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9" r:id="rId3"/>
    <p:sldId id="313" r:id="rId4"/>
    <p:sldId id="289" r:id="rId5"/>
    <p:sldId id="321" r:id="rId6"/>
    <p:sldId id="291" r:id="rId7"/>
    <p:sldId id="259" r:id="rId8"/>
    <p:sldId id="333" r:id="rId9"/>
    <p:sldId id="285" r:id="rId10"/>
    <p:sldId id="276" r:id="rId11"/>
    <p:sldId id="292" r:id="rId12"/>
    <p:sldId id="323" r:id="rId13"/>
    <p:sldId id="335" r:id="rId14"/>
    <p:sldId id="324" r:id="rId15"/>
    <p:sldId id="325" r:id="rId16"/>
    <p:sldId id="338" r:id="rId17"/>
    <p:sldId id="307" r:id="rId18"/>
    <p:sldId id="300" r:id="rId19"/>
    <p:sldId id="326" r:id="rId20"/>
    <p:sldId id="327" r:id="rId21"/>
    <p:sldId id="328" r:id="rId22"/>
    <p:sldId id="336" r:id="rId23"/>
    <p:sldId id="303" r:id="rId24"/>
    <p:sldId id="309" r:id="rId25"/>
    <p:sldId id="337" r:id="rId26"/>
    <p:sldId id="284" r:id="rId27"/>
  </p:sldIdLst>
  <p:sldSz cx="12192000" cy="6858000"/>
  <p:notesSz cx="666908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253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E9B02-3B23-4849-9638-FBC5C42A7EB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CD749-2002-4304-B429-BAB51486F6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287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63E43-8356-4F08-8208-5437B95EE3E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01A8F-9DCF-430B-9E20-5B977E5E3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Bonjour à tous, je vais vous parler</a:t>
            </a:r>
            <a:r>
              <a:rPr lang="fr-FR" baseline="0" dirty="0"/>
              <a:t> de la </a:t>
            </a:r>
            <a:r>
              <a:rPr lang="fr-FR" baseline="0" dirty="0" err="1"/>
              <a:t>del</a:t>
            </a:r>
            <a:r>
              <a:rPr lang="fr-FR" baseline="0" dirty="0"/>
              <a:t> homozygote de CDKN2A </a:t>
            </a:r>
            <a:r>
              <a:rPr lang="fr-FR" dirty="0"/>
              <a:t>,</a:t>
            </a:r>
            <a:r>
              <a:rPr lang="fr-FR" baseline="0" dirty="0"/>
              <a:t> son impact, sa corrélation… p16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83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Survie médiane, focale = 80 mois</a:t>
            </a:r>
          </a:p>
          <a:p>
            <a:r>
              <a:rPr lang="fr-FR" dirty="0"/>
              <a:t>Survie médiane, absence = 30 mois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688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Résultat différent en fonction de</a:t>
            </a:r>
            <a:r>
              <a:rPr lang="fr-FR" baseline="0" dirty="0"/>
              <a:t> la surexpression de P16</a:t>
            </a:r>
          </a:p>
          <a:p>
            <a:r>
              <a:rPr lang="fr-FR" baseline="0" dirty="0"/>
              <a:t>De </a:t>
            </a:r>
            <a:r>
              <a:rPr lang="fr-FR" baseline="0" dirty="0" err="1"/>
              <a:t>facon</a:t>
            </a:r>
            <a:r>
              <a:rPr lang="fr-FR" baseline="0" dirty="0"/>
              <a:t> cohérente avec son </a:t>
            </a:r>
            <a:r>
              <a:rPr lang="fr-FR" baseline="0" dirty="0" err="1"/>
              <a:t>role</a:t>
            </a:r>
            <a:r>
              <a:rPr lang="fr-FR" baseline="0" dirty="0"/>
              <a:t> </a:t>
            </a:r>
            <a:r>
              <a:rPr lang="fr-FR" baseline="0" dirty="0" err="1"/>
              <a:t>suprreseur</a:t>
            </a:r>
            <a:r>
              <a:rPr lang="fr-FR" baseline="0" dirty="0"/>
              <a:t>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096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= mauvais pronostic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90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La surexpression de P16 a donc un impact pronostique différent en fonction de l’environnement moléculaire de la tumeur. En effet </a:t>
            </a:r>
            <a:r>
              <a:rPr lang="fr-FR" baseline="0" dirty="0" err="1"/>
              <a:t>ds</a:t>
            </a:r>
            <a:r>
              <a:rPr lang="fr-FR" baseline="0" dirty="0"/>
              <a:t> les gliomes diffus hg, cette surexpression n’est que le reflet du rétrocontrôle liée à la </a:t>
            </a:r>
            <a:r>
              <a:rPr lang="fr-FR" baseline="0" dirty="0" err="1"/>
              <a:t>del</a:t>
            </a:r>
            <a:r>
              <a:rPr lang="fr-FR" baseline="0" dirty="0"/>
              <a:t> de Rb dont le but est de limiter en vain la prolifération = mauvais pronostic.</a:t>
            </a:r>
          </a:p>
          <a:p>
            <a:r>
              <a:rPr lang="fr-FR" baseline="0" dirty="0"/>
              <a:t>Au contraire, </a:t>
            </a:r>
            <a:r>
              <a:rPr lang="fr-FR" baseline="0" dirty="0" err="1"/>
              <a:t>ds</a:t>
            </a:r>
            <a:r>
              <a:rPr lang="fr-FR" baseline="0" dirty="0"/>
              <a:t> les gliomes MAPK, cette surexpression est de bon pronostic. En effet, </a:t>
            </a:r>
            <a:r>
              <a:rPr lang="fr-FR" baseline="0" dirty="0" err="1"/>
              <a:t>ds</a:t>
            </a:r>
            <a:r>
              <a:rPr lang="fr-FR" baseline="0" dirty="0"/>
              <a:t> ce cadre cette surexpression signe l’activation de la sénescence </a:t>
            </a:r>
            <a:r>
              <a:rPr lang="fr-FR" baseline="0" dirty="0" err="1"/>
              <a:t>contrebalancant</a:t>
            </a:r>
            <a:r>
              <a:rPr lang="fr-FR" baseline="0" dirty="0"/>
              <a:t> l’</a:t>
            </a:r>
            <a:r>
              <a:rPr lang="fr-FR" baseline="0" dirty="0" err="1"/>
              <a:t>activite</a:t>
            </a:r>
            <a:r>
              <a:rPr lang="fr-FR" baseline="0" dirty="0"/>
              <a:t> proliférative de la tumeur.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18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715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350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Survie globale 	abaissée</a:t>
            </a:r>
            <a:r>
              <a:rPr lang="fr-FR" baseline="0" dirty="0"/>
              <a:t> </a:t>
            </a:r>
            <a:r>
              <a:rPr lang="fr-FR" baseline="0" dirty="0" err="1"/>
              <a:t>ds</a:t>
            </a:r>
            <a:r>
              <a:rPr lang="fr-FR" baseline="0" dirty="0"/>
              <a:t> l’ensemble des gliomes</a:t>
            </a:r>
            <a:endParaRPr lang="fr-FR" dirty="0"/>
          </a:p>
          <a:p>
            <a:r>
              <a:rPr lang="fr-FR" dirty="0"/>
              <a:t>Survie médiane sans délétion = 25 mois</a:t>
            </a:r>
          </a:p>
          <a:p>
            <a:r>
              <a:rPr lang="fr-FR" dirty="0"/>
              <a:t>Survie médiane avec délétion = 15 mois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414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Etude d’</a:t>
            </a:r>
            <a:r>
              <a:rPr lang="fr-FR" dirty="0" err="1"/>
              <a:t>Appay</a:t>
            </a:r>
            <a:r>
              <a:rPr lang="fr-FR" dirty="0"/>
              <a:t>, conforte les résultats,</a:t>
            </a:r>
            <a:r>
              <a:rPr lang="fr-FR" baseline="0" dirty="0"/>
              <a:t> pourrait inciter …</a:t>
            </a:r>
          </a:p>
          <a:p>
            <a:r>
              <a:rPr lang="fr-FR" baseline="0" dirty="0"/>
              <a:t>Survie médiane avec délétion = 30 mois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058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Ainsi, l’absence d’expression IHC de p16 donne des infos pronostiques superposables à celle de la délétion homozygote de CDKN2A.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16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cas absence dans seulement 2/3 des cas</a:t>
            </a:r>
          </a:p>
          <a:p>
            <a:r>
              <a:rPr lang="fr-FR" dirty="0" err="1"/>
              <a:t>Naturelemment</a:t>
            </a:r>
            <a:endParaRPr lang="fr-FR" dirty="0"/>
          </a:p>
          <a:p>
            <a:r>
              <a:rPr lang="fr-FR" dirty="0"/>
              <a:t>Dans notre série, sur TMA, nous avons déterminé qu’un seuil de 10% = pas de délétion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83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</a:t>
            </a:r>
            <a:r>
              <a:rPr lang="fr-FR" baseline="0" dirty="0"/>
              <a:t> classification OMS 2021 est </a:t>
            </a:r>
            <a:r>
              <a:rPr lang="fr-FR" baseline="0" dirty="0" err="1"/>
              <a:t>histomoléculaire</a:t>
            </a:r>
            <a:r>
              <a:rPr lang="fr-FR" baseline="0" dirty="0"/>
              <a:t> nécessitant de combiner à la morphologie des données moléculaires. La </a:t>
            </a:r>
            <a:r>
              <a:rPr lang="fr-FR" baseline="0" dirty="0" err="1"/>
              <a:t>del</a:t>
            </a:r>
            <a:r>
              <a:rPr lang="fr-FR" baseline="0" dirty="0"/>
              <a:t> homozygote de CDKN2A va donner des infos </a:t>
            </a:r>
            <a:r>
              <a:rPr lang="fr-FR" baseline="0" dirty="0" err="1"/>
              <a:t>prono</a:t>
            </a:r>
            <a:r>
              <a:rPr lang="fr-FR" baseline="0" dirty="0"/>
              <a:t> et </a:t>
            </a:r>
            <a:r>
              <a:rPr lang="fr-FR" baseline="0" dirty="0" err="1"/>
              <a:t>diag</a:t>
            </a:r>
            <a:r>
              <a:rPr lang="fr-FR" baseline="0" dirty="0"/>
              <a:t>.</a:t>
            </a:r>
            <a:endParaRPr lang="fr-FR" dirty="0"/>
          </a:p>
          <a:p>
            <a:r>
              <a:rPr lang="fr-FR" baseline="0" dirty="0"/>
              <a:t>Particulièrement </a:t>
            </a:r>
            <a:r>
              <a:rPr lang="fr-FR" baseline="0" dirty="0" err="1"/>
              <a:t>ds</a:t>
            </a:r>
            <a:r>
              <a:rPr lang="fr-FR" baseline="0" dirty="0"/>
              <a:t> les </a:t>
            </a:r>
            <a:r>
              <a:rPr lang="fr-FR" baseline="0" dirty="0" err="1"/>
              <a:t>astro</a:t>
            </a:r>
            <a:r>
              <a:rPr lang="fr-FR" baseline="0" dirty="0"/>
              <a:t> IDH mutés où la présence d’une </a:t>
            </a:r>
            <a:r>
              <a:rPr lang="fr-FR" baseline="0" dirty="0" err="1"/>
              <a:t>del</a:t>
            </a:r>
            <a:r>
              <a:rPr lang="fr-FR" baseline="0" dirty="0"/>
              <a:t> homozygote de CDKN2A va faire porter un grade 4 à la tumeur même en l’abs de critères morpho d’anaplasie. La </a:t>
            </a:r>
            <a:r>
              <a:rPr lang="fr-FR" baseline="0" dirty="0" err="1"/>
              <a:t>del</a:t>
            </a:r>
            <a:r>
              <a:rPr lang="fr-FR" baseline="0" dirty="0"/>
              <a:t> donne également des infos diagnostics MAPK</a:t>
            </a:r>
          </a:p>
          <a:p>
            <a:r>
              <a:rPr lang="fr-FR" baseline="0" dirty="0"/>
              <a:t>où sa présence doit faire privilégier le </a:t>
            </a:r>
            <a:r>
              <a:rPr lang="fr-FR" baseline="0" dirty="0" err="1"/>
              <a:t>pxa</a:t>
            </a:r>
            <a:r>
              <a:rPr lang="fr-FR" baseline="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716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 </a:t>
            </a:r>
            <a:r>
              <a:rPr lang="fr-FR" dirty="0" err="1"/>
              <a:t>énamoins</a:t>
            </a:r>
            <a:r>
              <a:rPr lang="fr-FR" baseline="0" dirty="0"/>
              <a:t> corrélation pas parfaite. Notamment absence d’expression pas entièrement corrélée à la délétion. Outil intéressant p16 </a:t>
            </a:r>
            <a:r>
              <a:rPr lang="fr-FR" baseline="0" dirty="0" err="1"/>
              <a:t>delétion</a:t>
            </a:r>
            <a:r>
              <a:rPr lang="fr-FR" baseline="0" dirty="0"/>
              <a:t>, courbes de survie. Surexpression…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922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 </a:t>
            </a:r>
            <a:r>
              <a:rPr lang="fr-FR" dirty="0" err="1"/>
              <a:t>énamoins</a:t>
            </a:r>
            <a:r>
              <a:rPr lang="fr-FR" baseline="0" dirty="0"/>
              <a:t> corrélation pas parfaite. Notamment absence d’expression pas entièrement corrélée à la délétion. Outil intéressant p16 </a:t>
            </a:r>
            <a:r>
              <a:rPr lang="fr-FR" baseline="0" dirty="0" err="1"/>
              <a:t>delétion</a:t>
            </a:r>
            <a:r>
              <a:rPr lang="fr-FR" baseline="0" dirty="0"/>
              <a:t>, courbes de survie. Surexpression…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19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Pq</a:t>
            </a:r>
            <a:r>
              <a:rPr lang="fr-FR" baseline="0" dirty="0"/>
              <a:t> cette </a:t>
            </a:r>
            <a:r>
              <a:rPr lang="fr-FR" baseline="0" dirty="0" err="1"/>
              <a:t>del</a:t>
            </a:r>
            <a:r>
              <a:rPr lang="fr-FR" baseline="0" dirty="0"/>
              <a:t> est de mauvais pronostic?. Car Cdkn2a est un gène suppresseur de tumeur</a:t>
            </a:r>
            <a:r>
              <a:rPr lang="fr-FR" dirty="0"/>
              <a:t>, </a:t>
            </a:r>
            <a:r>
              <a:rPr lang="fr-FR" baseline="0" dirty="0"/>
              <a:t>codant pour la protéine P16. Ainsi p16 réprime le cycle cellulaire, inhibe le passage de G1 à S via la phosphorylation de Rb.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837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Idée </a:t>
            </a:r>
            <a:r>
              <a:rPr lang="fr-FR" dirty="0" err="1"/>
              <a:t>derechercher</a:t>
            </a:r>
            <a:r>
              <a:rPr lang="fr-FR" dirty="0"/>
              <a:t> une </a:t>
            </a:r>
            <a:r>
              <a:rPr lang="fr-FR" dirty="0" err="1"/>
              <a:t>abseznce</a:t>
            </a:r>
            <a:r>
              <a:rPr lang="fr-FR" dirty="0"/>
              <a:t> est intéressante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991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corrélation a été déjà étudiée </a:t>
            </a:r>
            <a:r>
              <a:rPr lang="fr-FR" dirty="0" err="1"/>
              <a:t>ds</a:t>
            </a:r>
            <a:r>
              <a:rPr lang="fr-FR" dirty="0"/>
              <a:t> de rares études montrant des résultats discordants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Ces discordances pourraient être expliquées…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86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Variété</a:t>
            </a:r>
            <a:r>
              <a:rPr lang="fr-FR" baseline="0" dirty="0"/>
              <a:t> des diagnostics, gliomes diffus de l’adulte, gliomes pédiatriques de bas et haut grade.</a:t>
            </a:r>
          </a:p>
          <a:p>
            <a:r>
              <a:rPr lang="fr-FR" baseline="0" dirty="0"/>
              <a:t>+ Gliomes circonscrits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72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853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Ces patterns</a:t>
            </a:r>
            <a:r>
              <a:rPr lang="fr-FR" baseline="0" dirty="0"/>
              <a:t> ont déjà été décrits dans l’étude de Park s’intéressant uniquement aux gliomes de type adulte. Caractère reproductible.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08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Survie globale abaissée</a:t>
            </a:r>
            <a:r>
              <a:rPr lang="fr-FR" baseline="0" dirty="0"/>
              <a:t> </a:t>
            </a:r>
            <a:r>
              <a:rPr lang="fr-FR" baseline="0" dirty="0" err="1"/>
              <a:t>ds</a:t>
            </a:r>
            <a:r>
              <a:rPr lang="fr-FR" baseline="0" dirty="0"/>
              <a:t> l’ensemble des gliomes</a:t>
            </a:r>
            <a:endParaRPr lang="fr-FR" dirty="0"/>
          </a:p>
          <a:p>
            <a:r>
              <a:rPr lang="fr-FR" dirty="0"/>
              <a:t>Survie médiane, focale = 40 mois</a:t>
            </a:r>
          </a:p>
          <a:p>
            <a:r>
              <a:rPr lang="fr-FR" dirty="0"/>
              <a:t>Survie médiane,</a:t>
            </a:r>
            <a:r>
              <a:rPr lang="fr-FR" baseline="0" dirty="0"/>
              <a:t> absence = 15 mois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1A8F-9DCF-430B-9E20-5B977E5E342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6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0A5-6B96-4092-837F-5EA96CE594B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6FD-9CAA-4B13-8CE9-293CFAC71A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71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0A5-6B96-4092-837F-5EA96CE594B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6FD-9CAA-4B13-8CE9-293CFAC71A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91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0A5-6B96-4092-837F-5EA96CE594B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6FD-9CAA-4B13-8CE9-293CFAC71A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62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0A5-6B96-4092-837F-5EA96CE594B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6FD-9CAA-4B13-8CE9-293CFAC71A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64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0A5-6B96-4092-837F-5EA96CE594B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6FD-9CAA-4B13-8CE9-293CFAC71A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71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0A5-6B96-4092-837F-5EA96CE594B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6FD-9CAA-4B13-8CE9-293CFAC71A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05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0A5-6B96-4092-837F-5EA96CE594B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6FD-9CAA-4B13-8CE9-293CFAC71A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81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0A5-6B96-4092-837F-5EA96CE594B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6FD-9CAA-4B13-8CE9-293CFAC71A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63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0A5-6B96-4092-837F-5EA96CE594B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6FD-9CAA-4B13-8CE9-293CFAC71A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48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0A5-6B96-4092-837F-5EA96CE594B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6FD-9CAA-4B13-8CE9-293CFAC71A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90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0A5-6B96-4092-837F-5EA96CE594B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6FD-9CAA-4B13-8CE9-293CFAC71A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29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30A5-6B96-4092-837F-5EA96CE594B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896FD-9CAA-4B13-8CE9-293CFAC71A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88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14617" y="3054336"/>
            <a:ext cx="9144000" cy="2387600"/>
          </a:xfrm>
        </p:spPr>
        <p:txBody>
          <a:bodyPr>
            <a:noAutofit/>
          </a:bodyPr>
          <a:lstStyle/>
          <a:p>
            <a:r>
              <a:rPr lang="fr-FR" sz="3600" dirty="0"/>
              <a:t>La délétion homozygote de </a:t>
            </a:r>
            <a:r>
              <a:rPr lang="fr-FR" sz="3600" i="1" dirty="0"/>
              <a:t>CDKN2A</a:t>
            </a:r>
            <a:r>
              <a:rPr lang="fr-FR" sz="3600" dirty="0"/>
              <a:t> est rencontrée dans de nombreux types de gliomes de haut grade histologique et est associée à un pronostic péjoratif. Rechercher une perte d’expression </a:t>
            </a:r>
            <a:r>
              <a:rPr lang="fr-FR" sz="3600" dirty="0" err="1"/>
              <a:t>immunohistochimique</a:t>
            </a:r>
            <a:r>
              <a:rPr lang="fr-FR" sz="3600" dirty="0"/>
              <a:t> de P16 est un bon substitut à son évaluation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6245" y="5441936"/>
            <a:ext cx="9144000" cy="1655762"/>
          </a:xfrm>
        </p:spPr>
        <p:txBody>
          <a:bodyPr>
            <a:normAutofit/>
          </a:bodyPr>
          <a:lstStyle/>
          <a:p>
            <a:r>
              <a:rPr lang="fr-FR" sz="3200" dirty="0"/>
              <a:t>Lucas GEYER</a:t>
            </a:r>
          </a:p>
        </p:txBody>
      </p:sp>
      <p:pic>
        <p:nvPicPr>
          <p:cNvPr id="1032" name="Picture 8" descr="Faculté de médecine, maïeutique et sciences de la santé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82" y="398754"/>
            <a:ext cx="2329915" cy="150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chier:Logo CHU Strasbourg.svg —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5" y="79529"/>
            <a:ext cx="2242675" cy="206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6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1856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699" y="143741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Différents patterns d’expression immunohistochimique de P16 :		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6" y="3362052"/>
            <a:ext cx="3723329" cy="32525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965863" y="2346390"/>
            <a:ext cx="4845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b="1" dirty="0"/>
              <a:t>Une expression focale consistant en une positivité d’un pourcentage variable de cellules tumorales éparses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B9A7BB-C4B6-A9D7-9ACD-A375D2F218C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4" y="3362051"/>
            <a:ext cx="3763573" cy="32525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242534" y="2854221"/>
            <a:ext cx="369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Une expression totalement absente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588075" y="2536253"/>
            <a:ext cx="3663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Une expression intense et diffuse </a:t>
            </a:r>
          </a:p>
          <a:p>
            <a:r>
              <a:rPr lang="fr-FR" b="1" dirty="0"/>
              <a:t>à l’ensemble des cellules tumorales 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D47D51E-6956-F884-095C-A44DF79EBA3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96" y="3362051"/>
            <a:ext cx="3501006" cy="325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89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Ces différents patterns étaient observés de façon préférentielle dans plusieurs groupes de gliomes : </a:t>
            </a:r>
          </a:p>
          <a:p>
            <a:pPr marL="0" indent="0">
              <a:buNone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L’absence d’expression dans les gliomes de haut grade de type adulte.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L’expression focale dans les gliomes pédiatriques de bas grade.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La surexpression dans les gliomes pédiatriques de bas grade et également dans les </a:t>
            </a:r>
            <a:r>
              <a:rPr lang="fr-FR" dirty="0" err="1"/>
              <a:t>glioblastomes</a:t>
            </a:r>
            <a:r>
              <a:rPr lang="fr-FR" dirty="0"/>
              <a:t> IDH WT. 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2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Résultats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BE7E39-494C-9080-16A1-6D4B8D2329B6}"/>
              </a:ext>
            </a:extLst>
          </p:cNvPr>
          <p:cNvSpPr txBox="1"/>
          <p:nvPr/>
        </p:nvSpPr>
        <p:spPr>
          <a:xfrm>
            <a:off x="567266" y="2077155"/>
            <a:ext cx="25597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L’absence d’expression de P16 était associée à une survie globale abaissée dans les glioblastomes IDH WT.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B88AC1-D7A7-5BDE-E049-10D99FB1F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29" y="1461209"/>
            <a:ext cx="8394771" cy="4634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99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Résultats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863100-80D9-E2A7-341A-F47C0A4A0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02" y="1471122"/>
            <a:ext cx="8474751" cy="46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7BE7E39-494C-9080-16A1-6D4B8D2329B6}"/>
              </a:ext>
            </a:extLst>
          </p:cNvPr>
          <p:cNvSpPr txBox="1"/>
          <p:nvPr/>
        </p:nvSpPr>
        <p:spPr>
          <a:xfrm>
            <a:off x="567266" y="2077155"/>
            <a:ext cx="25597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L’absence d’expression de P16 était associée à une survie globale abaissée dans les </a:t>
            </a:r>
            <a:r>
              <a:rPr lang="fr-FR" sz="2000" dirty="0" err="1"/>
              <a:t>oligodendrogliomes</a:t>
            </a:r>
            <a:r>
              <a:rPr lang="fr-FR" sz="2000" dirty="0"/>
              <a:t> de grade 3.</a:t>
            </a:r>
          </a:p>
        </p:txBody>
      </p:sp>
    </p:spTree>
    <p:extLst>
      <p:ext uri="{BB962C8B-B14F-4D97-AF65-F5344CB8AC3E}">
        <p14:creationId xmlns:p14="http://schemas.microsoft.com/office/powerpoint/2010/main" val="338547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Résultats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BE7E39-494C-9080-16A1-6D4B8D2329B6}"/>
              </a:ext>
            </a:extLst>
          </p:cNvPr>
          <p:cNvSpPr txBox="1"/>
          <p:nvPr/>
        </p:nvSpPr>
        <p:spPr>
          <a:xfrm>
            <a:off x="567266" y="2077155"/>
            <a:ext cx="25597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La surexpression de P16 était associée à un meilleur pronostic dans les gliomes pédiatriques de bas grade, liés à une anomalie activatrice de la voie des MAPK.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B07AE3-004B-95CB-F0A3-8AC191A7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23" y="1544291"/>
            <a:ext cx="8838977" cy="4543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62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Résultats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BE7E39-494C-9080-16A1-6D4B8D2329B6}"/>
              </a:ext>
            </a:extLst>
          </p:cNvPr>
          <p:cNvSpPr txBox="1"/>
          <p:nvPr/>
        </p:nvSpPr>
        <p:spPr>
          <a:xfrm>
            <a:off x="567266" y="2077155"/>
            <a:ext cx="2559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La surexpression de P16 était associée à un plus mauvais pronostic dans les glioblastomes IDH WT.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2D7316-9106-9CF1-B048-3FD01FD4E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14" y="1600377"/>
            <a:ext cx="8907886" cy="4578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260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826" y="16906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A noter que dans les </a:t>
            </a:r>
            <a:r>
              <a:rPr lang="fr-FR" dirty="0" err="1"/>
              <a:t>glioblastomes</a:t>
            </a:r>
            <a:r>
              <a:rPr lang="fr-FR" dirty="0"/>
              <a:t> IDH WT avec surexpression de p16, une perte d’expression de Rb était observée.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C:\Users\GEYERLUC\Desktop\rb11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22" y="2656989"/>
            <a:ext cx="5180220" cy="4064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68883" y="784186"/>
            <a:ext cx="1197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P16 +++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301341" y="1338184"/>
            <a:ext cx="1757549" cy="15200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018698" y="1338183"/>
            <a:ext cx="1474517" cy="15200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069564" y="2965954"/>
            <a:ext cx="1953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Bon pronostic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029613" y="3486875"/>
            <a:ext cx="796" cy="804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26728" y="4395122"/>
            <a:ext cx="4840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Sénescence induite par un oncogène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317674" y="2894528"/>
            <a:ext cx="25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Mauvais pronostic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7492419" y="3435783"/>
            <a:ext cx="796" cy="804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066198" y="4395122"/>
            <a:ext cx="373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Altération de la voie P16-Rb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67216" y="5064900"/>
            <a:ext cx="435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- Gliomes pédiatriques de bas grade, liés à  des anomalies dans la voie des MAPK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18698" y="5064901"/>
            <a:ext cx="517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/>
              <a:t>Délétion de Rb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Gliomes de haut grade (glioblastome IDH WT)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D33EAC-D7E9-D6C4-3743-15985FC03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729" y="0"/>
            <a:ext cx="3346957" cy="41005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669"/>
            <a:ext cx="3362256" cy="26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89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Concernant l’étude par FISH de </a:t>
            </a:r>
            <a:r>
              <a:rPr lang="fr-FR" i="1" dirty="0"/>
              <a:t>CDKN2A</a:t>
            </a:r>
            <a:r>
              <a:rPr lang="fr-FR" dirty="0"/>
              <a:t> :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Les délétions homozygotes de </a:t>
            </a:r>
            <a:r>
              <a:rPr lang="fr-FR" i="1" dirty="0"/>
              <a:t>CDKN2A</a:t>
            </a:r>
            <a:r>
              <a:rPr lang="fr-FR" dirty="0"/>
              <a:t> étaient retrouvées principalement dans les </a:t>
            </a:r>
            <a:r>
              <a:rPr lang="fr-FR" dirty="0" err="1"/>
              <a:t>oligodendrogliomes</a:t>
            </a:r>
            <a:r>
              <a:rPr lang="fr-FR" dirty="0"/>
              <a:t> de grade 3, les </a:t>
            </a:r>
            <a:r>
              <a:rPr lang="fr-FR" dirty="0" err="1"/>
              <a:t>glioblastomes</a:t>
            </a:r>
            <a:r>
              <a:rPr lang="fr-FR" dirty="0"/>
              <a:t> IDH WT et les gliomes de la ligne médiane H3K27 altérés.</a:t>
            </a:r>
          </a:p>
          <a:p>
            <a:pPr marL="457200" lvl="1" indent="0">
              <a:buNone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Pas de délétion homozygote de </a:t>
            </a:r>
            <a:r>
              <a:rPr lang="fr-FR" i="1" dirty="0"/>
              <a:t>CDKN2A</a:t>
            </a:r>
            <a:r>
              <a:rPr lang="fr-FR" dirty="0"/>
              <a:t> dans les gliomes de bas grade, hormis dans un </a:t>
            </a:r>
            <a:r>
              <a:rPr lang="fr-FR" dirty="0" err="1"/>
              <a:t>astrocytome</a:t>
            </a:r>
            <a:r>
              <a:rPr lang="fr-FR" dirty="0"/>
              <a:t> </a:t>
            </a:r>
            <a:r>
              <a:rPr lang="fr-FR" dirty="0" err="1"/>
              <a:t>pilocytique</a:t>
            </a:r>
            <a:r>
              <a:rPr lang="fr-FR" dirty="0"/>
              <a:t> qui a montré une évolution péjorative.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D2EA07-4090-16F1-83C5-8650BBE44D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35" y="79899"/>
            <a:ext cx="3304002" cy="2565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251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Résultats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BE7E39-494C-9080-16A1-6D4B8D2329B6}"/>
              </a:ext>
            </a:extLst>
          </p:cNvPr>
          <p:cNvSpPr txBox="1"/>
          <p:nvPr/>
        </p:nvSpPr>
        <p:spPr>
          <a:xfrm>
            <a:off x="508220" y="2941757"/>
            <a:ext cx="2559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u="sng" dirty="0"/>
              <a:t>Concernant la délétion hétérozygote de </a:t>
            </a:r>
            <a:r>
              <a:rPr lang="fr-FR" sz="2000" b="1" i="1" u="sng" dirty="0"/>
              <a:t>CDKN2A</a:t>
            </a:r>
            <a:r>
              <a:rPr lang="fr-FR" sz="2000" b="1" u="sng" dirty="0"/>
              <a:t>, </a:t>
            </a:r>
            <a:r>
              <a:rPr lang="fr-FR" sz="2000" dirty="0"/>
              <a:t>elle</a:t>
            </a:r>
            <a:r>
              <a:rPr lang="fr-FR" sz="2000" b="1" u="sng" dirty="0"/>
              <a:t> </a:t>
            </a:r>
            <a:r>
              <a:rPr lang="fr-FR" sz="2000" dirty="0"/>
              <a:t>n’influençait jamais la survie globale.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4FA289-F622-5463-7F5E-2740752DF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22" y="1690688"/>
            <a:ext cx="8668915" cy="460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EE8E34-238D-BC7C-0CCB-F15EA721FD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7" y="39827"/>
            <a:ext cx="3295122" cy="2537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82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E9884D-2137-44FF-8C9A-AB152243134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303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Résultats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BE7E39-494C-9080-16A1-6D4B8D2329B6}"/>
              </a:ext>
            </a:extLst>
          </p:cNvPr>
          <p:cNvSpPr txBox="1"/>
          <p:nvPr/>
        </p:nvSpPr>
        <p:spPr>
          <a:xfrm>
            <a:off x="567266" y="2077155"/>
            <a:ext cx="25597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La délétion homozygote de </a:t>
            </a:r>
            <a:r>
              <a:rPr lang="fr-FR" sz="2000" i="1" dirty="0"/>
              <a:t>CDKN2A</a:t>
            </a:r>
            <a:r>
              <a:rPr lang="fr-FR" sz="2000" dirty="0"/>
              <a:t> était associée à une survie globale abaissée dans les glioblastomes IDH WT.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A93B05-78B9-E979-E0E9-2C1A01322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22" y="1813348"/>
            <a:ext cx="8676747" cy="4359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587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Résultats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BE7E39-494C-9080-16A1-6D4B8D2329B6}"/>
              </a:ext>
            </a:extLst>
          </p:cNvPr>
          <p:cNvSpPr txBox="1"/>
          <p:nvPr/>
        </p:nvSpPr>
        <p:spPr>
          <a:xfrm>
            <a:off x="567266" y="2077155"/>
            <a:ext cx="25597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Les </a:t>
            </a:r>
            <a:r>
              <a:rPr lang="fr-FR" sz="2000" dirty="0" err="1"/>
              <a:t>oligodendrogliomes</a:t>
            </a:r>
            <a:r>
              <a:rPr lang="fr-FR" sz="2000" dirty="0"/>
              <a:t> de grade 3 avec délétion homozygote de </a:t>
            </a:r>
            <a:r>
              <a:rPr lang="fr-FR" sz="2000" i="1" dirty="0"/>
              <a:t>CDKN2A</a:t>
            </a:r>
            <a:r>
              <a:rPr lang="fr-FR" sz="2000" dirty="0"/>
              <a:t> avaient un pronostic très défavorable, proche des glioblastomes IDH WT.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Possibilité d’attribuer un grade 4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CE756B-D443-78EC-4ACC-34EF6F1C3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31" y="1778401"/>
            <a:ext cx="8682062" cy="4298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147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7BE7E39-494C-9080-16A1-6D4B8D2329B6}"/>
              </a:ext>
            </a:extLst>
          </p:cNvPr>
          <p:cNvSpPr txBox="1"/>
          <p:nvPr/>
        </p:nvSpPr>
        <p:spPr>
          <a:xfrm>
            <a:off x="2912041" y="38275"/>
            <a:ext cx="7455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Impact pronostique de l’absence d’expression </a:t>
            </a:r>
            <a:r>
              <a:rPr lang="fr-FR" sz="2000" dirty="0" err="1"/>
              <a:t>immunohistochimique</a:t>
            </a:r>
            <a:r>
              <a:rPr lang="fr-FR" sz="2000" dirty="0"/>
              <a:t> de P16 similaire à celui de la délétion homozygote de </a:t>
            </a:r>
            <a:r>
              <a:rPr lang="fr-FR" sz="2000" i="1" dirty="0"/>
              <a:t>CDKN2A</a:t>
            </a:r>
            <a:r>
              <a:rPr lang="fr-FR" sz="2000" dirty="0"/>
              <a:t>.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A93B05-78B9-E979-E0E9-2C1A01322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1" y="1050051"/>
            <a:ext cx="5860545" cy="294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CE756B-D443-78EC-4ACC-34EF6F1C3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8" y="3778389"/>
            <a:ext cx="5885485" cy="291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123" y="910069"/>
            <a:ext cx="6143625" cy="31051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325" y="3677941"/>
            <a:ext cx="5650197" cy="31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01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9860" y="248478"/>
            <a:ext cx="8566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Corrélation entre l’expression </a:t>
            </a:r>
            <a:r>
              <a:rPr lang="fr-FR" sz="2800" dirty="0" err="1"/>
              <a:t>immunohistochimique</a:t>
            </a:r>
            <a:r>
              <a:rPr lang="fr-FR" sz="2800" dirty="0"/>
              <a:t> de P16 et le statut </a:t>
            </a:r>
            <a:r>
              <a:rPr lang="fr-FR" sz="2800" i="1" dirty="0"/>
              <a:t>CDKN2A</a:t>
            </a:r>
            <a:r>
              <a:rPr lang="fr-FR" sz="2800" dirty="0"/>
              <a:t> par FISH :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58" y="1638164"/>
            <a:ext cx="11634379" cy="43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24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07252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L’étude immunohistochimique de P16 pourrait donc être un outil intéressant dans le cadre du screening initial des gliomes de l’adulte et de l’enfant.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La surexpression de P16 permet d’exclure catégoriquement une délétion homozygote de </a:t>
            </a:r>
            <a:r>
              <a:rPr lang="fr-FR" i="1" dirty="0"/>
              <a:t>CDKN2A</a:t>
            </a:r>
            <a:r>
              <a:rPr lang="fr-F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Dans notre cohorte, une expression focale intéressant plus de 5% des cellules tumorales n’étaient jamais associées à une délétion homozygote de </a:t>
            </a:r>
            <a:r>
              <a:rPr lang="fr-FR" i="1" dirty="0"/>
              <a:t>CDKN2A</a:t>
            </a:r>
            <a:r>
              <a:rPr lang="fr-FR" dirty="0"/>
              <a:t>. Ce seuil est à confirmer dans une plus large cohorte et sur coupes complètes.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310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07252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Néanmoins, corrélation imparfaite. L’absence d’expression de P16 n’est pas entièrement corrélée à la délétion homozygote de </a:t>
            </a:r>
            <a:r>
              <a:rPr lang="fr-FR" i="1" dirty="0"/>
              <a:t>CDKN2A</a:t>
            </a:r>
            <a:r>
              <a:rPr lang="fr-FR" dirty="0"/>
              <a:t> (autre anomalie </a:t>
            </a:r>
            <a:r>
              <a:rPr lang="fr-FR" dirty="0" err="1"/>
              <a:t>inactivatrice</a:t>
            </a:r>
            <a:r>
              <a:rPr lang="fr-FR" dirty="0"/>
              <a:t> ?).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La surexpression de P16 peut également donner des informations pronostiques supplémentaires sur la tumeur.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128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80706" y="2826328"/>
            <a:ext cx="65747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b="1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18668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B22476B-376F-32F2-98D6-477E875B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17296"/>
              </p:ext>
            </p:extLst>
          </p:nvPr>
        </p:nvGraphicFramePr>
        <p:xfrm>
          <a:off x="1170929" y="1346109"/>
          <a:ext cx="5012287" cy="4506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1234">
                  <a:extLst>
                    <a:ext uri="{9D8B030D-6E8A-4147-A177-3AD203B41FA5}">
                      <a16:colId xmlns:a16="http://schemas.microsoft.com/office/drawing/2014/main" val="2113780621"/>
                    </a:ext>
                  </a:extLst>
                </a:gridCol>
                <a:gridCol w="3271053">
                  <a:extLst>
                    <a:ext uri="{9D8B030D-6E8A-4147-A177-3AD203B41FA5}">
                      <a16:colId xmlns:a16="http://schemas.microsoft.com/office/drawing/2014/main" val="4133477917"/>
                    </a:ext>
                  </a:extLst>
                </a:gridCol>
              </a:tblGrid>
              <a:tr h="31621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9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Astrocytome IDH-muté</a:t>
                      </a:r>
                      <a:endParaRPr lang="fr-FR" sz="18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0996671"/>
                  </a:ext>
                </a:extLst>
              </a:tr>
              <a:tr h="151159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Grade 2</a:t>
                      </a:r>
                      <a:endParaRPr lang="fr-FR" sz="18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- Pas d’activité mitotique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- Pas de nécrose, pas de proliférations</a:t>
                      </a:r>
                      <a:r>
                        <a:rPr lang="fr-FR" sz="1800" baseline="0" dirty="0">
                          <a:effectLst/>
                        </a:rPr>
                        <a:t> </a:t>
                      </a:r>
                      <a:r>
                        <a:rPr lang="fr-FR" sz="1800" baseline="0" dirty="0" err="1">
                          <a:effectLst/>
                        </a:rPr>
                        <a:t>microvasculaires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- Pas de délétion de </a:t>
                      </a:r>
                      <a:r>
                        <a:rPr lang="fr-FR" sz="1800" i="1" dirty="0">
                          <a:effectLst/>
                        </a:rPr>
                        <a:t>CDKN2A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044282"/>
                  </a:ext>
                </a:extLst>
              </a:tr>
              <a:tr h="948639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Grade 3</a:t>
                      </a:r>
                      <a:endParaRPr lang="fr-FR" sz="18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- Activité mitotique augmentée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- Pas de nécrose, pas de proliférations</a:t>
                      </a:r>
                      <a:r>
                        <a:rPr lang="fr-FR" sz="1800" baseline="0" dirty="0">
                          <a:effectLst/>
                        </a:rPr>
                        <a:t> </a:t>
                      </a:r>
                      <a:r>
                        <a:rPr lang="fr-FR" sz="1800" baseline="0" dirty="0" err="1">
                          <a:effectLst/>
                        </a:rPr>
                        <a:t>microvasculaires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- Pas de délétion de </a:t>
                      </a:r>
                      <a:r>
                        <a:rPr lang="fr-FR" sz="1800" i="1" dirty="0">
                          <a:effectLst/>
                        </a:rPr>
                        <a:t>CDKN2A</a:t>
                      </a:r>
                      <a:endParaRPr lang="fr-FR" sz="18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010076"/>
                  </a:ext>
                </a:extLst>
              </a:tr>
              <a:tr h="158106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Grade 4</a:t>
                      </a:r>
                      <a:endParaRPr lang="fr-FR" sz="18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- Proliférations</a:t>
                      </a:r>
                      <a:r>
                        <a:rPr lang="fr-FR" sz="1800" baseline="0" dirty="0">
                          <a:effectLst/>
                        </a:rPr>
                        <a:t> </a:t>
                      </a:r>
                      <a:r>
                        <a:rPr lang="fr-FR" sz="1800" baseline="0" dirty="0" err="1">
                          <a:effectLst/>
                        </a:rPr>
                        <a:t>microvasculaires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b="1" dirty="0">
                          <a:effectLst/>
                        </a:rPr>
                        <a:t>et/ou </a:t>
                      </a:r>
                      <a:r>
                        <a:rPr lang="fr-FR" sz="1800" dirty="0">
                          <a:effectLst/>
                        </a:rPr>
                        <a:t>nécrose </a:t>
                      </a:r>
                      <a:r>
                        <a:rPr lang="fr-FR" sz="1800" b="1" dirty="0">
                          <a:effectLst/>
                        </a:rPr>
                        <a:t>et/ou </a:t>
                      </a:r>
                      <a:r>
                        <a:rPr lang="fr-FR" sz="1800" dirty="0">
                          <a:effectLst/>
                        </a:rPr>
                        <a:t>délétion homozygote de </a:t>
                      </a:r>
                      <a:r>
                        <a:rPr lang="fr-FR" sz="1800" i="1" dirty="0">
                          <a:effectLst/>
                        </a:rPr>
                        <a:t>CDKN2A</a:t>
                      </a:r>
                      <a:endParaRPr lang="fr-FR" sz="18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233525"/>
                  </a:ext>
                </a:extLst>
              </a:tr>
            </a:tbl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La classification </a:t>
            </a:r>
            <a:r>
              <a:rPr lang="fr-FR" b="1" dirty="0" err="1"/>
              <a:t>histomoléculaire</a:t>
            </a:r>
            <a:r>
              <a:rPr lang="fr-FR" b="1" dirty="0"/>
              <a:t> OMS 2021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173156" y="1458728"/>
            <a:ext cx="3986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La délétion homozygote de </a:t>
            </a:r>
            <a:r>
              <a:rPr lang="fr-FR" sz="2000" i="1" dirty="0"/>
              <a:t>CDKN2A</a:t>
            </a:r>
            <a:r>
              <a:rPr lang="fr-FR" sz="2000" dirty="0"/>
              <a:t> permet également de différencier le </a:t>
            </a:r>
            <a:r>
              <a:rPr lang="fr-FR" sz="2000" dirty="0" err="1"/>
              <a:t>xantho-astrocytome</a:t>
            </a:r>
            <a:r>
              <a:rPr lang="fr-FR" sz="2000" dirty="0"/>
              <a:t> pléomorphe du </a:t>
            </a:r>
            <a:r>
              <a:rPr lang="fr-FR" sz="2000" dirty="0" err="1"/>
              <a:t>gangliogliome</a:t>
            </a:r>
            <a:r>
              <a:rPr lang="fr-F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468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60" y="9525"/>
            <a:ext cx="513588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964C3EB-BF15-2D56-7C05-54C151316966}"/>
              </a:ext>
            </a:extLst>
          </p:cNvPr>
          <p:cNvSpPr txBox="1"/>
          <p:nvPr/>
        </p:nvSpPr>
        <p:spPr>
          <a:xfrm>
            <a:off x="7095348" y="80769"/>
            <a:ext cx="496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 gène </a:t>
            </a:r>
            <a:r>
              <a:rPr lang="fr-FR" b="1" i="1" dirty="0"/>
              <a:t>CDKN2A</a:t>
            </a:r>
            <a:r>
              <a:rPr lang="fr-FR" b="1" dirty="0"/>
              <a:t> : un gène suppresseur de tumeur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475F8AF-3422-D0BB-8190-68D112B2553D}"/>
              </a:ext>
            </a:extLst>
          </p:cNvPr>
          <p:cNvCxnSpPr/>
          <p:nvPr/>
        </p:nvCxnSpPr>
        <p:spPr>
          <a:xfrm>
            <a:off x="7552267" y="3429000"/>
            <a:ext cx="0" cy="443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05748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La classification </a:t>
            </a:r>
            <a:r>
              <a:rPr lang="fr-FR" b="1" dirty="0" err="1"/>
              <a:t>histomoléculaire</a:t>
            </a:r>
            <a:r>
              <a:rPr lang="fr-FR" b="1" dirty="0"/>
              <a:t> OMS 2021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73059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Recherche de la délétion homozygote de </a:t>
            </a:r>
            <a:r>
              <a:rPr lang="fr-FR" i="1" dirty="0"/>
              <a:t>CDKN2A</a:t>
            </a:r>
            <a:r>
              <a:rPr lang="fr-FR" dirty="0"/>
              <a:t> : nécessite des techniques moléculaires complexes, pas recommandé de l’évaluer par immunohistochimie.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Pourtant, il existe un anticorps dirigé contre la protéine P16, produit du gène </a:t>
            </a:r>
            <a:r>
              <a:rPr lang="fr-FR" i="1" dirty="0"/>
              <a:t>CDKN2A</a:t>
            </a:r>
            <a:r>
              <a:rPr lang="fr-FR" dirty="0"/>
              <a:t>, utilisé en routine depuis de nombreuses années.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Ainsi rechercher une absence d’expression de P16 pourrait être un substitut rapide et simple.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26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Corrélation P16 – </a:t>
            </a:r>
            <a:r>
              <a:rPr lang="fr-FR" b="1" i="1" dirty="0"/>
              <a:t>CDKN2A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/>
              <a:t>Problématiques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Plusieurs études se sont déjà intéressées à la corrélation entre l’expression </a:t>
            </a:r>
            <a:r>
              <a:rPr lang="fr-FR" dirty="0" err="1"/>
              <a:t>immunohistochimique</a:t>
            </a:r>
            <a:r>
              <a:rPr lang="fr-FR" dirty="0"/>
              <a:t> de P16 et les données moléculaires de </a:t>
            </a:r>
            <a:r>
              <a:rPr lang="fr-FR" i="1" dirty="0"/>
              <a:t>CDKN2A. </a:t>
            </a:r>
            <a:r>
              <a:rPr lang="fr-FR" dirty="0"/>
              <a:t>Leurs résultats sont discordants.</a:t>
            </a:r>
            <a:endParaRPr lang="fr-FR" i="1" dirty="0"/>
          </a:p>
          <a:p>
            <a:pPr marL="0" indent="0">
              <a:buNone/>
            </a:pPr>
            <a:endParaRPr lang="fr-FR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Ces études ont porté sur des cohortes de faible effectif, antérieures à 2016 et donc sans diagnostic </a:t>
            </a:r>
            <a:r>
              <a:rPr lang="fr-FR" dirty="0" err="1"/>
              <a:t>histomoléculaire</a:t>
            </a:r>
            <a:r>
              <a:rPr lang="fr-FR" dirty="0"/>
              <a:t> intégré.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299408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Objectifs de l’étude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Etudier dans une cohorte comportant des types variés de gliomes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Les patterns d’expression de P16 par immunohistochimie ainsi que leur impact pronostique.</a:t>
            </a:r>
          </a:p>
          <a:p>
            <a:pPr marL="457200" lvl="1" indent="0">
              <a:buNone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La fréquence des délétions homozygotes et hétérozygotes de </a:t>
            </a:r>
            <a:r>
              <a:rPr lang="fr-FR" i="1" dirty="0"/>
              <a:t>CDKN2A </a:t>
            </a:r>
            <a:r>
              <a:rPr lang="fr-FR" dirty="0"/>
              <a:t>par     FISH et leur impact pronostique.</a:t>
            </a:r>
          </a:p>
          <a:p>
            <a:pPr marL="457200" lvl="1" indent="0">
              <a:buNone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La corrélation entre les patterns d’expression protéique de P16 et la délétion de </a:t>
            </a:r>
            <a:r>
              <a:rPr lang="fr-FR" i="1" dirty="0"/>
              <a:t>CDKN2A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640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2" y="0"/>
            <a:ext cx="5353050" cy="6705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269935" y="2058971"/>
            <a:ext cx="601094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Rétrospectivement, un total de 173 gliomes </a:t>
            </a:r>
          </a:p>
          <a:p>
            <a:r>
              <a:rPr lang="fr-FR" sz="2400" dirty="0"/>
              <a:t>opérés au sein du service de neurochirurgie </a:t>
            </a:r>
          </a:p>
          <a:p>
            <a:r>
              <a:rPr lang="fr-FR" sz="2400" dirty="0"/>
              <a:t>des Hôpitaux Universitaires de STRASBOURG </a:t>
            </a:r>
          </a:p>
          <a:p>
            <a:r>
              <a:rPr lang="fr-FR" sz="2400" dirty="0"/>
              <a:t>entre 1989 et 2012 a été inclus.</a:t>
            </a:r>
          </a:p>
          <a:p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Les cas ont été relus et corrigés selon </a:t>
            </a:r>
          </a:p>
          <a:p>
            <a:r>
              <a:rPr lang="fr-FR" sz="2400" dirty="0"/>
              <a:t>la dernière classification OMS 2021 </a:t>
            </a:r>
          </a:p>
          <a:p>
            <a:r>
              <a:rPr lang="fr-FR" sz="2400" dirty="0"/>
              <a:t>(ATRX, IDH, 1p/19q, NGS…)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483746" y="-97654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Matériels et méthodes</a:t>
            </a:r>
          </a:p>
        </p:txBody>
      </p:sp>
    </p:spTree>
    <p:extLst>
      <p:ext uri="{BB962C8B-B14F-4D97-AF65-F5344CB8AC3E}">
        <p14:creationId xmlns:p14="http://schemas.microsoft.com/office/powerpoint/2010/main" val="189042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Matériels et méthodes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Evaluation </a:t>
            </a:r>
            <a:r>
              <a:rPr lang="fr-FR" dirty="0" err="1"/>
              <a:t>immunohistochmique</a:t>
            </a:r>
            <a:r>
              <a:rPr lang="fr-FR" dirty="0"/>
              <a:t> de l’expression de P16 avec l’anticorps anti p16 (clone E6H4) sur TMA.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Recherche d’une perte d’expression de Rb avec l’anticorps Rb1 (clone G3-245) sur TMA.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Evaluation du statut du gène </a:t>
            </a:r>
            <a:r>
              <a:rPr lang="fr-FR" i="1" dirty="0"/>
              <a:t>CDKN2A</a:t>
            </a:r>
            <a:r>
              <a:rPr lang="fr-FR" dirty="0"/>
              <a:t> par FISH : le pourcentage de noyaux normaux, hétérozygotes et homozygotes a été établi après étude de 100 noyaux par tumeur.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1568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YIMDOI" val="Tru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1501</Words>
  <Application>Microsoft Office PowerPoint</Application>
  <PresentationFormat>Grand écran</PresentationFormat>
  <Paragraphs>160</Paragraphs>
  <Slides>26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Thème Office</vt:lpstr>
      <vt:lpstr>La délétion homozygote de CDKN2A est rencontrée dans de nombreux types de gliomes de haut grade histologique et est associée à un pronostic péjoratif. Rechercher une perte d’expression immunohistochimique de P16 est un bon substitut à son évaluation </vt:lpstr>
      <vt:lpstr>Présentation PowerPoint</vt:lpstr>
      <vt:lpstr>La classification histomoléculaire OMS 2021</vt:lpstr>
      <vt:lpstr>Présentation PowerPoint</vt:lpstr>
      <vt:lpstr>La classification histomoléculaire OMS 2021</vt:lpstr>
      <vt:lpstr>Corrélation P16 – CDKN2A</vt:lpstr>
      <vt:lpstr>Objectifs de l’étude</vt:lpstr>
      <vt:lpstr>Matériels et méthodes</vt:lpstr>
      <vt:lpstr>Matériels et méthodes</vt:lpstr>
      <vt:lpstr>Résultats</vt:lpstr>
      <vt:lpstr>Résultats</vt:lpstr>
      <vt:lpstr>Résultats</vt:lpstr>
      <vt:lpstr>Résultats</vt:lpstr>
      <vt:lpstr>Résultats</vt:lpstr>
      <vt:lpstr>Résultats</vt:lpstr>
      <vt:lpstr>Résultats</vt:lpstr>
      <vt:lpstr>Présentation PowerPoint</vt:lpstr>
      <vt:lpstr>Résultats</vt:lpstr>
      <vt:lpstr>Résultats</vt:lpstr>
      <vt:lpstr>Résultats</vt:lpstr>
      <vt:lpstr>Résultats</vt:lpstr>
      <vt:lpstr>Présentation PowerPoint</vt:lpstr>
      <vt:lpstr>Présentation PowerPoint</vt:lpstr>
      <vt:lpstr>Conclusion</vt:lpstr>
      <vt:lpstr>Conclusion</vt:lpstr>
      <vt:lpstr>Présentation PowerPoint</vt:lpstr>
    </vt:vector>
  </TitlesOfParts>
  <Company>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délétion homozygote de CDKN2A : son impact pronostique et sa fréquence. Etude de la corrélation à l’immunohistochimie p16</dc:title>
  <dc:creator>GEYER Lucas</dc:creator>
  <cp:lastModifiedBy>tcongres</cp:lastModifiedBy>
  <cp:revision>271</cp:revision>
  <cp:lastPrinted>2022-10-25T14:21:12Z</cp:lastPrinted>
  <dcterms:created xsi:type="dcterms:W3CDTF">2022-07-08T07:35:23Z</dcterms:created>
  <dcterms:modified xsi:type="dcterms:W3CDTF">2022-11-16T06:43:40Z</dcterms:modified>
</cp:coreProperties>
</file>