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Ex1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18"/>
  </p:notesMasterIdLst>
  <p:sldIdLst>
    <p:sldId id="256" r:id="rId2"/>
    <p:sldId id="299" r:id="rId3"/>
    <p:sldId id="298" r:id="rId4"/>
    <p:sldId id="262" r:id="rId5"/>
    <p:sldId id="290" r:id="rId6"/>
    <p:sldId id="261" r:id="rId7"/>
    <p:sldId id="289" r:id="rId8"/>
    <p:sldId id="267" r:id="rId9"/>
    <p:sldId id="292" r:id="rId10"/>
    <p:sldId id="293" r:id="rId11"/>
    <p:sldId id="270" r:id="rId12"/>
    <p:sldId id="297" r:id="rId13"/>
    <p:sldId id="284" r:id="rId14"/>
    <p:sldId id="280" r:id="rId15"/>
    <p:sldId id="285" r:id="rId16"/>
    <p:sldId id="296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0"/>
    <p:restoredTop sz="85981"/>
  </p:normalViewPr>
  <p:slideViewPr>
    <p:cSldViewPr snapToGrid="0">
      <p:cViewPr varScale="1">
        <p:scale>
          <a:sx n="98" d="100"/>
          <a:sy n="98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Suspicion diagnostique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76-7246-B285-6F4A959E4A9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76-7246-B285-6F4A959E4A9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9976-7246-B285-6F4A959E4A9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9976-7246-B285-6F4A959E4A9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7E3E5211-DBDB-554E-BB51-C3FFC47FE3F6}" type="VALUE">
                      <a:rPr lang="en-US" b="1"/>
                      <a:pPr/>
                      <a:t>[VALEUR]</a:t>
                    </a:fld>
                    <a:endParaRPr lang="fr-F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976-7246-B285-6F4A959E4A9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976-7246-B285-6F4A959E4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Cancer non hématologique</c:v>
                </c:pt>
                <c:pt idx="1">
                  <c:v>Sarcoïdose</c:v>
                </c:pt>
                <c:pt idx="2">
                  <c:v>Récidive de lymphome</c:v>
                </c:pt>
                <c:pt idx="3">
                  <c:v>Pneumoconiose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21</c:v>
                </c:pt>
                <c:pt idx="1">
                  <c:v>21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1A-454A-909B-2B0A2CE70798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 algn="just"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just"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algn="just"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 algn="just"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ayout>
        <c:manualLayout>
          <c:xMode val="edge"/>
          <c:yMode val="edge"/>
          <c:x val="1.0101010101010102E-2"/>
          <c:y val="0.75216714282037411"/>
          <c:w val="0.96897260001590724"/>
          <c:h val="0.24783285369199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 sz="3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Résultats</a:t>
            </a:r>
            <a:r>
              <a:rPr lang="fr-FR" sz="320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après consensus</a:t>
            </a:r>
            <a:endParaRPr lang="fr-FR" sz="32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1427206353561166"/>
          <c:y val="1.5600022785860054E-2"/>
        </c:manualLayout>
      </c:layout>
      <c:overlay val="0"/>
      <c:spPr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7917460186476569E-2"/>
          <c:y val="0.21979952745450046"/>
          <c:w val="0.85797091967531602"/>
          <c:h val="0.637791172230981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Feuil2!$A$2</c:f>
              <c:strCache>
                <c:ptCount val="1"/>
                <c:pt idx="0">
                  <c:v>Ponction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5"/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2400" dirty="0"/>
                      <a:t>83%</a:t>
                    </a:r>
                    <a:endParaRPr lang="en-US" sz="28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9D-784B-974B-B29FA649F44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74DD30C-EFB5-BA43-9804-1E03DCAAD1C7}" type="VALUE">
                      <a:rPr lang="en-US" smtClean="0"/>
                      <a:pPr/>
                      <a:t>[VALEUR]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29D-784B-974B-B29FA649F44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3A41A10-64D8-954F-AFD1-3F9069C8DD7F}" type="VALUE">
                      <a:rPr lang="en-US" smtClean="0"/>
                      <a:pPr/>
                      <a:t>[VALEUR]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29D-784B-974B-B29FA649F4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Feuil2!$B$1:$D$1</c:f>
              <c:strCache>
                <c:ptCount val="3"/>
                <c:pt idx="0">
                  <c:v>Total</c:v>
                </c:pt>
                <c:pt idx="1">
                  <c:v>Pathologie non tumorale</c:v>
                </c:pt>
                <c:pt idx="2">
                  <c:v>Pathologie tumorale</c:v>
                </c:pt>
              </c:strCache>
            </c:strRef>
          </c:cat>
          <c:val>
            <c:numRef>
              <c:f>Feuil2!$B$2:$D$2</c:f>
              <c:numCache>
                <c:formatCode>General</c:formatCode>
                <c:ptCount val="3"/>
                <c:pt idx="0">
                  <c:v>83</c:v>
                </c:pt>
                <c:pt idx="1">
                  <c:v>69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9D-784B-974B-B29FA649F44C}"/>
            </c:ext>
          </c:extLst>
        </c:ser>
        <c:ser>
          <c:idx val="1"/>
          <c:order val="1"/>
          <c:tx>
            <c:strRef>
              <c:f>Feuil2!$A$3</c:f>
              <c:strCache>
                <c:ptCount val="1"/>
                <c:pt idx="0">
                  <c:v>Ponction et biopsie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4"/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4ACD732-6FBF-774A-9733-EA30817FDFC8}" type="VALUE">
                      <a:rPr lang="en-US" smtClean="0"/>
                      <a:pPr/>
                      <a:t>[VALEUR]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29D-784B-974B-B29FA649F44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FB7C0CB-8514-3245-982A-B761EF9AAFD8}" type="VALUE">
                      <a:rPr lang="en-US" smtClean="0"/>
                      <a:pPr/>
                      <a:t>[VALEUR]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29D-784B-974B-B29FA649F44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7DF2608-B888-194E-B2D0-2F4283874D5B}" type="VALUE">
                      <a:rPr lang="en-US" smtClean="0"/>
                      <a:pPr/>
                      <a:t>[VALEUR]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29D-784B-974B-B29FA649F4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Feuil2!$B$1:$D$1</c:f>
              <c:strCache>
                <c:ptCount val="3"/>
                <c:pt idx="0">
                  <c:v>Total</c:v>
                </c:pt>
                <c:pt idx="1">
                  <c:v>Pathologie non tumorale</c:v>
                </c:pt>
                <c:pt idx="2">
                  <c:v>Pathologie tumorale</c:v>
                </c:pt>
              </c:strCache>
            </c:strRef>
          </c:cat>
          <c:val>
            <c:numRef>
              <c:f>Feuil2!$B$3:$D$3</c:f>
              <c:numCache>
                <c:formatCode>General</c:formatCode>
                <c:ptCount val="3"/>
                <c:pt idx="0">
                  <c:v>94</c:v>
                </c:pt>
                <c:pt idx="1">
                  <c:v>92</c:v>
                </c:pt>
                <c:pt idx="2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9D-784B-974B-B29FA649F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6948224"/>
        <c:axId val="396949872"/>
      </c:barChart>
      <c:catAx>
        <c:axId val="39694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96949872"/>
        <c:crosses val="autoZero"/>
        <c:auto val="1"/>
        <c:lblAlgn val="ctr"/>
        <c:lblOffset val="100"/>
        <c:noMultiLvlLbl val="0"/>
      </c:catAx>
      <c:valAx>
        <c:axId val="3969498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2800" b="1" dirty="0">
                    <a:solidFill>
                      <a:schemeClr val="tx1"/>
                    </a:solidFill>
                  </a:rPr>
                  <a:t>% de cas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9694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51754790070637"/>
          <c:y val="0.93174591866001955"/>
          <c:w val="0.40964895979487759"/>
          <c:h val="6.8254081339980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 sz="3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Résultats</a:t>
            </a:r>
            <a:r>
              <a:rPr lang="fr-FR" sz="320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après consensus</a:t>
            </a:r>
            <a:endParaRPr lang="fr-FR" sz="32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1845786035159335"/>
          <c:y val="1.7550022939400063E-2"/>
        </c:manualLayout>
      </c:layout>
      <c:overlay val="0"/>
      <c:spPr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6873629054317069E-2"/>
          <c:y val="0.18641548381866388"/>
          <c:w val="0.87258448904821517"/>
          <c:h val="0.6360751699880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Feuil2!$A$15</c:f>
              <c:strCache>
                <c:ptCount val="1"/>
                <c:pt idx="0">
                  <c:v>Ponction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5"/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79%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4F-1344-9D14-CAAFD7AF75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5200B16-5673-A940-9FC2-70D994209BC2}" type="VALUE">
                      <a:rPr lang="en-US" smtClean="0"/>
                      <a:pPr/>
                      <a:t>[VALEUR]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CB7-E445-8C5B-B3E39D383CC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D73B079-C53A-A54F-BB4F-290F6A47761A}" type="VALUE">
                      <a:rPr lang="en-US" smtClean="0"/>
                      <a:pPr/>
                      <a:t>[VALEUR]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CB7-E445-8C5B-B3E39D383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Feuil2!$B$14:$D$14</c:f>
              <c:strCache>
                <c:ptCount val="3"/>
                <c:pt idx="0">
                  <c:v>Pathologie granulomateuse </c:v>
                </c:pt>
                <c:pt idx="1">
                  <c:v>Lymphome</c:v>
                </c:pt>
                <c:pt idx="2">
                  <c:v>Cancer non hématologique</c:v>
                </c:pt>
              </c:strCache>
            </c:strRef>
          </c:cat>
          <c:val>
            <c:numRef>
              <c:f>Feuil2!$B$15:$D$15</c:f>
              <c:numCache>
                <c:formatCode>General</c:formatCode>
                <c:ptCount val="3"/>
                <c:pt idx="0">
                  <c:v>79</c:v>
                </c:pt>
                <c:pt idx="1">
                  <c:v>40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4F-1344-9D14-CAAFD7AF7519}"/>
            </c:ext>
          </c:extLst>
        </c:ser>
        <c:ser>
          <c:idx val="1"/>
          <c:order val="1"/>
          <c:tx>
            <c:strRef>
              <c:f>Feuil2!$A$16</c:f>
              <c:strCache>
                <c:ptCount val="1"/>
                <c:pt idx="0">
                  <c:v>Ponction et biopsie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4"/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892361F-CC57-4F4E-8E43-C7427528B1C3}" type="VALUE">
                      <a:rPr lang="en-US" smtClean="0"/>
                      <a:pPr/>
                      <a:t>[VALEUR]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B4F-1344-9D14-CAAFD7AF75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3DB99DD-A7B7-144E-A27A-A02BC1573A47}" type="VALUE">
                      <a:rPr lang="en-US" smtClean="0"/>
                      <a:pPr/>
                      <a:t>[VALEUR]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CB7-E445-8C5B-B3E39D383CC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F2B99CA-0BB9-854F-911C-67923633247D}" type="VALUE">
                      <a:rPr lang="en-US" smtClean="0"/>
                      <a:pPr/>
                      <a:t>[VALEUR]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CB7-E445-8C5B-B3E39D383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Feuil2!$B$14:$D$14</c:f>
              <c:strCache>
                <c:ptCount val="3"/>
                <c:pt idx="0">
                  <c:v>Pathologie granulomateuse </c:v>
                </c:pt>
                <c:pt idx="1">
                  <c:v>Lymphome</c:v>
                </c:pt>
                <c:pt idx="2">
                  <c:v>Cancer non hématologique</c:v>
                </c:pt>
              </c:strCache>
            </c:strRef>
          </c:cat>
          <c:val>
            <c:numRef>
              <c:f>Feuil2!$B$16:$D$16</c:f>
              <c:numCache>
                <c:formatCode>General</c:formatCode>
                <c:ptCount val="3"/>
                <c:pt idx="0">
                  <c:v>95</c:v>
                </c:pt>
                <c:pt idx="1">
                  <c:v>80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4F-1344-9D14-CAAFD7AF75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57003951"/>
        <c:axId val="1457004767"/>
      </c:barChart>
      <c:catAx>
        <c:axId val="1457003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7004767"/>
        <c:crosses val="autoZero"/>
        <c:auto val="1"/>
        <c:lblAlgn val="ctr"/>
        <c:lblOffset val="100"/>
        <c:noMultiLvlLbl val="0"/>
      </c:catAx>
      <c:valAx>
        <c:axId val="145700476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2800" b="1" dirty="0">
                    <a:solidFill>
                      <a:schemeClr val="tx1"/>
                    </a:solidFill>
                  </a:rPr>
                  <a:t>% de cas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7003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 sz="2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Concordance </a:t>
            </a:r>
            <a:r>
              <a:rPr lang="fr-FR" sz="280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avant consensus</a:t>
            </a:r>
            <a:endParaRPr lang="fr-FR" sz="2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4983317325655313"/>
          <c:y val="1.1700015292933375E-2"/>
        </c:manualLayout>
      </c:layout>
      <c:overlay val="0"/>
      <c:spPr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5"/>
              </a:solidFill>
              <a:prstDash val="solid"/>
              <a:miter lim="800000"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5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2B-064F-83FC-5B15FFD714BA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4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2B-064F-83FC-5B15FFD714B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71BDCCE-68AA-3449-A3C1-20BFE84F73B9}" type="VALUE">
                      <a:rPr lang="en-US" sz="2800" smtClean="0"/>
                      <a:pPr/>
                      <a:t>[VALEUR]</a:t>
                    </a:fld>
                    <a:r>
                      <a:rPr lang="en-US" sz="280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E2B-064F-83FC-5B15FFD714B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6E2F506-887E-A94B-BB0A-EB427E7DADC5}" type="VALUE">
                      <a:rPr lang="en-US" smtClean="0"/>
                      <a:pPr/>
                      <a:t>[VALEUR]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E2B-064F-83FC-5B15FFD714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Feuil2!$A$8:$A$9</c:f>
              <c:strCache>
                <c:ptCount val="2"/>
                <c:pt idx="0">
                  <c:v>Ponction</c:v>
                </c:pt>
                <c:pt idx="1">
                  <c:v>Ponction et biopsie</c:v>
                </c:pt>
              </c:strCache>
            </c:strRef>
          </c:cat>
          <c:val>
            <c:numRef>
              <c:f>Feuil2!$B$8:$B$9</c:f>
              <c:numCache>
                <c:formatCode>General</c:formatCode>
                <c:ptCount val="2"/>
                <c:pt idx="0">
                  <c:v>63</c:v>
                </c:pt>
                <c:pt idx="1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2B-064F-83FC-5B15FFD71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6859615"/>
        <c:axId val="1456861519"/>
      </c:barChart>
      <c:catAx>
        <c:axId val="1456859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6861519"/>
        <c:crosses val="autoZero"/>
        <c:auto val="1"/>
        <c:lblAlgn val="ctr"/>
        <c:lblOffset val="100"/>
        <c:noMultiLvlLbl val="0"/>
      </c:catAx>
      <c:valAx>
        <c:axId val="145686151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2800" b="1" dirty="0">
                    <a:solidFill>
                      <a:schemeClr val="tx1"/>
                    </a:solidFill>
                  </a:rPr>
                  <a:t>% de cas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6859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3200" noProof="0" dirty="0">
                <a:solidFill>
                  <a:schemeClr val="tx1"/>
                </a:solidFill>
              </a:rPr>
              <a:t>Ponction</a:t>
            </a:r>
          </a:p>
        </c:rich>
      </c:tx>
      <c:layout>
        <c:manualLayout>
          <c:xMode val="edge"/>
          <c:yMode val="edge"/>
          <c:x val="0.37935476465088031"/>
          <c:y val="0"/>
        </c:manualLayout>
      </c:layout>
      <c:overlay val="0"/>
      <c:spPr>
        <a:noFill/>
        <a:ln w="1270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1808016622550372"/>
          <c:y val="0.16154265606982721"/>
          <c:w val="0.57726080231725918"/>
          <c:h val="0.82347428186891403"/>
        </c:manualLayout>
      </c:layout>
      <c:doughnutChart>
        <c:varyColors val="1"/>
        <c:ser>
          <c:idx val="0"/>
          <c:order val="0"/>
          <c:tx>
            <c:strRef>
              <c:f>Feuil3!$D$11</c:f>
              <c:strCache>
                <c:ptCount val="1"/>
                <c:pt idx="0">
                  <c:v>Ponction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c:spPr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noFill/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65-754E-8C0A-BC14B5FE3D2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400" dirty="0">
                        <a:solidFill>
                          <a:schemeClr val="tx1"/>
                        </a:solidFill>
                      </a:rPr>
                      <a:t>10/10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A65-754E-8C0A-BC14B5FE3D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Feuil3!$E$10</c:f>
              <c:strCache>
                <c:ptCount val="1"/>
                <c:pt idx="0">
                  <c:v>&gt;15 % de cellules tumorales</c:v>
                </c:pt>
              </c:strCache>
            </c:strRef>
          </c:cat>
          <c:val>
            <c:numRef>
              <c:f>Feuil3!$E$11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65-754E-8C0A-BC14B5FE3D2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 w="127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3200" noProof="0" dirty="0">
                <a:solidFill>
                  <a:schemeClr val="tx1"/>
                </a:solidFill>
              </a:rPr>
              <a:t>Biopsie</a:t>
            </a:r>
          </a:p>
        </c:rich>
      </c:tx>
      <c:layout>
        <c:manualLayout>
          <c:xMode val="edge"/>
          <c:yMode val="edge"/>
          <c:x val="0.22626523359747241"/>
          <c:y val="2.9966131193138088E-3"/>
        </c:manualLayout>
      </c:layout>
      <c:overlay val="0"/>
      <c:spPr>
        <a:noFill/>
        <a:ln w="1270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4.6496172592559816E-2"/>
          <c:y val="0.15854608106711518"/>
          <c:w val="0.57003287957742532"/>
          <c:h val="0.82391358617197541"/>
        </c:manualLayout>
      </c:layout>
      <c:doughnutChart>
        <c:varyColors val="1"/>
        <c:ser>
          <c:idx val="0"/>
          <c:order val="0"/>
          <c:tx>
            <c:strRef>
              <c:f>Feuil3!$D$4</c:f>
              <c:strCache>
                <c:ptCount val="1"/>
                <c:pt idx="0">
                  <c:v>Biopsie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noFill/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D0-EF49-AF37-33895D4CEE5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FD0-EF49-AF37-33895D4CEE5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8/10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D0-EF49-AF37-33895D4CEE5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2/10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D0-EF49-AF37-33895D4CEE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Feuil3!$E$3:$F$3</c:f>
              <c:strCache>
                <c:ptCount val="2"/>
                <c:pt idx="0">
                  <c:v>&gt;15 % de cellules tumorales</c:v>
                </c:pt>
                <c:pt idx="1">
                  <c:v>&lt;15 % de cellules tumorales</c:v>
                </c:pt>
              </c:strCache>
            </c:strRef>
          </c:cat>
          <c:val>
            <c:numRef>
              <c:f>Feuil3!$E$4:$F$4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D0-EF49-AF37-33895D4CEE5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 w="12700">
          <a:noFill/>
        </a:ln>
        <a:effectLst/>
      </c:spPr>
    </c:plotArea>
    <c:legend>
      <c:legendPos val="r"/>
      <c:layout>
        <c:manualLayout>
          <c:xMode val="edge"/>
          <c:yMode val="edge"/>
          <c:x val="0.62570679827421793"/>
          <c:y val="0.23935860209649656"/>
          <c:w val="0.34319464902467267"/>
          <c:h val="0.6562950819207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Feuil1!$C$18:$C$69</cx:f>
        <cx:lvl ptCount="52" formatCode="Standard">
          <cx:pt idx="0">6.2999999999999998</cx:pt>
          <cx:pt idx="1">2</cx:pt>
          <cx:pt idx="2">0.40000000000000002</cx:pt>
          <cx:pt idx="3">0.64000000000000001</cx:pt>
          <cx:pt idx="4">40</cx:pt>
          <cx:pt idx="5">0.29999999999999999</cx:pt>
          <cx:pt idx="6">11.140000000000001</cx:pt>
          <cx:pt idx="7">2.1000000000000001</cx:pt>
          <cx:pt idx="8">0.44</cx:pt>
          <cx:pt idx="9">0.27000000000000002</cx:pt>
          <cx:pt idx="10">0.84999999999999998</cx:pt>
          <cx:pt idx="11">0.17999999999999999</cx:pt>
          <cx:pt idx="12">0</cx:pt>
          <cx:pt idx="13">0.84999999999999998</cx:pt>
          <cx:pt idx="14">1.3300000000000001</cx:pt>
          <cx:pt idx="15">7.6399999999999997</cx:pt>
          <cx:pt idx="16">0</cx:pt>
          <cx:pt idx="17">1.9399999999999999</cx:pt>
          <cx:pt idx="18">0</cx:pt>
          <cx:pt idx="19">0</cx:pt>
          <cx:pt idx="20">4.2300000000000004</cx:pt>
          <cx:pt idx="21">8.25</cx:pt>
          <cx:pt idx="22">0.35999999999999999</cx:pt>
          <cx:pt idx="23">0</cx:pt>
          <cx:pt idx="24">2.02</cx:pt>
          <cx:pt idx="25">0.47999999999999998</cx:pt>
          <cx:pt idx="26">71.629999999999995</cx:pt>
          <cx:pt idx="27">4.5899999999999999</cx:pt>
          <cx:pt idx="28">15.19</cx:pt>
          <cx:pt idx="29">0.28000000000000003</cx:pt>
          <cx:pt idx="30">2.2999999999999998</cx:pt>
          <cx:pt idx="31">2.71</cx:pt>
          <cx:pt idx="32">5.1100000000000003</cx:pt>
          <cx:pt idx="33">1.1000000000000001</cx:pt>
          <cx:pt idx="34">1.6799999999999999</cx:pt>
          <cx:pt idx="35">0.38</cx:pt>
          <cx:pt idx="36">0.79000000000000004</cx:pt>
          <cx:pt idx="37">0.35999999999999999</cx:pt>
          <cx:pt idx="38">1.99</cx:pt>
          <cx:pt idx="39">1.29</cx:pt>
          <cx:pt idx="40">0.82999999999999996</cx:pt>
          <cx:pt idx="41">2.1899999999999999</cx:pt>
          <cx:pt idx="42">3.4500000000000002</cx:pt>
          <cx:pt idx="43">3.3900000000000001</cx:pt>
          <cx:pt idx="44">1.95</cx:pt>
          <cx:pt idx="45">0.64000000000000001</cx:pt>
          <cx:pt idx="46">7.3899999999999997</cx:pt>
          <cx:pt idx="47">0.12</cx:pt>
          <cx:pt idx="48">0</cx:pt>
          <cx:pt idx="49">0.34999999999999998</cx:pt>
          <cx:pt idx="50">0.11</cx:pt>
          <cx:pt idx="51">2.23</cx:pt>
        </cx:lvl>
      </cx:numDim>
    </cx:data>
    <cx:data id="1">
      <cx:numDim type="val">
        <cx:f>Feuil1!$D$18:$D$69</cx:f>
        <cx:lvl ptCount="52" formatCode="Standard">
          <cx:pt idx="0">1.8600000000000001</cx:pt>
          <cx:pt idx="1">2.48</cx:pt>
          <cx:pt idx="2">0.65000000000000002</cx:pt>
          <cx:pt idx="3">0.32000000000000001</cx:pt>
          <cx:pt idx="4">1.6200000000000001</cx:pt>
          <cx:pt idx="5">1.3600000000000001</cx:pt>
          <cx:pt idx="6">1.4099999999999999</cx:pt>
          <cx:pt idx="7">0.95999999999999996</cx:pt>
          <cx:pt idx="8">5.0700000000000003</cx:pt>
          <cx:pt idx="9">1.8700000000000001</cx:pt>
          <cx:pt idx="10">1</cx:pt>
          <cx:pt idx="11">2.3300000000000001</cx:pt>
          <cx:pt idx="12">0.72999999999999998</cx:pt>
          <cx:pt idx="13">2.7999999999999998</cx:pt>
          <cx:pt idx="14">3.54</cx:pt>
          <cx:pt idx="15">1.77</cx:pt>
          <cx:pt idx="16">2.73</cx:pt>
          <cx:pt idx="17">2.52</cx:pt>
          <cx:pt idx="18">3.1200000000000001</cx:pt>
          <cx:pt idx="19">1.47</cx:pt>
          <cx:pt idx="20">4.6900000000000004</cx:pt>
          <cx:pt idx="21">1.0800000000000001</cx:pt>
          <cx:pt idx="22">1.74</cx:pt>
          <cx:pt idx="23">2.4399999999999999</cx:pt>
          <cx:pt idx="24">1.54</cx:pt>
          <cx:pt idx="25">2.3199999999999998</cx:pt>
          <cx:pt idx="26">2</cx:pt>
          <cx:pt idx="27">0.71999999999999997</cx:pt>
          <cx:pt idx="28">2.3100000000000001</cx:pt>
          <cx:pt idx="29">2.4500000000000002</cx:pt>
          <cx:pt idx="30">5.6399999999999997</cx:pt>
          <cx:pt idx="31">1.3700000000000001</cx:pt>
          <cx:pt idx="32">3.4700000000000002</cx:pt>
          <cx:pt idx="33">0.96999999999999997</cx:pt>
          <cx:pt idx="34">0.80000000000000004</cx:pt>
          <cx:pt idx="35">1.8200000000000001</cx:pt>
          <cx:pt idx="36">3.8500000000000001</cx:pt>
          <cx:pt idx="37">2.21</cx:pt>
          <cx:pt idx="38">5.1200000000000001</cx:pt>
          <cx:pt idx="39">2.1699999999999999</cx:pt>
          <cx:pt idx="40">3.96</cx:pt>
          <cx:pt idx="41">2</cx:pt>
          <cx:pt idx="42">2.0299999999999998</cx:pt>
          <cx:pt idx="43">1.6699999999999999</cx:pt>
          <cx:pt idx="44">1.49</cx:pt>
          <cx:pt idx="45">1.55</cx:pt>
          <cx:pt idx="46">1.2</cx:pt>
          <cx:pt idx="47">0.68000000000000005</cx:pt>
          <cx:pt idx="48">1.5700000000000001</cx:pt>
          <cx:pt idx="49">1.74</cx:pt>
          <cx:pt idx="50">2.4700000000000002</cx:pt>
          <cx:pt idx="51">1.6599999999999999</cx:pt>
        </cx:lvl>
      </cx:numDim>
    </cx:data>
  </cx:chartData>
  <cx:chart>
    <cx:title pos="t" align="ctr" overlay="0">
      <cx:tx>
        <cx:txData>
          <cx:v>Moyenne des aires tissulaires</cx:v>
        </cx:txData>
      </cx:tx>
      <cx:spPr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cx:spPr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800"/>
          </a:pPr>
          <a:r>
            <a:rPr dirty="0">
              <a:solidFill>
                <a:schemeClr val="dk1"/>
              </a:solidFill>
              <a:latin typeface="+mn-lt"/>
              <a:ea typeface="+mn-ea"/>
              <a:cs typeface="+mn-cs"/>
            </a:rPr>
            <a:t>Moyenne des aires tissulaires</a:t>
          </a:r>
        </a:p>
      </cx:txPr>
    </cx:title>
    <cx:plotArea>
      <cx:plotAreaRegion>
        <cx:series layoutId="boxWhisker" uniqueId="{A0D1830A-EA7A-7C43-83E5-1154A641DB15}">
          <cx:tx>
            <cx:txData>
              <cx:f>Feuil1!$C$17</cx:f>
              <cx:v>Ponction</cx:v>
            </cx:txData>
          </cx:tx>
          <cx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5"/>
              </a:solidFill>
              <a:prstDash val="solid"/>
              <a:miter lim="800000"/>
            </a:ln>
            <a:effectLst/>
          </cx:spPr>
          <cx:dataId val="0"/>
          <cx:layoutPr>
            <cx:visibility meanLine="0" meanMarker="1" nonoutliers="0" outliers="0"/>
            <cx:statistics quartileMethod="exclusive"/>
          </cx:layoutPr>
        </cx:series>
        <cx:series layoutId="boxWhisker" uniqueId="{A65EDD62-90A5-0042-9915-8A48CFFFEFC9}">
          <cx:tx>
            <cx:txData>
              <cx:f>Feuil1!$D$17</cx:f>
              <cx:v>Biopsie</cx:v>
            </cx:txData>
          </cx:tx>
          <cx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</a:ln>
            <a:effectLst/>
          </cx:spPr>
          <cx:dataId val="1"/>
          <cx:layoutPr>
            <cx:visibility meanLine="0" meanMarker="1" nonoutliers="0" outliers="0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2800">
                    <a:solidFill>
                      <a:schemeClr val="tx1"/>
                    </a:solidFill>
                  </a:defRPr>
                </a:pPr>
                <a:r>
                  <a:rPr lang="fr-FR" sz="2800" b="1" i="0" u="none" strike="noStrike" baseline="0" dirty="0">
                    <a:solidFill>
                      <a:schemeClr val="tx1"/>
                    </a:solidFill>
                    <a:latin typeface="Calibri" panose="020F0502020204030204"/>
                  </a:rPr>
                  <a:t>Surface en mm</a:t>
                </a:r>
                <a:r>
                  <a:rPr lang="fr-FR" sz="2800" b="1" i="0" u="none" strike="noStrike" baseline="30000" dirty="0">
                    <a:solidFill>
                      <a:schemeClr val="tx1"/>
                    </a:solidFill>
                    <a:latin typeface="Calibri" panose="020F0502020204030204"/>
                  </a:rPr>
                  <a:t>2</a:t>
                </a:r>
              </a:p>
            </cx:rich>
          </cx:tx>
        </cx:title>
        <cx:majorGridlines/>
        <cx:tickLabels/>
      </cx:axis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400">
              <a:solidFill>
                <a:schemeClr val="tx1"/>
              </a:solidFill>
            </a:defRPr>
          </a:pPr>
          <a:endParaRPr lang="fr-FR" sz="2400" b="0" i="0" u="none" strike="noStrike" baseline="0">
            <a:solidFill>
              <a:schemeClr val="tx1"/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96A7C6-D179-7D4C-A61B-F0EAE79C4F20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55F3150-93A6-DE41-871F-559FF94B5092}">
      <dgm:prSet phldrT="[Texte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12700">
          <a:solidFill>
            <a:schemeClr val="tx1"/>
          </a:solidFill>
        </a:ln>
      </dgm:spPr>
      <dgm:t>
        <a:bodyPr/>
        <a:lstStyle/>
        <a:p>
          <a:endParaRPr lang="fr-FR" dirty="0"/>
        </a:p>
      </dgm:t>
    </dgm:pt>
    <dgm:pt modelId="{8029B4F5-BA52-2945-B920-352035CF9B45}" type="parTrans" cxnId="{5055707D-96A9-9849-8D22-D37998D5C5FF}">
      <dgm:prSet/>
      <dgm:spPr/>
      <dgm:t>
        <a:bodyPr/>
        <a:lstStyle/>
        <a:p>
          <a:endParaRPr lang="fr-FR"/>
        </a:p>
      </dgm:t>
    </dgm:pt>
    <dgm:pt modelId="{141E9164-ECF9-5348-A46C-B65D90C72116}" type="sibTrans" cxnId="{5055707D-96A9-9849-8D22-D37998D5C5FF}">
      <dgm:prSet/>
      <dgm:spPr/>
      <dgm:t>
        <a:bodyPr/>
        <a:lstStyle/>
        <a:p>
          <a:endParaRPr lang="fr-FR"/>
        </a:p>
      </dgm:t>
    </dgm:pt>
    <dgm:pt modelId="{3C10017F-EFF0-4A43-BC39-ADB16D51F6B8}">
      <dgm:prSet phldrT="[Texte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 w="12700">
          <a:solidFill>
            <a:schemeClr val="tx1"/>
          </a:solidFill>
        </a:ln>
      </dgm:spPr>
      <dgm:t>
        <a:bodyPr/>
        <a:lstStyle/>
        <a:p>
          <a:endParaRPr lang="fr-FR" sz="2400" dirty="0">
            <a:solidFill>
              <a:schemeClr val="tx1"/>
            </a:solidFill>
          </a:endParaRPr>
        </a:p>
      </dgm:t>
    </dgm:pt>
    <dgm:pt modelId="{C77856D9-2E5B-B14D-85FB-09AAC44EE7C4}" type="sibTrans" cxnId="{FEB2B698-BDC2-5C4C-BD2B-64BBB11F8F80}">
      <dgm:prSet/>
      <dgm:spPr/>
      <dgm:t>
        <a:bodyPr/>
        <a:lstStyle/>
        <a:p>
          <a:endParaRPr lang="fr-FR"/>
        </a:p>
      </dgm:t>
    </dgm:pt>
    <dgm:pt modelId="{CBCED5DD-9255-3E48-96FA-0516B0C37DE0}" type="parTrans" cxnId="{FEB2B698-BDC2-5C4C-BD2B-64BBB11F8F80}">
      <dgm:prSet/>
      <dgm:spPr/>
      <dgm:t>
        <a:bodyPr/>
        <a:lstStyle/>
        <a:p>
          <a:endParaRPr lang="fr-FR"/>
        </a:p>
      </dgm:t>
    </dgm:pt>
    <dgm:pt modelId="{1B883D23-4345-5940-91C5-1AC7AEBD00EE}" type="pres">
      <dgm:prSet presAssocID="{4B96A7C6-D179-7D4C-A61B-F0EAE79C4F20}" presName="diagram" presStyleCnt="0">
        <dgm:presLayoutVars>
          <dgm:dir/>
          <dgm:resizeHandles val="exact"/>
        </dgm:presLayoutVars>
      </dgm:prSet>
      <dgm:spPr/>
    </dgm:pt>
    <dgm:pt modelId="{E02909A3-C0AF-0749-810C-E0A09A5605F5}" type="pres">
      <dgm:prSet presAssocID="{3C10017F-EFF0-4A43-BC39-ADB16D51F6B8}" presName="arrow" presStyleLbl="node1" presStyleIdx="0" presStyleCnt="2">
        <dgm:presLayoutVars>
          <dgm:bulletEnabled val="1"/>
        </dgm:presLayoutVars>
      </dgm:prSet>
      <dgm:spPr/>
    </dgm:pt>
    <dgm:pt modelId="{254E7521-EF0E-424B-BF53-76FBF5F879EB}" type="pres">
      <dgm:prSet presAssocID="{055F3150-93A6-DE41-871F-559FF94B5092}" presName="arrow" presStyleLbl="node1" presStyleIdx="1" presStyleCnt="2" custScaleY="100054">
        <dgm:presLayoutVars>
          <dgm:bulletEnabled val="1"/>
        </dgm:presLayoutVars>
      </dgm:prSet>
      <dgm:spPr/>
    </dgm:pt>
  </dgm:ptLst>
  <dgm:cxnLst>
    <dgm:cxn modelId="{B3FAA230-8133-C344-A3C8-A8FDC5CDC822}" type="presOf" srcId="{3C10017F-EFF0-4A43-BC39-ADB16D51F6B8}" destId="{E02909A3-C0AF-0749-810C-E0A09A5605F5}" srcOrd="0" destOrd="0" presId="urn:microsoft.com/office/officeart/2005/8/layout/arrow5"/>
    <dgm:cxn modelId="{5055707D-96A9-9849-8D22-D37998D5C5FF}" srcId="{4B96A7C6-D179-7D4C-A61B-F0EAE79C4F20}" destId="{055F3150-93A6-DE41-871F-559FF94B5092}" srcOrd="1" destOrd="0" parTransId="{8029B4F5-BA52-2945-B920-352035CF9B45}" sibTransId="{141E9164-ECF9-5348-A46C-B65D90C72116}"/>
    <dgm:cxn modelId="{FEB2B698-BDC2-5C4C-BD2B-64BBB11F8F80}" srcId="{4B96A7C6-D179-7D4C-A61B-F0EAE79C4F20}" destId="{3C10017F-EFF0-4A43-BC39-ADB16D51F6B8}" srcOrd="0" destOrd="0" parTransId="{CBCED5DD-9255-3E48-96FA-0516B0C37DE0}" sibTransId="{C77856D9-2E5B-B14D-85FB-09AAC44EE7C4}"/>
    <dgm:cxn modelId="{87A1C9FC-5245-394E-A5BC-0262AE196A0B}" type="presOf" srcId="{055F3150-93A6-DE41-871F-559FF94B5092}" destId="{254E7521-EF0E-424B-BF53-76FBF5F879EB}" srcOrd="0" destOrd="0" presId="urn:microsoft.com/office/officeart/2005/8/layout/arrow5"/>
    <dgm:cxn modelId="{C57CD9FC-9264-B442-A236-A6AF75B68DFC}" type="presOf" srcId="{4B96A7C6-D179-7D4C-A61B-F0EAE79C4F20}" destId="{1B883D23-4345-5940-91C5-1AC7AEBD00EE}" srcOrd="0" destOrd="0" presId="urn:microsoft.com/office/officeart/2005/8/layout/arrow5"/>
    <dgm:cxn modelId="{0D657435-4B11-F949-AF58-DCDC8F666132}" type="presParOf" srcId="{1B883D23-4345-5940-91C5-1AC7AEBD00EE}" destId="{E02909A3-C0AF-0749-810C-E0A09A5605F5}" srcOrd="0" destOrd="0" presId="urn:microsoft.com/office/officeart/2005/8/layout/arrow5"/>
    <dgm:cxn modelId="{424769C0-F09C-B044-985E-F00280667695}" type="presParOf" srcId="{1B883D23-4345-5940-91C5-1AC7AEBD00EE}" destId="{254E7521-EF0E-424B-BF53-76FBF5F879E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909A3-C0AF-0749-810C-E0A09A5605F5}">
      <dsp:nvSpPr>
        <dsp:cNvPr id="0" name=""/>
        <dsp:cNvSpPr/>
      </dsp:nvSpPr>
      <dsp:spPr>
        <a:xfrm rot="16200000">
          <a:off x="2604" y="2936"/>
          <a:ext cx="5048026" cy="5048026"/>
        </a:xfrm>
        <a:prstGeom prst="downArrow">
          <a:avLst>
            <a:gd name="adj1" fmla="val 50000"/>
            <a:gd name="adj2" fmla="val 35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kern="1200" dirty="0">
            <a:solidFill>
              <a:schemeClr val="tx1"/>
            </a:solidFill>
          </a:endParaRPr>
        </a:p>
      </dsp:txBody>
      <dsp:txXfrm rot="5400000">
        <a:off x="2604" y="1264942"/>
        <a:ext cx="4164621" cy="2524013"/>
      </dsp:txXfrm>
    </dsp:sp>
    <dsp:sp modelId="{254E7521-EF0E-424B-BF53-76FBF5F879EB}">
      <dsp:nvSpPr>
        <dsp:cNvPr id="0" name=""/>
        <dsp:cNvSpPr/>
      </dsp:nvSpPr>
      <dsp:spPr>
        <a:xfrm rot="5400000">
          <a:off x="6684168" y="1573"/>
          <a:ext cx="5048026" cy="5050752"/>
        </a:xfrm>
        <a:prstGeom prst="downArrow">
          <a:avLst>
            <a:gd name="adj1" fmla="val 50000"/>
            <a:gd name="adj2" fmla="val 35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500" kern="1200" dirty="0"/>
        </a:p>
      </dsp:txBody>
      <dsp:txXfrm rot="-5400000">
        <a:off x="7566210" y="1264943"/>
        <a:ext cx="4167347" cy="2524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0.72701</cdr:x>
      <cdr:y>0.07336</cdr:y>
    </cdr:from>
    <cdr:to>
      <cdr:x>0.82818</cdr:x>
      <cdr:y>0.12952</cdr:y>
    </cdr:to>
    <cdr:sp macro="" textlink="">
      <cdr:nvSpPr>
        <cdr:cNvPr id="6" name="ZoneTexte 5">
          <a:extLst xmlns:a="http://schemas.openxmlformats.org/drawingml/2006/main">
            <a:ext uri="{FF2B5EF4-FFF2-40B4-BE49-F238E27FC236}">
              <a16:creationId xmlns:a16="http://schemas.microsoft.com/office/drawing/2014/main" id="{0612419B-3003-5074-9DE9-01FFB783B257}"/>
            </a:ext>
          </a:extLst>
        </cdr:cNvPr>
        <cdr:cNvSpPr txBox="1"/>
      </cdr:nvSpPr>
      <cdr:spPr>
        <a:xfrm xmlns:a="http://schemas.openxmlformats.org/drawingml/2006/main">
          <a:off x="8845408" y="477772"/>
          <a:ext cx="1230864" cy="365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E1911-CDD2-D644-8B92-E42B9520F9A3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B830B-994D-7141-949A-CB0BDAB03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986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9083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079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419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9263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37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7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674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12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93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72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974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B830B-994D-7141-949A-CB0BDAB03EE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2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D92DA-BEA6-E602-61F6-E2D234C8A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FD15556-0BE4-6ECF-6222-6FE3493E95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A6DC4C-4662-778C-653F-CEC4D8FF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DB02C0-2D8F-2D08-FD7C-68C7743A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55D5E6-74E0-B6A2-3DAB-000F1FA8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28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FB44B4-9DC1-B047-5CEE-FA3079D0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DAD3FB-A396-ECD8-83F8-913BCC27C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3F99B3-621B-3556-F1DE-4F612778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63942F-7EC6-71EF-F464-E704F1A0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C525FE-2F29-773B-E9F3-9B93FB4AC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51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AFD093C-12C7-1727-6947-FF0B24AA0E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7BEBF4-F7EE-194F-9671-847CFB1D7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8BEDC0-6FCC-B360-467E-230A2B119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F8B916-F71F-A54F-8F71-E0360093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CE221B-A7FA-AC03-54AB-374D6EAB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41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57C9C3-44F7-0944-5546-3AE3EF1FF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511404-8B3F-5B58-F8D9-5A73CAF07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2052A0-F2CE-9FD0-3065-6387B8EA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9DF117-93EE-D19A-1A84-A6CE8E800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C5C0CD-8592-385A-BC91-0363DD05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36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82BA48-3D59-A101-A10B-812FF4C5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6719BE-E8D6-2F32-1758-B32D1338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E5BB6E-24CD-2DBA-5C94-2F897DF1F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13B12B-3D16-B2E2-9463-E52725F4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CD6EC5-C3D6-9D31-1002-515CA508E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80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A990A5-B06B-F300-2277-5823F272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964B2B-750D-AEAE-E837-201D94D27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E067E1-06DC-E72A-3F78-4CF08CE06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FB876B-A9BC-BC89-7306-50196576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E9C0A2-D4D8-8F8E-5B0C-E210C23E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F97FAF-4F47-FBDB-BA74-6CD70F57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53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0C05E-78EE-2C45-ED03-347DE11C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35B82B-9D5F-8F25-C0C8-ED7731258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59E5B78-ED46-D4B2-3073-88F46F578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33CA41D-AD7B-E008-25B9-544F87D107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361C58A-9959-6ECA-8097-65B2CF601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B55198D-85D3-217D-4036-FF3DB4B08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DCE46C-7082-215D-DD93-A652CAC0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51E2068-65A2-B873-00E1-DDB0B3877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1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77CE3C-B6DC-AC5B-C335-AF386D9B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0E3762-1A58-45D3-E954-657D52AAD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196C75-CA65-82A5-1A1D-5767DB37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2A14AF-99AA-B368-13DF-A6A87772D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386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108CCB-3362-EE65-03E9-6BD2EB3B8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72772E-C1F2-6663-A4D2-EB3E44A9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BD7C7E-E4E5-685F-52C8-754E29E4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674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7523A-BCB5-3451-06F8-F0EAD777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3CDF73-13D7-C212-59F4-B5FC65479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3A7262-C123-6CDD-22E7-A9A6FE149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996685-4AB6-7793-914F-56470086D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AB7EA4-817E-B431-4BE7-86BA5EDC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064536-CA4B-574A-A1E6-500BD9A9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13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7D2D7-1F44-38E6-CB4F-BF92F08D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8EC96F9-9924-ED2B-CDFF-C9021D9E8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C2F9376-B4FD-05D5-1D7D-F260CB3C5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EE5BCC-2D93-9FC7-BAAE-A2936EEA0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E88061-9683-88A2-32E5-53556B88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2301EA-F526-2A0B-4629-29FE084E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711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0C48D58-3A6B-ED3B-6784-BC3B6A2C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052E0E-02FF-C3FA-33AA-2F046C443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CAD140-8B2D-6949-9062-B014E7A33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E15A4-64F3-C74B-8BE7-196B4B8661F2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048CBF-8B9F-D321-FC35-1675BA1D3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665B52-25EA-47AD-8769-F5F6D5D1E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36B55-2711-7941-9761-C253D6E7CA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83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microsoft.com/office/2014/relationships/chartEx" Target="../charts/chartEx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566169-BC3F-F069-AFBA-1B8D95A90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659" y="375885"/>
            <a:ext cx="10012680" cy="3227455"/>
          </a:xfr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fr-FR" sz="4400" dirty="0"/>
              <a:t>APPORT DE LA BIOPSIE GANGLIONNAIRE À LA PONCTION À L’AIGUILLE 19 GAUGES PAR VOIE ENDOSCOPIQUE DANS LE DIAGNOSTIC DES ADÉNOPATHIES MÉDIASTINALES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CB2B72-39D9-7651-A3E8-87E69336A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880" y="4098077"/>
            <a:ext cx="10012680" cy="1289866"/>
          </a:xfrm>
        </p:spPr>
        <p:txBody>
          <a:bodyPr anchor="ctr">
            <a:normAutofit/>
          </a:bodyPr>
          <a:lstStyle/>
          <a:p>
            <a:pPr algn="l"/>
            <a:r>
              <a:rPr lang="fr-FR" dirty="0"/>
              <a:t>Auteurs: </a:t>
            </a:r>
            <a:r>
              <a:rPr lang="fr-FR" u="sng" dirty="0"/>
              <a:t>Quentin FAUR</a:t>
            </a:r>
            <a:r>
              <a:rPr lang="fr-FR" dirty="0"/>
              <a:t>, Florian 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GUISIER, Florent MARGUET, Liana VERESEZAN, Michael BUBENHEIM, Mathieu SALAÜN, Luc THIBERVILLE, Jean-Christophe SABOURIN, Samy LACHKAR et Nicolas PITON</a:t>
            </a:r>
            <a:r>
              <a:rPr lang="fr-FR" dirty="0">
                <a:effectLst/>
              </a:rPr>
              <a:t> </a:t>
            </a:r>
          </a:p>
          <a:p>
            <a:pPr algn="l"/>
            <a:endParaRPr lang="fr-FR" sz="1400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82760B-CB3E-4433-FB8F-6954C7120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2" y="5507209"/>
            <a:ext cx="2932386" cy="10600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BA8ED6-B86F-FD80-CE1E-E47024DF1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82" y="5276700"/>
            <a:ext cx="2932386" cy="1409133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AF89A2B6-DFEB-0251-5EEF-2AE66D4D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4343" y="5544171"/>
            <a:ext cx="4223313" cy="10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77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chevron 3">
            <a:extLst>
              <a:ext uri="{FF2B5EF4-FFF2-40B4-BE49-F238E27FC236}">
                <a16:creationId xmlns:a16="http://schemas.microsoft.com/office/drawing/2014/main" id="{463DCFC0-25AE-30D8-F925-44659B8FEC6C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3" name="Flèche : chevron 3">
            <a:extLst>
              <a:ext uri="{FF2B5EF4-FFF2-40B4-BE49-F238E27FC236}">
                <a16:creationId xmlns:a16="http://schemas.microsoft.com/office/drawing/2014/main" id="{D415F36D-7840-A88B-6891-8DCA81B34187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Objectifs</a:t>
            </a:r>
          </a:p>
        </p:txBody>
      </p:sp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71E1C1DB-78AB-A026-FC14-6B950C984BF1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b="1" kern="0" dirty="0">
                <a:latin typeface="Calibri" panose="020F0502020204030204"/>
              </a:rPr>
              <a:t>Résultats</a:t>
            </a:r>
          </a:p>
        </p:txBody>
      </p:sp>
      <p:sp>
        <p:nvSpPr>
          <p:cNvPr id="5" name="Flèche : chevron 3">
            <a:extLst>
              <a:ext uri="{FF2B5EF4-FFF2-40B4-BE49-F238E27FC236}">
                <a16:creationId xmlns:a16="http://schemas.microsoft.com/office/drawing/2014/main" id="{1598B506-8F89-2CE0-9FD4-90A20776C654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6" name="Flèche : chevron 3">
            <a:extLst>
              <a:ext uri="{FF2B5EF4-FFF2-40B4-BE49-F238E27FC236}">
                <a16:creationId xmlns:a16="http://schemas.microsoft.com/office/drawing/2014/main" id="{562953F2-9D19-EE1A-69DA-2E57CBE8ED58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Conclusion</a:t>
            </a:r>
          </a:p>
        </p:txBody>
      </p:sp>
      <p:sp>
        <p:nvSpPr>
          <p:cNvPr id="7" name="Flèche : chevron 3">
            <a:extLst>
              <a:ext uri="{FF2B5EF4-FFF2-40B4-BE49-F238E27FC236}">
                <a16:creationId xmlns:a16="http://schemas.microsoft.com/office/drawing/2014/main" id="{FB726BFF-DC06-745C-5DB3-67FFF8987992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Méthodes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6ADC6C89-B1EA-D5C1-2B21-14AC36B684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184563"/>
              </p:ext>
            </p:extLst>
          </p:nvPr>
        </p:nvGraphicFramePr>
        <p:xfrm>
          <a:off x="12608" y="345188"/>
          <a:ext cx="12166784" cy="6512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5105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èche : chevron 3">
            <a:extLst>
              <a:ext uri="{FF2B5EF4-FFF2-40B4-BE49-F238E27FC236}">
                <a16:creationId xmlns:a16="http://schemas.microsoft.com/office/drawing/2014/main" id="{F38D3001-0B70-F614-2E0D-065DAFD797F5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1F11C26E-2A19-1D19-9F3C-0F2BC7060034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Objectifs</a:t>
            </a:r>
          </a:p>
        </p:txBody>
      </p:sp>
      <p:sp>
        <p:nvSpPr>
          <p:cNvPr id="6" name="Flèche : chevron 3">
            <a:extLst>
              <a:ext uri="{FF2B5EF4-FFF2-40B4-BE49-F238E27FC236}">
                <a16:creationId xmlns:a16="http://schemas.microsoft.com/office/drawing/2014/main" id="{2F18B15A-87D6-7516-133E-048BDAC63750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b="1" kern="0" dirty="0">
                <a:latin typeface="Calibri" panose="020F0502020204030204"/>
              </a:rPr>
              <a:t>Résultats</a:t>
            </a:r>
          </a:p>
        </p:txBody>
      </p:sp>
      <p:sp>
        <p:nvSpPr>
          <p:cNvPr id="7" name="Flèche : chevron 3">
            <a:extLst>
              <a:ext uri="{FF2B5EF4-FFF2-40B4-BE49-F238E27FC236}">
                <a16:creationId xmlns:a16="http://schemas.microsoft.com/office/drawing/2014/main" id="{3D893B2E-45B9-FD96-1826-D0472AEEEB74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8" name="Flèche : chevron 3">
            <a:extLst>
              <a:ext uri="{FF2B5EF4-FFF2-40B4-BE49-F238E27FC236}">
                <a16:creationId xmlns:a16="http://schemas.microsoft.com/office/drawing/2014/main" id="{7DEC6090-0F23-3095-588E-F9A92EF347DB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Conclusion</a:t>
            </a:r>
          </a:p>
        </p:txBody>
      </p:sp>
      <p:sp>
        <p:nvSpPr>
          <p:cNvPr id="9" name="Flèche : chevron 3">
            <a:extLst>
              <a:ext uri="{FF2B5EF4-FFF2-40B4-BE49-F238E27FC236}">
                <a16:creationId xmlns:a16="http://schemas.microsoft.com/office/drawing/2014/main" id="{B24B436F-4C19-A46A-2320-E11CF0DA688D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Méthodes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5E7BA415-3EE0-2812-01BC-123BF8070A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1262505"/>
              </p:ext>
            </p:extLst>
          </p:nvPr>
        </p:nvGraphicFramePr>
        <p:xfrm>
          <a:off x="6058370" y="345188"/>
          <a:ext cx="6121021" cy="6512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Graphique 9">
                <a:extLst>
                  <a:ext uri="{FF2B5EF4-FFF2-40B4-BE49-F238E27FC236}">
                    <a16:creationId xmlns:a16="http://schemas.microsoft.com/office/drawing/2014/main" id="{741D5D35-1756-79AF-ED17-63E6FCB93A4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05905063"/>
                  </p:ext>
                </p:extLst>
              </p:nvPr>
            </p:nvGraphicFramePr>
            <p:xfrm>
              <a:off x="-28015" y="345188"/>
              <a:ext cx="6086383" cy="655431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0" name="Graphique 9">
                <a:extLst>
                  <a:ext uri="{FF2B5EF4-FFF2-40B4-BE49-F238E27FC236}">
                    <a16:creationId xmlns:a16="http://schemas.microsoft.com/office/drawing/2014/main" id="{741D5D35-1756-79AF-ED17-63E6FCB93A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015" y="345188"/>
                <a:ext cx="6086383" cy="6554314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3D677813-992C-C7E1-2C5C-B879101BA0D3}"/>
              </a:ext>
            </a:extLst>
          </p:cNvPr>
          <p:cNvSpPr txBox="1"/>
          <p:nvPr/>
        </p:nvSpPr>
        <p:spPr>
          <a:xfrm>
            <a:off x="3160900" y="2967335"/>
            <a:ext cx="193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2,1 mm</a:t>
            </a:r>
            <a:r>
              <a:rPr lang="fr-FR" sz="2000" baseline="30000" dirty="0"/>
              <a:t>2</a:t>
            </a:r>
            <a:r>
              <a:rPr lang="fr-FR" sz="2400" dirty="0"/>
              <a:t> </a:t>
            </a:r>
            <a:r>
              <a:rPr lang="fr-FR" sz="1400" dirty="0"/>
              <a:t>(SD=1,2)</a:t>
            </a:r>
            <a:endParaRPr lang="fr-FR" sz="2400" baseline="300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BE418E-3D42-EADD-79B3-26DF1F0642BF}"/>
              </a:ext>
            </a:extLst>
          </p:cNvPr>
          <p:cNvSpPr txBox="1"/>
          <p:nvPr/>
        </p:nvSpPr>
        <p:spPr>
          <a:xfrm>
            <a:off x="1628360" y="894904"/>
            <a:ext cx="193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4,3 mm</a:t>
            </a:r>
            <a:r>
              <a:rPr lang="fr-FR" sz="2000" baseline="30000" dirty="0"/>
              <a:t>2</a:t>
            </a:r>
            <a:r>
              <a:rPr lang="fr-FR" sz="2000" dirty="0"/>
              <a:t> </a:t>
            </a:r>
            <a:r>
              <a:rPr lang="fr-FR" sz="1400" dirty="0"/>
              <a:t>(SD=11,3)</a:t>
            </a:r>
            <a:endParaRPr lang="fr-FR" sz="2400" baseline="300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4304F8B-95F5-F9DF-41E4-BBCBFB74FC59}"/>
              </a:ext>
            </a:extLst>
          </p:cNvPr>
          <p:cNvSpPr/>
          <p:nvPr/>
        </p:nvSpPr>
        <p:spPr>
          <a:xfrm>
            <a:off x="2563093" y="3332019"/>
            <a:ext cx="124691" cy="1246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F71E2A1-6A4C-6E3F-B6E8-0FF5DF30138C}"/>
              </a:ext>
            </a:extLst>
          </p:cNvPr>
          <p:cNvSpPr/>
          <p:nvPr/>
        </p:nvSpPr>
        <p:spPr>
          <a:xfrm>
            <a:off x="3906990" y="4745186"/>
            <a:ext cx="124691" cy="1246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33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906EB2-5289-5E21-73DD-065083ED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763" y="466486"/>
            <a:ext cx="4386943" cy="499308"/>
          </a:xfr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Faisabilité du génotypage</a:t>
            </a:r>
          </a:p>
        </p:txBody>
      </p:sp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6E5FBCAA-43E1-853F-ACB5-CA21024EDABF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5" name="Flèche : chevron 3">
            <a:extLst>
              <a:ext uri="{FF2B5EF4-FFF2-40B4-BE49-F238E27FC236}">
                <a16:creationId xmlns:a16="http://schemas.microsoft.com/office/drawing/2014/main" id="{9A5BAB55-87D1-5CDC-FED4-0024120F8A37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Objectifs</a:t>
            </a:r>
          </a:p>
        </p:txBody>
      </p:sp>
      <p:sp>
        <p:nvSpPr>
          <p:cNvPr id="6" name="Flèche : chevron 3">
            <a:extLst>
              <a:ext uri="{FF2B5EF4-FFF2-40B4-BE49-F238E27FC236}">
                <a16:creationId xmlns:a16="http://schemas.microsoft.com/office/drawing/2014/main" id="{DBD5F09C-D6C7-C463-52F6-165A69D41910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b="1" kern="0" dirty="0">
                <a:latin typeface="Calibri" panose="020F0502020204030204"/>
              </a:rPr>
              <a:t>Résultats</a:t>
            </a:r>
          </a:p>
        </p:txBody>
      </p:sp>
      <p:sp>
        <p:nvSpPr>
          <p:cNvPr id="8" name="Flèche : chevron 3">
            <a:extLst>
              <a:ext uri="{FF2B5EF4-FFF2-40B4-BE49-F238E27FC236}">
                <a16:creationId xmlns:a16="http://schemas.microsoft.com/office/drawing/2014/main" id="{CFCB725D-CCF6-30A7-6C0B-056EBB460607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9" name="Flèche : chevron 3">
            <a:extLst>
              <a:ext uri="{FF2B5EF4-FFF2-40B4-BE49-F238E27FC236}">
                <a16:creationId xmlns:a16="http://schemas.microsoft.com/office/drawing/2014/main" id="{AA27A2CD-3A99-4DE0-9F7F-5829A2D8DB88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Conclusion</a:t>
            </a:r>
          </a:p>
        </p:txBody>
      </p:sp>
      <p:sp>
        <p:nvSpPr>
          <p:cNvPr id="10" name="Flèche : chevron 3">
            <a:extLst>
              <a:ext uri="{FF2B5EF4-FFF2-40B4-BE49-F238E27FC236}">
                <a16:creationId xmlns:a16="http://schemas.microsoft.com/office/drawing/2014/main" id="{5FA8D8F3-31B8-C94C-6543-96E27DF7B8D9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Méthodes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B9A402D-6A2F-9851-8202-A7A16B7D35A5}"/>
              </a:ext>
            </a:extLst>
          </p:cNvPr>
          <p:cNvSpPr txBox="1"/>
          <p:nvPr/>
        </p:nvSpPr>
        <p:spPr>
          <a:xfrm>
            <a:off x="888435" y="1173331"/>
            <a:ext cx="1051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10 tumeurs génotypables en routine : </a:t>
            </a:r>
          </a:p>
          <a:p>
            <a:pPr marL="800100" lvl="1" indent="-342900">
              <a:buFont typeface="Police système Courant"/>
              <a:buChar char="→"/>
            </a:pPr>
            <a:r>
              <a:rPr lang="fr-FR" sz="2800" dirty="0"/>
              <a:t>9 adénocarcinomes pulmonaires</a:t>
            </a:r>
          </a:p>
          <a:p>
            <a:pPr marL="800100" lvl="1" indent="-342900">
              <a:buFont typeface="Police système Courant"/>
              <a:buChar char="→"/>
            </a:pPr>
            <a:r>
              <a:rPr lang="fr-FR" sz="2800" dirty="0"/>
              <a:t>1 carcinome neuroendocrine à grandes cellules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A9FAB508-EC22-17B9-5FD1-197185C4F6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038224"/>
              </p:ext>
            </p:extLst>
          </p:nvPr>
        </p:nvGraphicFramePr>
        <p:xfrm>
          <a:off x="12607" y="2619880"/>
          <a:ext cx="6045763" cy="423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0D21770A-C2FE-68BC-FF30-9F9D5F2082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608626"/>
              </p:ext>
            </p:extLst>
          </p:nvPr>
        </p:nvGraphicFramePr>
        <p:xfrm>
          <a:off x="6053706" y="2619879"/>
          <a:ext cx="6125687" cy="4238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88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135C9B-6904-3A9A-5639-6D0A6FB2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à la littérature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CDB039-886C-89E7-1449-97DBAB49E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Particularité de cette étude : aiguille 19G</a:t>
            </a:r>
          </a:p>
          <a:p>
            <a:endParaRPr lang="fr-FR" dirty="0">
              <a:effectLst/>
              <a:ea typeface="Times New Roman" panose="02020603050405020304" pitchFamily="18" charset="0"/>
            </a:endParaRPr>
          </a:p>
          <a:p>
            <a:endParaRPr lang="fr-FR" u="sng" dirty="0">
              <a:effectLst/>
              <a:ea typeface="Times New Roman" panose="02020603050405020304" pitchFamily="18" charset="0"/>
            </a:endParaRPr>
          </a:p>
          <a:p>
            <a:endParaRPr lang="fr-FR" u="sng" dirty="0">
              <a:ea typeface="Times New Roman" panose="02020603050405020304" pitchFamily="18" charset="0"/>
            </a:endParaRPr>
          </a:p>
          <a:p>
            <a:endParaRPr lang="fr-FR" u="sng" dirty="0">
              <a:effectLst/>
              <a:ea typeface="Times New Roman" panose="02020603050405020304" pitchFamily="18" charset="0"/>
            </a:endParaRPr>
          </a:p>
          <a:p>
            <a:r>
              <a:rPr lang="fr-FR" u="sng" dirty="0">
                <a:effectLst/>
                <a:ea typeface="Times New Roman" panose="02020603050405020304" pitchFamily="18" charset="0"/>
              </a:rPr>
              <a:t>Chrissian </a:t>
            </a:r>
            <a:r>
              <a:rPr lang="fr-FR" i="1" u="sng" dirty="0">
                <a:effectLst/>
                <a:ea typeface="Times New Roman" panose="02020603050405020304" pitchFamily="18" charset="0"/>
              </a:rPr>
              <a:t>et al. </a:t>
            </a:r>
            <a:r>
              <a:rPr lang="fr-FR" u="sng" dirty="0">
                <a:ea typeface="Times New Roman" panose="02020603050405020304" pitchFamily="18" charset="0"/>
              </a:rPr>
              <a:t>(22G) </a:t>
            </a:r>
            <a:r>
              <a:rPr lang="fr-FR" dirty="0">
                <a:ea typeface="Times New Roman" panose="02020603050405020304" pitchFamily="18" charset="0"/>
              </a:rPr>
              <a:t>: </a:t>
            </a:r>
            <a:r>
              <a:rPr lang="fr-FR" dirty="0">
                <a:effectLst/>
                <a:ea typeface="Times New Roman" panose="02020603050405020304" pitchFamily="18" charset="0"/>
              </a:rPr>
              <a:t>84 % ponction / 97 % ponction + biopsie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u="sng" dirty="0">
                <a:ea typeface="Times New Roman" panose="02020603050405020304" pitchFamily="18" charset="0"/>
              </a:rPr>
              <a:t>Agrawal </a:t>
            </a:r>
            <a:r>
              <a:rPr lang="fr-FR" i="1" u="sng" dirty="0">
                <a:ea typeface="Times New Roman" panose="02020603050405020304" pitchFamily="18" charset="0"/>
              </a:rPr>
              <a:t>et al.</a:t>
            </a:r>
            <a:r>
              <a:rPr lang="fr-FR" u="sng" dirty="0">
                <a:ea typeface="Times New Roman" panose="02020603050405020304" pitchFamily="18" charset="0"/>
              </a:rPr>
              <a:t>(22G)</a:t>
            </a:r>
            <a:r>
              <a:rPr lang="fr-FR" i="1" u="sng" dirty="0">
                <a:ea typeface="Times New Roman" panose="02020603050405020304" pitchFamily="18" charset="0"/>
              </a:rPr>
              <a:t> </a:t>
            </a:r>
            <a:r>
              <a:rPr lang="fr-FR" dirty="0">
                <a:ea typeface="Times New Roman" panose="02020603050405020304" pitchFamily="18" charset="0"/>
              </a:rPr>
              <a:t>: </a:t>
            </a:r>
            <a:r>
              <a:rPr lang="fr-FR" dirty="0">
                <a:effectLst/>
                <a:ea typeface="Times New Roman" panose="02020603050405020304" pitchFamily="18" charset="0"/>
              </a:rPr>
              <a:t>apport significatif de la biopsie pour le diagnostic de sarcoïdose (58 % à 93 %) et de lymphome (30 % à 86 %)</a:t>
            </a:r>
          </a:p>
          <a:p>
            <a:endParaRPr lang="fr-FR" dirty="0"/>
          </a:p>
        </p:txBody>
      </p:sp>
      <p:sp>
        <p:nvSpPr>
          <p:cNvPr id="10" name="Flèche : chevron 3">
            <a:extLst>
              <a:ext uri="{FF2B5EF4-FFF2-40B4-BE49-F238E27FC236}">
                <a16:creationId xmlns:a16="http://schemas.microsoft.com/office/drawing/2014/main" id="{DED9B416-CFEE-1EAE-6282-AABE76B85E58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11" name="Flèche : chevron 3">
            <a:extLst>
              <a:ext uri="{FF2B5EF4-FFF2-40B4-BE49-F238E27FC236}">
                <a16:creationId xmlns:a16="http://schemas.microsoft.com/office/drawing/2014/main" id="{8EDA2311-98C7-6F76-FA7B-080E0768A8DC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Objectifs</a:t>
            </a:r>
          </a:p>
        </p:txBody>
      </p:sp>
      <p:sp>
        <p:nvSpPr>
          <p:cNvPr id="12" name="Flèche : chevron 3">
            <a:extLst>
              <a:ext uri="{FF2B5EF4-FFF2-40B4-BE49-F238E27FC236}">
                <a16:creationId xmlns:a16="http://schemas.microsoft.com/office/drawing/2014/main" id="{AE134439-885C-2B92-7132-45B460B305E5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Résultats</a:t>
            </a:r>
          </a:p>
        </p:txBody>
      </p:sp>
      <p:sp>
        <p:nvSpPr>
          <p:cNvPr id="13" name="Flèche : chevron 3">
            <a:extLst>
              <a:ext uri="{FF2B5EF4-FFF2-40B4-BE49-F238E27FC236}">
                <a16:creationId xmlns:a16="http://schemas.microsoft.com/office/drawing/2014/main" id="{2C93BAA2-9706-6066-12B5-5BD1B902F25E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b="1" kern="0" dirty="0">
                <a:latin typeface="Calibri" panose="020F0502020204030204"/>
              </a:rPr>
              <a:t>Discussion</a:t>
            </a:r>
          </a:p>
        </p:txBody>
      </p:sp>
      <p:sp>
        <p:nvSpPr>
          <p:cNvPr id="14" name="Flèche : chevron 3">
            <a:extLst>
              <a:ext uri="{FF2B5EF4-FFF2-40B4-BE49-F238E27FC236}">
                <a16:creationId xmlns:a16="http://schemas.microsoft.com/office/drawing/2014/main" id="{11E0AA90-76CB-AC6F-E03A-A92E83BD0B73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Conclusion</a:t>
            </a:r>
          </a:p>
        </p:txBody>
      </p:sp>
      <p:sp>
        <p:nvSpPr>
          <p:cNvPr id="15" name="Flèche : chevron 3">
            <a:extLst>
              <a:ext uri="{FF2B5EF4-FFF2-40B4-BE49-F238E27FC236}">
                <a16:creationId xmlns:a16="http://schemas.microsoft.com/office/drawing/2014/main" id="{3F0965DC-C37D-5094-EC4E-5AB90727CDE6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Méthodes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E45F586-684D-7D6C-B203-E92BDEDE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4545"/>
            <a:ext cx="7131142" cy="15874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2C5854-6876-6B5D-8B69-85765133B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931" y="2227988"/>
            <a:ext cx="5060858" cy="206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2EFAE6-2473-CA58-81D7-810BB6E0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71" y="345188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Forces</a:t>
            </a:r>
            <a:r>
              <a:rPr lang="fr-FR" dirty="0"/>
              <a:t> et </a:t>
            </a:r>
            <a:r>
              <a:rPr lang="fr-FR" dirty="0">
                <a:solidFill>
                  <a:schemeClr val="accent2"/>
                </a:solidFill>
              </a:rPr>
              <a:t>faiblesses</a:t>
            </a:r>
            <a:r>
              <a:rPr lang="fr-FR" dirty="0"/>
              <a:t> de l’étude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F7848B26-24E9-6225-CC76-BFF4DAC03D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3459214"/>
              </p:ext>
            </p:extLst>
          </p:nvPr>
        </p:nvGraphicFramePr>
        <p:xfrm>
          <a:off x="198120" y="1670751"/>
          <a:ext cx="11734800" cy="5053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èche : chevron 3">
            <a:extLst>
              <a:ext uri="{FF2B5EF4-FFF2-40B4-BE49-F238E27FC236}">
                <a16:creationId xmlns:a16="http://schemas.microsoft.com/office/drawing/2014/main" id="{67AA08BF-73FF-6521-992D-DE8F896A13B7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5" name="Flèche : chevron 3">
            <a:extLst>
              <a:ext uri="{FF2B5EF4-FFF2-40B4-BE49-F238E27FC236}">
                <a16:creationId xmlns:a16="http://schemas.microsoft.com/office/drawing/2014/main" id="{49B707E7-60AF-052B-CFE2-E11DC57964D5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Objectifs</a:t>
            </a:r>
          </a:p>
        </p:txBody>
      </p:sp>
      <p:sp>
        <p:nvSpPr>
          <p:cNvPr id="6" name="Flèche : chevron 3">
            <a:extLst>
              <a:ext uri="{FF2B5EF4-FFF2-40B4-BE49-F238E27FC236}">
                <a16:creationId xmlns:a16="http://schemas.microsoft.com/office/drawing/2014/main" id="{0D3CDC19-ED29-326D-A3E9-D6EB3CDA5301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Résultats</a:t>
            </a:r>
          </a:p>
        </p:txBody>
      </p:sp>
      <p:sp>
        <p:nvSpPr>
          <p:cNvPr id="7" name="Flèche : chevron 3">
            <a:extLst>
              <a:ext uri="{FF2B5EF4-FFF2-40B4-BE49-F238E27FC236}">
                <a16:creationId xmlns:a16="http://schemas.microsoft.com/office/drawing/2014/main" id="{3F71E6EE-0AB5-EBB1-2ACB-F94C2B3DB1BF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latin typeface="Calibri" panose="020F0502020204030204"/>
              </a:rPr>
              <a:t>Discussion</a:t>
            </a:r>
          </a:p>
        </p:txBody>
      </p:sp>
      <p:sp>
        <p:nvSpPr>
          <p:cNvPr id="8" name="Flèche : chevron 3">
            <a:extLst>
              <a:ext uri="{FF2B5EF4-FFF2-40B4-BE49-F238E27FC236}">
                <a16:creationId xmlns:a16="http://schemas.microsoft.com/office/drawing/2014/main" id="{0F39DDDD-D32C-D379-7DC8-B24590C3EC9D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Conclusion</a:t>
            </a:r>
          </a:p>
        </p:txBody>
      </p:sp>
      <p:sp>
        <p:nvSpPr>
          <p:cNvPr id="9" name="Flèche : chevron 3">
            <a:extLst>
              <a:ext uri="{FF2B5EF4-FFF2-40B4-BE49-F238E27FC236}">
                <a16:creationId xmlns:a16="http://schemas.microsoft.com/office/drawing/2014/main" id="{D4941DE9-A3F9-447C-3984-385B2A9E7D89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Méthodes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8967001-7453-782B-1C94-15E94DF5EE70}"/>
              </a:ext>
            </a:extLst>
          </p:cNvPr>
          <p:cNvSpPr txBox="1"/>
          <p:nvPr/>
        </p:nvSpPr>
        <p:spPr>
          <a:xfrm>
            <a:off x="198120" y="3412870"/>
            <a:ext cx="422692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</a:rPr>
              <a:t>Résultats par consensus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</a:rPr>
              <a:t>Absence de critère d’exclusion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baseline="0" dirty="0">
                <a:solidFill>
                  <a:schemeClr val="tx1"/>
                </a:solidFill>
              </a:rPr>
              <a:t>1</a:t>
            </a:r>
            <a:r>
              <a:rPr lang="fr-FR" sz="2400" baseline="30000" dirty="0">
                <a:solidFill>
                  <a:schemeClr val="tx1"/>
                </a:solidFill>
              </a:rPr>
              <a:t>ère</a:t>
            </a:r>
            <a:r>
              <a:rPr lang="fr-FR" sz="2400" dirty="0">
                <a:solidFill>
                  <a:schemeClr val="tx1"/>
                </a:solidFill>
              </a:rPr>
              <a:t> comparaison 19G/Biopsie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4D92FE-A47F-6862-5198-B1D9F47F2023}"/>
              </a:ext>
            </a:extLst>
          </p:cNvPr>
          <p:cNvSpPr txBox="1"/>
          <p:nvPr/>
        </p:nvSpPr>
        <p:spPr>
          <a:xfrm>
            <a:off x="7705996" y="3782201"/>
            <a:ext cx="422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Faibles effectifs et manque de puissance </a:t>
            </a:r>
          </a:p>
        </p:txBody>
      </p:sp>
    </p:spTree>
    <p:extLst>
      <p:ext uri="{BB962C8B-B14F-4D97-AF65-F5344CB8AC3E}">
        <p14:creationId xmlns:p14="http://schemas.microsoft.com/office/powerpoint/2010/main" val="257096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FE6A42-80F2-B189-221F-0D3E22568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sz="3200" dirty="0"/>
              <a:t>Apport biopsie : 11% des cas « rattrapés »</a:t>
            </a:r>
          </a:p>
          <a:p>
            <a:endParaRPr lang="fr-FR" sz="3200" dirty="0"/>
          </a:p>
          <a:p>
            <a:r>
              <a:rPr lang="fr-FR" sz="3200" dirty="0"/>
              <a:t>Apport diagnostique majeur pour la sarcoïdose et le lymphome, plus marginal pour les cancers non-hématologiques</a:t>
            </a:r>
          </a:p>
          <a:p>
            <a:endParaRPr lang="fr-FR" sz="3200" dirty="0"/>
          </a:p>
          <a:p>
            <a:r>
              <a:rPr lang="fr-FR" sz="3200" dirty="0"/>
              <a:t>↑ la concordance inter-observateur</a:t>
            </a:r>
          </a:p>
          <a:p>
            <a:endParaRPr lang="fr-FR" sz="3200" dirty="0"/>
          </a:p>
          <a:p>
            <a:r>
              <a:rPr lang="fr-FR" sz="3200" dirty="0"/>
              <a:t>Ponction suffisante pour le génotypage</a:t>
            </a:r>
          </a:p>
          <a:p>
            <a:endParaRPr lang="fr-FR" sz="3200" dirty="0"/>
          </a:p>
          <a:p>
            <a:endParaRPr lang="fr-FR" dirty="0"/>
          </a:p>
        </p:txBody>
      </p:sp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F18F8F52-8D84-C22A-6A74-DD2C67ABFC6B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5" name="Flèche : chevron 3">
            <a:extLst>
              <a:ext uri="{FF2B5EF4-FFF2-40B4-BE49-F238E27FC236}">
                <a16:creationId xmlns:a16="http://schemas.microsoft.com/office/drawing/2014/main" id="{8EEF11A8-BCC1-A9EF-9AAD-9C3DD8F68832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Objectifs</a:t>
            </a:r>
          </a:p>
        </p:txBody>
      </p:sp>
      <p:sp>
        <p:nvSpPr>
          <p:cNvPr id="6" name="Flèche : chevron 3">
            <a:extLst>
              <a:ext uri="{FF2B5EF4-FFF2-40B4-BE49-F238E27FC236}">
                <a16:creationId xmlns:a16="http://schemas.microsoft.com/office/drawing/2014/main" id="{99E96E65-158C-86CD-B475-CF8F95BF6B27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Résultats</a:t>
            </a:r>
          </a:p>
        </p:txBody>
      </p:sp>
      <p:sp>
        <p:nvSpPr>
          <p:cNvPr id="7" name="Flèche : chevron 3">
            <a:extLst>
              <a:ext uri="{FF2B5EF4-FFF2-40B4-BE49-F238E27FC236}">
                <a16:creationId xmlns:a16="http://schemas.microsoft.com/office/drawing/2014/main" id="{05DBB762-F07F-A2DC-43E3-87113B8B98BB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8" name="Flèche : chevron 3">
            <a:extLst>
              <a:ext uri="{FF2B5EF4-FFF2-40B4-BE49-F238E27FC236}">
                <a16:creationId xmlns:a16="http://schemas.microsoft.com/office/drawing/2014/main" id="{4C97F925-C390-3877-19D9-721283857BB0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b="1" kern="0" dirty="0">
                <a:latin typeface="Calibri" panose="020F0502020204030204"/>
              </a:rPr>
              <a:t>Conclusion</a:t>
            </a:r>
          </a:p>
        </p:txBody>
      </p:sp>
      <p:sp>
        <p:nvSpPr>
          <p:cNvPr id="9" name="Flèche : chevron 3">
            <a:extLst>
              <a:ext uri="{FF2B5EF4-FFF2-40B4-BE49-F238E27FC236}">
                <a16:creationId xmlns:a16="http://schemas.microsoft.com/office/drawing/2014/main" id="{F89215C2-DCF4-41FB-FF46-5F68674F3A91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Méthodes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8C7BAB-D621-82FA-C06E-833A6ABA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71" y="345188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4904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566169-BC3F-F069-AFBA-1B8D95A90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1335"/>
            <a:ext cx="9144000" cy="2387600"/>
          </a:xfr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fr-FR" sz="4400" dirty="0"/>
              <a:t>MERCI DE VOTRE ATTENTION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CB2B72-39D9-7651-A3E8-87E69336A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8077"/>
            <a:ext cx="9144000" cy="1289866"/>
          </a:xfrm>
        </p:spPr>
        <p:txBody>
          <a:bodyPr anchor="ctr">
            <a:normAutofit/>
          </a:bodyPr>
          <a:lstStyle/>
          <a:p>
            <a:pPr algn="l"/>
            <a:r>
              <a:rPr lang="fr-FR" dirty="0"/>
              <a:t>Auteurs: </a:t>
            </a:r>
            <a:r>
              <a:rPr lang="fr-FR" u="sng" dirty="0"/>
              <a:t>Quentin FAUR</a:t>
            </a:r>
            <a:r>
              <a:rPr lang="fr-FR" dirty="0"/>
              <a:t>, Florian 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GUISIER, Florent MARGUET, Liana VERESEZAN, Michael BUBENHEIM, Mathieu SALAÜN, Luc THIBERVILLE, Jean-Christophe SABOURIN, Samy LACHKAR et Nicolas PITON</a:t>
            </a:r>
            <a:r>
              <a:rPr lang="fr-FR" dirty="0">
                <a:effectLst/>
              </a:rPr>
              <a:t> </a:t>
            </a:r>
          </a:p>
          <a:p>
            <a:pPr algn="l"/>
            <a:endParaRPr lang="fr-FR" sz="1400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82760B-CB3E-4433-FB8F-6954C7120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2" y="5507209"/>
            <a:ext cx="2932386" cy="10600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BA8ED6-B86F-FD80-CE1E-E47024DF1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82" y="5276700"/>
            <a:ext cx="2932386" cy="1409133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AF89A2B6-DFEB-0251-5EEF-2AE66D4D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4343" y="5544171"/>
            <a:ext cx="4223313" cy="10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57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97E485-5B4C-4B5A-93B6-EE71CEBEC8D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78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B70C411-9816-EB22-F631-1EE42081A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080" y="2311040"/>
            <a:ext cx="4760764" cy="446867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A755A-36D7-C6A7-AB91-1C14B481C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436" y="1253331"/>
            <a:ext cx="10515600" cy="4351338"/>
          </a:xfrm>
        </p:spPr>
        <p:txBody>
          <a:bodyPr>
            <a:normAutofit/>
          </a:bodyPr>
          <a:lstStyle/>
          <a:p>
            <a:r>
              <a:rPr lang="fr-FR" sz="3200" dirty="0"/>
              <a:t>Implication des ganglions médiastinaux</a:t>
            </a:r>
          </a:p>
          <a:p>
            <a:r>
              <a:rPr lang="fr-FR" sz="3200" dirty="0">
                <a:sym typeface="Wingdings" pitchFamily="2" charset="2"/>
              </a:rPr>
              <a:t>Ponction trans-bronchique échoguidée </a:t>
            </a:r>
          </a:p>
          <a:p>
            <a:r>
              <a:rPr lang="fr-FR" sz="3200" dirty="0"/>
              <a:t>Nouveauté </a:t>
            </a:r>
            <a:r>
              <a:rPr lang="fr-FR" sz="3200" dirty="0">
                <a:sym typeface="Wingdings" pitchFamily="2" charset="2"/>
              </a:rPr>
              <a:t> </a:t>
            </a:r>
            <a:r>
              <a:rPr lang="fr-FR" sz="3200" dirty="0"/>
              <a:t>biopsie à la pince</a:t>
            </a:r>
            <a:endParaRPr lang="fr-FR" dirty="0"/>
          </a:p>
        </p:txBody>
      </p:sp>
      <p:sp>
        <p:nvSpPr>
          <p:cNvPr id="5" name="Flèche : chevron 3">
            <a:extLst>
              <a:ext uri="{FF2B5EF4-FFF2-40B4-BE49-F238E27FC236}">
                <a16:creationId xmlns:a16="http://schemas.microsoft.com/office/drawing/2014/main" id="{EB657196-8DF1-95F2-0A8F-62FEEC450F8A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b="1" kern="0" dirty="0">
                <a:latin typeface="Calibri" panose="020F0502020204030204"/>
              </a:rPr>
              <a:t>Introduction</a:t>
            </a:r>
          </a:p>
        </p:txBody>
      </p:sp>
      <p:sp>
        <p:nvSpPr>
          <p:cNvPr id="6" name="Flèche : chevron 3">
            <a:extLst>
              <a:ext uri="{FF2B5EF4-FFF2-40B4-BE49-F238E27FC236}">
                <a16:creationId xmlns:a16="http://schemas.microsoft.com/office/drawing/2014/main" id="{77F5CEC8-C474-DA94-ABD3-9C2317761784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Objectifs</a:t>
            </a:r>
          </a:p>
        </p:txBody>
      </p:sp>
      <p:sp>
        <p:nvSpPr>
          <p:cNvPr id="7" name="Flèche : chevron 3">
            <a:extLst>
              <a:ext uri="{FF2B5EF4-FFF2-40B4-BE49-F238E27FC236}">
                <a16:creationId xmlns:a16="http://schemas.microsoft.com/office/drawing/2014/main" id="{EA9CC31A-B54E-F577-77FB-7CD13BC62CBC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Résultats</a:t>
            </a:r>
          </a:p>
        </p:txBody>
      </p:sp>
      <p:sp>
        <p:nvSpPr>
          <p:cNvPr id="8" name="Flèche : chevron 3">
            <a:extLst>
              <a:ext uri="{FF2B5EF4-FFF2-40B4-BE49-F238E27FC236}">
                <a16:creationId xmlns:a16="http://schemas.microsoft.com/office/drawing/2014/main" id="{D26066F4-2D1F-B4CF-C183-BB6F9652807F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9" name="Flèche : chevron 3">
            <a:extLst>
              <a:ext uri="{FF2B5EF4-FFF2-40B4-BE49-F238E27FC236}">
                <a16:creationId xmlns:a16="http://schemas.microsoft.com/office/drawing/2014/main" id="{EC545481-5ED6-20C1-5038-283C7EC328E5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Conclusion</a:t>
            </a:r>
          </a:p>
        </p:txBody>
      </p:sp>
      <p:sp>
        <p:nvSpPr>
          <p:cNvPr id="10" name="Flèche : chevron 3">
            <a:extLst>
              <a:ext uri="{FF2B5EF4-FFF2-40B4-BE49-F238E27FC236}">
                <a16:creationId xmlns:a16="http://schemas.microsoft.com/office/drawing/2014/main" id="{0106E385-6915-7DF8-2443-FED19853C574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Méthodes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0FA8BDC-98C1-A33B-3947-B17B8C651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6" y="3550357"/>
            <a:ext cx="2299579" cy="2155854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9AE103B-3CC5-60E0-13E5-0C9E770D6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154" y="3547679"/>
            <a:ext cx="3217999" cy="215585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Plus 10">
            <a:extLst>
              <a:ext uri="{FF2B5EF4-FFF2-40B4-BE49-F238E27FC236}">
                <a16:creationId xmlns:a16="http://schemas.microsoft.com/office/drawing/2014/main" id="{A79617B7-13EA-8932-82E3-EFA0415616D2}"/>
              </a:ext>
            </a:extLst>
          </p:cNvPr>
          <p:cNvSpPr/>
          <p:nvPr/>
        </p:nvSpPr>
        <p:spPr>
          <a:xfrm>
            <a:off x="2831534" y="4437383"/>
            <a:ext cx="579624" cy="579474"/>
          </a:xfrm>
          <a:prstGeom prst="mathPlus">
            <a:avLst/>
          </a:prstGeom>
          <a:ln w="127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E79941A-44F7-6517-306A-4B83FB84B197}"/>
              </a:ext>
            </a:extLst>
          </p:cNvPr>
          <p:cNvCxnSpPr>
            <a:cxnSpLocks/>
          </p:cNvCxnSpPr>
          <p:nvPr/>
        </p:nvCxnSpPr>
        <p:spPr>
          <a:xfrm flipH="1">
            <a:off x="9241907" y="6243206"/>
            <a:ext cx="751516" cy="2551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6E0001EC-F9F0-1CC7-DB90-157F53C7AD9B}"/>
              </a:ext>
            </a:extLst>
          </p:cNvPr>
          <p:cNvSpPr txBox="1"/>
          <p:nvPr/>
        </p:nvSpPr>
        <p:spPr>
          <a:xfrm>
            <a:off x="6993821" y="6262268"/>
            <a:ext cx="2293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Sonde d’endoscopie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F33E5CD-3D21-B279-220C-6226D3F90A97}"/>
              </a:ext>
            </a:extLst>
          </p:cNvPr>
          <p:cNvCxnSpPr>
            <a:cxnSpLocks/>
          </p:cNvCxnSpPr>
          <p:nvPr/>
        </p:nvCxnSpPr>
        <p:spPr>
          <a:xfrm flipH="1" flipV="1">
            <a:off x="8417535" y="3978569"/>
            <a:ext cx="503307" cy="11614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B3D0FF1-91E2-EAC0-1008-D2C8AB24EFCA}"/>
              </a:ext>
            </a:extLst>
          </p:cNvPr>
          <p:cNvCxnSpPr>
            <a:cxnSpLocks/>
          </p:cNvCxnSpPr>
          <p:nvPr/>
        </p:nvCxnSpPr>
        <p:spPr>
          <a:xfrm flipV="1">
            <a:off x="7773882" y="4697961"/>
            <a:ext cx="0" cy="4108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60A85B46-2444-ACF4-879F-B919E6995F51}"/>
              </a:ext>
            </a:extLst>
          </p:cNvPr>
          <p:cNvSpPr txBox="1"/>
          <p:nvPr/>
        </p:nvSpPr>
        <p:spPr>
          <a:xfrm>
            <a:off x="6997080" y="3547679"/>
            <a:ext cx="2281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Aiguille de ponction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CF80879-4CF9-6A92-0DDE-5B20B9B51BF5}"/>
              </a:ext>
            </a:extLst>
          </p:cNvPr>
          <p:cNvSpPr txBox="1"/>
          <p:nvPr/>
        </p:nvSpPr>
        <p:spPr>
          <a:xfrm>
            <a:off x="6993821" y="4327010"/>
            <a:ext cx="167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Bronchoscope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6898498-5CDC-723C-DF83-5574B0C90A49}"/>
              </a:ext>
            </a:extLst>
          </p:cNvPr>
          <p:cNvSpPr txBox="1"/>
          <p:nvPr/>
        </p:nvSpPr>
        <p:spPr>
          <a:xfrm>
            <a:off x="92401" y="5948708"/>
            <a:ext cx="3057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chemeClr val="accent1">
                    <a:lumMod val="75000"/>
                  </a:schemeClr>
                </a:solidFill>
              </a:rPr>
              <a:t>Iconographie: </a:t>
            </a:r>
          </a:p>
          <a:p>
            <a:pPr lvl="1"/>
            <a:r>
              <a:rPr lang="fr-FR" sz="1200" i="1" dirty="0">
                <a:solidFill>
                  <a:schemeClr val="accent1">
                    <a:lumMod val="75000"/>
                  </a:schemeClr>
                </a:solidFill>
              </a:rPr>
              <a:t>https://medical.olympusamerica.com</a:t>
            </a:r>
          </a:p>
          <a:p>
            <a:pPr lvl="1"/>
            <a:endParaRPr lang="fr-FR" sz="1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DCC053F3-2CEA-AE35-2EBF-9141570460B2}"/>
              </a:ext>
            </a:extLst>
          </p:cNvPr>
          <p:cNvCxnSpPr>
            <a:cxnSpLocks/>
          </p:cNvCxnSpPr>
          <p:nvPr/>
        </p:nvCxnSpPr>
        <p:spPr>
          <a:xfrm flipH="1" flipV="1">
            <a:off x="8632477" y="2949577"/>
            <a:ext cx="609430" cy="2000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5520ECE1-B67A-23D5-74D7-107FD6F4946D}"/>
              </a:ext>
            </a:extLst>
          </p:cNvPr>
          <p:cNvSpPr txBox="1"/>
          <p:nvPr/>
        </p:nvSpPr>
        <p:spPr>
          <a:xfrm>
            <a:off x="6997080" y="2750039"/>
            <a:ext cx="171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Ganglion cible</a:t>
            </a:r>
          </a:p>
        </p:txBody>
      </p:sp>
    </p:spTree>
    <p:extLst>
      <p:ext uri="{BB962C8B-B14F-4D97-AF65-F5344CB8AC3E}">
        <p14:creationId xmlns:p14="http://schemas.microsoft.com/office/powerpoint/2010/main" val="292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28" grpId="0"/>
      <p:bldP spid="2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77_ECKR4A.mp4" descr="IMG_2077_ECKR4A.mp4">
            <a:hlinkClick r:id="" action="ppaction://media"/>
            <a:extLst>
              <a:ext uri="{FF2B5EF4-FFF2-40B4-BE49-F238E27FC236}">
                <a16:creationId xmlns:a16="http://schemas.microsoft.com/office/drawing/2014/main" id="{CC3250D8-1FD6-B039-1485-D916A34CA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592" b="40090"/>
          <a:stretch/>
        </p:blipFill>
        <p:spPr>
          <a:xfrm>
            <a:off x="0" y="0"/>
            <a:ext cx="12192000" cy="684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4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557B7F-5464-7CC4-0776-582297B34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u="sng" dirty="0"/>
              <a:t>Objectif principal </a:t>
            </a:r>
            <a:r>
              <a:rPr lang="fr-FR" sz="3200" dirty="0"/>
              <a:t>: apport de la biopsie à la ponction 19G</a:t>
            </a:r>
          </a:p>
          <a:p>
            <a:endParaRPr lang="fr-FR" sz="3600" dirty="0"/>
          </a:p>
          <a:p>
            <a:r>
              <a:rPr lang="fr-FR" sz="3200" u="sng" dirty="0"/>
              <a:t>Objectifs secondaires </a:t>
            </a:r>
            <a:r>
              <a:rPr lang="fr-FR" sz="3200" dirty="0"/>
              <a:t>:</a:t>
            </a:r>
          </a:p>
          <a:p>
            <a:endParaRPr lang="fr-FR" sz="3200" dirty="0"/>
          </a:p>
          <a:p>
            <a:pPr lvl="1">
              <a:buFont typeface="Wingdings" pitchFamily="2" charset="2"/>
              <a:buChar char="Ø"/>
            </a:pPr>
            <a:r>
              <a:rPr lang="fr-FR" sz="2800" dirty="0"/>
              <a:t>Estimation des aires tissulaires</a:t>
            </a:r>
          </a:p>
          <a:p>
            <a:pPr lvl="1">
              <a:buFont typeface="Wingdings" pitchFamily="2" charset="2"/>
              <a:buChar char="Ø"/>
            </a:pPr>
            <a:endParaRPr lang="fr-FR" sz="2800" dirty="0"/>
          </a:p>
          <a:p>
            <a:pPr lvl="1">
              <a:buFont typeface="Wingdings" pitchFamily="2" charset="2"/>
              <a:buChar char="Ø"/>
            </a:pPr>
            <a:r>
              <a:rPr lang="fr-FR" sz="2800" dirty="0"/>
              <a:t>Évaluation de la faisabilité du génotypage</a:t>
            </a:r>
          </a:p>
          <a:p>
            <a:endParaRPr lang="fr-FR" dirty="0"/>
          </a:p>
        </p:txBody>
      </p:sp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D8FB0CA6-A3B6-C542-2695-74EC5C113B16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5" name="Flèche : chevron 3">
            <a:extLst>
              <a:ext uri="{FF2B5EF4-FFF2-40B4-BE49-F238E27FC236}">
                <a16:creationId xmlns:a16="http://schemas.microsoft.com/office/drawing/2014/main" id="{DFAA7663-1B52-5098-400C-EBC847EF9A7B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b="1" kern="0" dirty="0">
                <a:latin typeface="Calibri" panose="020F0502020204030204"/>
              </a:rPr>
              <a:t>Objectifs</a:t>
            </a:r>
          </a:p>
        </p:txBody>
      </p:sp>
      <p:sp>
        <p:nvSpPr>
          <p:cNvPr id="6" name="Flèche : chevron 3">
            <a:extLst>
              <a:ext uri="{FF2B5EF4-FFF2-40B4-BE49-F238E27FC236}">
                <a16:creationId xmlns:a16="http://schemas.microsoft.com/office/drawing/2014/main" id="{45532F95-C386-3510-779A-1BD8B272F983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Résultats</a:t>
            </a:r>
          </a:p>
        </p:txBody>
      </p:sp>
      <p:sp>
        <p:nvSpPr>
          <p:cNvPr id="7" name="Flèche : chevron 3">
            <a:extLst>
              <a:ext uri="{FF2B5EF4-FFF2-40B4-BE49-F238E27FC236}">
                <a16:creationId xmlns:a16="http://schemas.microsoft.com/office/drawing/2014/main" id="{52D195D1-97E3-4130-1205-72D15BE24D22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8" name="Flèche : chevron 3">
            <a:extLst>
              <a:ext uri="{FF2B5EF4-FFF2-40B4-BE49-F238E27FC236}">
                <a16:creationId xmlns:a16="http://schemas.microsoft.com/office/drawing/2014/main" id="{15A1B5FA-D15D-AC29-B91F-A852A3CE891D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Conclusion</a:t>
            </a:r>
          </a:p>
        </p:txBody>
      </p:sp>
      <p:sp>
        <p:nvSpPr>
          <p:cNvPr id="9" name="Flèche : chevron 3">
            <a:extLst>
              <a:ext uri="{FF2B5EF4-FFF2-40B4-BE49-F238E27FC236}">
                <a16:creationId xmlns:a16="http://schemas.microsoft.com/office/drawing/2014/main" id="{AAAD64B1-D57C-9089-8ADF-0B757D18DB3A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Méthodes</a:t>
            </a:r>
          </a:p>
        </p:txBody>
      </p:sp>
    </p:spTree>
    <p:extLst>
      <p:ext uri="{BB962C8B-B14F-4D97-AF65-F5344CB8AC3E}">
        <p14:creationId xmlns:p14="http://schemas.microsoft.com/office/powerpoint/2010/main" val="263827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696B6-2EE3-451B-EADD-755A63D0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Matériels et méthodes</a:t>
            </a:r>
          </a:p>
        </p:txBody>
      </p:sp>
      <p:sp>
        <p:nvSpPr>
          <p:cNvPr id="25" name="Flèche : chevron 3">
            <a:extLst>
              <a:ext uri="{FF2B5EF4-FFF2-40B4-BE49-F238E27FC236}">
                <a16:creationId xmlns:a16="http://schemas.microsoft.com/office/drawing/2014/main" id="{0BEED2D6-F70B-31E4-4380-BB56B1DE6C1B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26" name="Flèche : chevron 3">
            <a:extLst>
              <a:ext uri="{FF2B5EF4-FFF2-40B4-BE49-F238E27FC236}">
                <a16:creationId xmlns:a16="http://schemas.microsoft.com/office/drawing/2014/main" id="{FAF7A758-E347-96B4-0C71-D005684D52B1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Objectifs</a:t>
            </a:r>
          </a:p>
        </p:txBody>
      </p:sp>
      <p:sp>
        <p:nvSpPr>
          <p:cNvPr id="27" name="Flèche : chevron 3">
            <a:extLst>
              <a:ext uri="{FF2B5EF4-FFF2-40B4-BE49-F238E27FC236}">
                <a16:creationId xmlns:a16="http://schemas.microsoft.com/office/drawing/2014/main" id="{9640A09C-DFC8-851C-A419-566DE59304D8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Résultats</a:t>
            </a:r>
          </a:p>
        </p:txBody>
      </p:sp>
      <p:sp>
        <p:nvSpPr>
          <p:cNvPr id="28" name="Flèche : chevron 3">
            <a:extLst>
              <a:ext uri="{FF2B5EF4-FFF2-40B4-BE49-F238E27FC236}">
                <a16:creationId xmlns:a16="http://schemas.microsoft.com/office/drawing/2014/main" id="{2358A91E-5917-CB18-2F1F-6004E12234C6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29" name="Flèche : chevron 3">
            <a:extLst>
              <a:ext uri="{FF2B5EF4-FFF2-40B4-BE49-F238E27FC236}">
                <a16:creationId xmlns:a16="http://schemas.microsoft.com/office/drawing/2014/main" id="{C920F9C6-4502-B26A-EE77-876986F7F636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Conclusion</a:t>
            </a:r>
          </a:p>
        </p:txBody>
      </p:sp>
      <p:sp>
        <p:nvSpPr>
          <p:cNvPr id="30" name="Flèche : chevron 3">
            <a:extLst>
              <a:ext uri="{FF2B5EF4-FFF2-40B4-BE49-F238E27FC236}">
                <a16:creationId xmlns:a16="http://schemas.microsoft.com/office/drawing/2014/main" id="{99DDE4E1-F899-D6E5-0C66-9263156A2187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b="1" kern="0" dirty="0">
                <a:latin typeface="Calibri" panose="020F0502020204030204"/>
              </a:rPr>
              <a:t>Méthodes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EC399FD-A9B0-E837-E696-C5872D6C5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571" y="1825625"/>
            <a:ext cx="5345665" cy="4667250"/>
          </a:xfrm>
        </p:spPr>
        <p:txBody>
          <a:bodyPr>
            <a:noAutofit/>
          </a:bodyPr>
          <a:lstStyle/>
          <a:p>
            <a:r>
              <a:rPr lang="fr-FR" dirty="0"/>
              <a:t>Étude rétrospective </a:t>
            </a:r>
          </a:p>
          <a:p>
            <a:r>
              <a:rPr lang="fr-FR" dirty="0"/>
              <a:t>Monocentrique (CHU de Rouen)</a:t>
            </a:r>
          </a:p>
          <a:p>
            <a:r>
              <a:rPr lang="fr-FR" dirty="0"/>
              <a:t>Patients inclus consécutivement du 08/2018 au 09/2021</a:t>
            </a:r>
          </a:p>
          <a:p>
            <a:r>
              <a:rPr lang="fr-FR" dirty="0"/>
              <a:t>Absence de critère d’exclusion</a:t>
            </a:r>
          </a:p>
          <a:p>
            <a:r>
              <a:rPr lang="fr-FR" dirty="0"/>
              <a:t>Relecture indépendante par un panel de 4 pathologistes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4E1D8A-893F-94C5-BEF4-C5BBEFB90147}"/>
              </a:ext>
            </a:extLst>
          </p:cNvPr>
          <p:cNvSpPr txBox="1"/>
          <p:nvPr/>
        </p:nvSpPr>
        <p:spPr>
          <a:xfrm>
            <a:off x="6058371" y="1690688"/>
            <a:ext cx="533305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Mesure des aires tissulaires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Estimation du % de cellules tumorales : risque de faux négatifs si &lt;15 %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270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E7EC05E-7643-52EC-D830-A8D3B2234B57}"/>
              </a:ext>
            </a:extLst>
          </p:cNvPr>
          <p:cNvSpPr txBox="1"/>
          <p:nvPr/>
        </p:nvSpPr>
        <p:spPr>
          <a:xfrm>
            <a:off x="751061" y="1613515"/>
            <a:ext cx="1692998" cy="400110"/>
          </a:xfrm>
          <a:prstGeom prst="rect">
            <a:avLst/>
          </a:prstGeom>
          <a:noFill/>
          <a:ln w="25400" cap="flat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dirty="0"/>
              <a:t>Pathologiste 1</a:t>
            </a:r>
            <a:endParaRPr lang="fr-FR" sz="1400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A41F9A2-25DD-DC7B-F35B-909A32F25A2E}"/>
              </a:ext>
            </a:extLst>
          </p:cNvPr>
          <p:cNvCxnSpPr>
            <a:cxnSpLocks/>
          </p:cNvCxnSpPr>
          <p:nvPr/>
        </p:nvCxnSpPr>
        <p:spPr>
          <a:xfrm flipV="1">
            <a:off x="2846967" y="1832875"/>
            <a:ext cx="1440000" cy="81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6A460A4-30F5-EF8C-0534-44B509DE2F2A}"/>
              </a:ext>
            </a:extLst>
          </p:cNvPr>
          <p:cNvSpPr txBox="1"/>
          <p:nvPr/>
        </p:nvSpPr>
        <p:spPr>
          <a:xfrm>
            <a:off x="4521034" y="1573550"/>
            <a:ext cx="2103120" cy="461665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1</a:t>
            </a:r>
            <a:r>
              <a:rPr lang="fr-FR" sz="2400" baseline="30000" dirty="0"/>
              <a:t>er</a:t>
            </a:r>
            <a:r>
              <a:rPr lang="fr-FR" sz="2400" dirty="0"/>
              <a:t> diagnostic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24CAD27-83C4-9B61-CFB9-1320D3C0CA38}"/>
              </a:ext>
            </a:extLst>
          </p:cNvPr>
          <p:cNvCxnSpPr>
            <a:cxnSpLocks/>
          </p:cNvCxnSpPr>
          <p:nvPr/>
        </p:nvCxnSpPr>
        <p:spPr>
          <a:xfrm>
            <a:off x="6851850" y="1841025"/>
            <a:ext cx="1440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FB9F908-1EE2-AF5D-5753-0671F1E4809E}"/>
              </a:ext>
            </a:extLst>
          </p:cNvPr>
          <p:cNvSpPr txBox="1"/>
          <p:nvPr/>
        </p:nvSpPr>
        <p:spPr>
          <a:xfrm>
            <a:off x="8671415" y="1576966"/>
            <a:ext cx="2103120" cy="461665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2</a:t>
            </a:r>
            <a:r>
              <a:rPr lang="fr-FR" sz="2400" baseline="30000"/>
              <a:t>e</a:t>
            </a:r>
            <a:r>
              <a:rPr lang="fr-FR" sz="2400"/>
              <a:t> diagnostic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225C21D-7906-DC84-A0BF-2C10397A5869}"/>
              </a:ext>
            </a:extLst>
          </p:cNvPr>
          <p:cNvSpPr txBox="1"/>
          <p:nvPr/>
        </p:nvSpPr>
        <p:spPr>
          <a:xfrm>
            <a:off x="4521034" y="2774363"/>
            <a:ext cx="2103120" cy="461665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1</a:t>
            </a:r>
            <a:r>
              <a:rPr lang="fr-FR" sz="2400" baseline="30000"/>
              <a:t>er</a:t>
            </a:r>
            <a:r>
              <a:rPr lang="fr-FR" sz="2400"/>
              <a:t> diagnostic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6A2F373-5790-11D3-8EA0-7C45D6488F15}"/>
              </a:ext>
            </a:extLst>
          </p:cNvPr>
          <p:cNvSpPr txBox="1"/>
          <p:nvPr/>
        </p:nvSpPr>
        <p:spPr>
          <a:xfrm>
            <a:off x="4521034" y="3986572"/>
            <a:ext cx="2103120" cy="461665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1</a:t>
            </a:r>
            <a:r>
              <a:rPr lang="fr-FR" sz="2400" baseline="30000"/>
              <a:t>er</a:t>
            </a:r>
            <a:r>
              <a:rPr lang="fr-FR" sz="2400"/>
              <a:t> diagnostic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FA91D53-E241-9045-B8B9-08922DBAB05C}"/>
              </a:ext>
            </a:extLst>
          </p:cNvPr>
          <p:cNvSpPr txBox="1"/>
          <p:nvPr/>
        </p:nvSpPr>
        <p:spPr>
          <a:xfrm>
            <a:off x="4521034" y="5163646"/>
            <a:ext cx="2103120" cy="461665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1</a:t>
            </a:r>
            <a:r>
              <a:rPr lang="fr-FR" sz="2400" baseline="30000" dirty="0"/>
              <a:t>er</a:t>
            </a:r>
            <a:r>
              <a:rPr lang="fr-FR" sz="2400" dirty="0"/>
              <a:t> diagnostic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01A25E3-0517-E9F2-CC35-37C8CBFA13E2}"/>
              </a:ext>
            </a:extLst>
          </p:cNvPr>
          <p:cNvSpPr txBox="1"/>
          <p:nvPr/>
        </p:nvSpPr>
        <p:spPr>
          <a:xfrm>
            <a:off x="8671415" y="5163646"/>
            <a:ext cx="2103120" cy="461665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2</a:t>
            </a:r>
            <a:r>
              <a:rPr lang="fr-FR" sz="2400" baseline="30000"/>
              <a:t>e</a:t>
            </a:r>
            <a:r>
              <a:rPr lang="fr-FR" sz="2400"/>
              <a:t> diagnostic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8129B98-818A-53C9-BDDD-8614100C4FBD}"/>
              </a:ext>
            </a:extLst>
          </p:cNvPr>
          <p:cNvSpPr txBox="1"/>
          <p:nvPr/>
        </p:nvSpPr>
        <p:spPr>
          <a:xfrm>
            <a:off x="8671415" y="3992101"/>
            <a:ext cx="2103120" cy="461665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2</a:t>
            </a:r>
            <a:r>
              <a:rPr lang="fr-FR" sz="2400" baseline="30000"/>
              <a:t>e</a:t>
            </a:r>
            <a:r>
              <a:rPr lang="fr-FR" sz="2400"/>
              <a:t> diagnostic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C03770D-E9B1-B948-2CE3-92EE16F59631}"/>
              </a:ext>
            </a:extLst>
          </p:cNvPr>
          <p:cNvSpPr txBox="1"/>
          <p:nvPr/>
        </p:nvSpPr>
        <p:spPr>
          <a:xfrm>
            <a:off x="8684722" y="2771597"/>
            <a:ext cx="2103120" cy="461665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2</a:t>
            </a:r>
            <a:r>
              <a:rPr lang="fr-FR" sz="2400" baseline="30000" dirty="0"/>
              <a:t>e</a:t>
            </a:r>
            <a:r>
              <a:rPr lang="fr-FR" sz="2400" dirty="0"/>
              <a:t> diagnostic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E950E23-5A1A-DFCF-CC1C-F97F515BA660}"/>
              </a:ext>
            </a:extLst>
          </p:cNvPr>
          <p:cNvSpPr txBox="1"/>
          <p:nvPr/>
        </p:nvSpPr>
        <p:spPr>
          <a:xfrm>
            <a:off x="697329" y="2802374"/>
            <a:ext cx="17715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Pathologiste 2</a:t>
            </a:r>
            <a:endParaRPr lang="fr-FR" sz="14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7536CCE-E9A8-DC74-80FD-2130F5EE46FB}"/>
              </a:ext>
            </a:extLst>
          </p:cNvPr>
          <p:cNvSpPr txBox="1"/>
          <p:nvPr/>
        </p:nvSpPr>
        <p:spPr>
          <a:xfrm>
            <a:off x="4521034" y="6199310"/>
            <a:ext cx="2103114" cy="461665"/>
          </a:xfrm>
          <a:prstGeom prst="rect">
            <a:avLst/>
          </a:prstGeom>
          <a:ln w="1270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CONSENSUS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FC28FCA-C595-6EDB-6C81-A5F1E80C69CA}"/>
              </a:ext>
            </a:extLst>
          </p:cNvPr>
          <p:cNvCxnSpPr>
            <a:stCxn id="25" idx="2"/>
          </p:cNvCxnSpPr>
          <p:nvPr/>
        </p:nvCxnSpPr>
        <p:spPr>
          <a:xfrm>
            <a:off x="5572594" y="5625311"/>
            <a:ext cx="0" cy="573999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C41BFA80-5D86-0B85-903D-CDBD3C212541}"/>
              </a:ext>
            </a:extLst>
          </p:cNvPr>
          <p:cNvCxnSpPr>
            <a:cxnSpLocks/>
          </p:cNvCxnSpPr>
          <p:nvPr/>
        </p:nvCxnSpPr>
        <p:spPr>
          <a:xfrm>
            <a:off x="9763732" y="5625311"/>
            <a:ext cx="0" cy="580987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2783CA7-8FEF-53BB-F7ED-640D70D2EC2A}"/>
              </a:ext>
            </a:extLst>
          </p:cNvPr>
          <p:cNvCxnSpPr>
            <a:cxnSpLocks/>
          </p:cNvCxnSpPr>
          <p:nvPr/>
        </p:nvCxnSpPr>
        <p:spPr>
          <a:xfrm>
            <a:off x="2846967" y="2979069"/>
            <a:ext cx="1440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888D7FB3-4B45-01B4-6C02-2EFBFB4EF0FD}"/>
              </a:ext>
            </a:extLst>
          </p:cNvPr>
          <p:cNvCxnSpPr>
            <a:cxnSpLocks/>
          </p:cNvCxnSpPr>
          <p:nvPr/>
        </p:nvCxnSpPr>
        <p:spPr>
          <a:xfrm>
            <a:off x="2846967" y="4222934"/>
            <a:ext cx="1440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6931139-8F55-95E2-1093-F0569A76A283}"/>
              </a:ext>
            </a:extLst>
          </p:cNvPr>
          <p:cNvCxnSpPr>
            <a:cxnSpLocks/>
          </p:cNvCxnSpPr>
          <p:nvPr/>
        </p:nvCxnSpPr>
        <p:spPr>
          <a:xfrm>
            <a:off x="2846967" y="5405053"/>
            <a:ext cx="1440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551B0D5-8DE5-0C16-700A-B7B229B56CCB}"/>
              </a:ext>
            </a:extLst>
          </p:cNvPr>
          <p:cNvCxnSpPr>
            <a:cxnSpLocks/>
          </p:cNvCxnSpPr>
          <p:nvPr/>
        </p:nvCxnSpPr>
        <p:spPr>
          <a:xfrm>
            <a:off x="6851850" y="3048557"/>
            <a:ext cx="1440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1374E100-5E77-C548-C00F-7858C620EB10}"/>
              </a:ext>
            </a:extLst>
          </p:cNvPr>
          <p:cNvCxnSpPr>
            <a:cxnSpLocks/>
          </p:cNvCxnSpPr>
          <p:nvPr/>
        </p:nvCxnSpPr>
        <p:spPr>
          <a:xfrm flipV="1">
            <a:off x="6851850" y="4216194"/>
            <a:ext cx="1440000" cy="12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F018EA7-0640-6E13-4E9C-3B0182F34DCF}"/>
              </a:ext>
            </a:extLst>
          </p:cNvPr>
          <p:cNvCxnSpPr>
            <a:cxnSpLocks/>
          </p:cNvCxnSpPr>
          <p:nvPr/>
        </p:nvCxnSpPr>
        <p:spPr>
          <a:xfrm>
            <a:off x="6851850" y="5405053"/>
            <a:ext cx="1440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8AE32906-E6D6-C721-8061-6C0E8DABD815}"/>
              </a:ext>
            </a:extLst>
          </p:cNvPr>
          <p:cNvSpPr txBox="1"/>
          <p:nvPr/>
        </p:nvSpPr>
        <p:spPr>
          <a:xfrm>
            <a:off x="4231108" y="668675"/>
            <a:ext cx="2682972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Ponction seule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CAFA58D-C86A-BEB9-29D3-F83A6F2E7B89}"/>
              </a:ext>
            </a:extLst>
          </p:cNvPr>
          <p:cNvSpPr txBox="1"/>
          <p:nvPr/>
        </p:nvSpPr>
        <p:spPr>
          <a:xfrm>
            <a:off x="8381489" y="668675"/>
            <a:ext cx="2682972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Ponction et biopsie</a:t>
            </a:r>
          </a:p>
        </p:txBody>
      </p:sp>
      <p:sp>
        <p:nvSpPr>
          <p:cNvPr id="45" name="Flèche : chevron 3">
            <a:extLst>
              <a:ext uri="{FF2B5EF4-FFF2-40B4-BE49-F238E27FC236}">
                <a16:creationId xmlns:a16="http://schemas.microsoft.com/office/drawing/2014/main" id="{1A3FF22E-0CAA-BF53-CBCD-AE941097658E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46" name="Flèche : chevron 3">
            <a:extLst>
              <a:ext uri="{FF2B5EF4-FFF2-40B4-BE49-F238E27FC236}">
                <a16:creationId xmlns:a16="http://schemas.microsoft.com/office/drawing/2014/main" id="{25E999AE-44F6-7258-9537-CA98603DC080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Objectifs</a:t>
            </a:r>
          </a:p>
        </p:txBody>
      </p:sp>
      <p:sp>
        <p:nvSpPr>
          <p:cNvPr id="47" name="Flèche : chevron 3">
            <a:extLst>
              <a:ext uri="{FF2B5EF4-FFF2-40B4-BE49-F238E27FC236}">
                <a16:creationId xmlns:a16="http://schemas.microsoft.com/office/drawing/2014/main" id="{E31140AF-1B70-8399-A37F-7A0521528A88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Résultats</a:t>
            </a:r>
          </a:p>
        </p:txBody>
      </p:sp>
      <p:sp>
        <p:nvSpPr>
          <p:cNvPr id="48" name="Flèche : chevron 3">
            <a:extLst>
              <a:ext uri="{FF2B5EF4-FFF2-40B4-BE49-F238E27FC236}">
                <a16:creationId xmlns:a16="http://schemas.microsoft.com/office/drawing/2014/main" id="{C1DD3D83-65B6-A880-DD1C-F1F55539FCFB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49" name="Flèche : chevron 3">
            <a:extLst>
              <a:ext uri="{FF2B5EF4-FFF2-40B4-BE49-F238E27FC236}">
                <a16:creationId xmlns:a16="http://schemas.microsoft.com/office/drawing/2014/main" id="{101E3112-AC6B-B6C9-040F-FB85F4ECAA9C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Conclusion</a:t>
            </a:r>
          </a:p>
        </p:txBody>
      </p:sp>
      <p:sp>
        <p:nvSpPr>
          <p:cNvPr id="50" name="Flèche : chevron 3">
            <a:extLst>
              <a:ext uri="{FF2B5EF4-FFF2-40B4-BE49-F238E27FC236}">
                <a16:creationId xmlns:a16="http://schemas.microsoft.com/office/drawing/2014/main" id="{90CE822C-E778-D284-94AF-7D03674BF110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b="1" kern="0" dirty="0">
                <a:latin typeface="Calibri" panose="020F0502020204030204"/>
              </a:rPr>
              <a:t>Méthodes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796FA08-53AF-546D-586B-17F417A35481}"/>
              </a:ext>
            </a:extLst>
          </p:cNvPr>
          <p:cNvSpPr/>
          <p:nvPr/>
        </p:nvSpPr>
        <p:spPr>
          <a:xfrm>
            <a:off x="553612" y="1311240"/>
            <a:ext cx="2103120" cy="1051560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00D4CD0-E27F-97BB-4A9A-B765A401D831}"/>
              </a:ext>
            </a:extLst>
          </p:cNvPr>
          <p:cNvSpPr/>
          <p:nvPr/>
        </p:nvSpPr>
        <p:spPr>
          <a:xfrm>
            <a:off x="553612" y="2484851"/>
            <a:ext cx="2087896" cy="1045939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ACFDCFD-254B-7012-E40B-BCC0AE10B8BC}"/>
              </a:ext>
            </a:extLst>
          </p:cNvPr>
          <p:cNvSpPr/>
          <p:nvPr/>
        </p:nvSpPr>
        <p:spPr>
          <a:xfrm>
            <a:off x="539159" y="3682062"/>
            <a:ext cx="2087896" cy="1045939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9F2C0EB-7A7F-E27E-CE39-B9A4D5BAC765}"/>
              </a:ext>
            </a:extLst>
          </p:cNvPr>
          <p:cNvSpPr txBox="1"/>
          <p:nvPr/>
        </p:nvSpPr>
        <p:spPr>
          <a:xfrm>
            <a:off x="736608" y="4022878"/>
            <a:ext cx="175609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Pathologiste 3</a:t>
            </a:r>
            <a:endParaRPr lang="fr-FR" sz="1400" dirty="0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5C17A4D-5D0E-02B9-7779-2A34D729D155}"/>
              </a:ext>
            </a:extLst>
          </p:cNvPr>
          <p:cNvSpPr/>
          <p:nvPr/>
        </p:nvSpPr>
        <p:spPr>
          <a:xfrm>
            <a:off x="553612" y="4879273"/>
            <a:ext cx="2087896" cy="1051560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D548A9D-5FD6-10F0-3077-553DC9D829A0}"/>
              </a:ext>
            </a:extLst>
          </p:cNvPr>
          <p:cNvSpPr txBox="1"/>
          <p:nvPr/>
        </p:nvSpPr>
        <p:spPr>
          <a:xfrm>
            <a:off x="736608" y="5196710"/>
            <a:ext cx="1692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Pathologiste 4</a:t>
            </a:r>
            <a:endParaRPr lang="fr-FR" sz="1400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7F70E6E1-A5AB-E8EB-E9E6-4DACA1646EE5}"/>
              </a:ext>
            </a:extLst>
          </p:cNvPr>
          <p:cNvSpPr txBox="1"/>
          <p:nvPr/>
        </p:nvSpPr>
        <p:spPr>
          <a:xfrm>
            <a:off x="8671415" y="6206298"/>
            <a:ext cx="2103120" cy="461665"/>
          </a:xfrm>
          <a:prstGeom prst="rect">
            <a:avLst/>
          </a:prstGeom>
          <a:ln w="1270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CONSENSUS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52A56A4-9B99-B25A-783C-1E3652D98E4F}"/>
              </a:ext>
            </a:extLst>
          </p:cNvPr>
          <p:cNvSpPr txBox="1"/>
          <p:nvPr/>
        </p:nvSpPr>
        <p:spPr>
          <a:xfrm>
            <a:off x="6824364" y="1501875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Après 1 mois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C7D7E8-8FA0-A7CB-986F-966942A2BC76}"/>
              </a:ext>
            </a:extLst>
          </p:cNvPr>
          <p:cNvSpPr txBox="1"/>
          <p:nvPr/>
        </p:nvSpPr>
        <p:spPr>
          <a:xfrm>
            <a:off x="6830295" y="2709580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Après 1 mois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51DB86-EDED-2218-A88C-E38029F167A9}"/>
              </a:ext>
            </a:extLst>
          </p:cNvPr>
          <p:cNvSpPr txBox="1"/>
          <p:nvPr/>
        </p:nvSpPr>
        <p:spPr>
          <a:xfrm>
            <a:off x="6824364" y="3830516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Après 1 mois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C9E542-9684-4F9D-F806-C1AF949F1AF2}"/>
              </a:ext>
            </a:extLst>
          </p:cNvPr>
          <p:cNvSpPr txBox="1"/>
          <p:nvPr/>
        </p:nvSpPr>
        <p:spPr>
          <a:xfrm>
            <a:off x="6824364" y="5068402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Après 1 mois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A90E301-5E85-BD1C-CCD0-228CF8E83502}"/>
              </a:ext>
            </a:extLst>
          </p:cNvPr>
          <p:cNvCxnSpPr>
            <a:stCxn id="14" idx="2"/>
            <a:endCxn id="23" idx="0"/>
          </p:cNvCxnSpPr>
          <p:nvPr/>
        </p:nvCxnSpPr>
        <p:spPr>
          <a:xfrm>
            <a:off x="5572594" y="2035215"/>
            <a:ext cx="0" cy="73914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D4E6A51-45DB-0996-6C67-9CE643CFCBD8}"/>
              </a:ext>
            </a:extLst>
          </p:cNvPr>
          <p:cNvCxnSpPr/>
          <p:nvPr/>
        </p:nvCxnSpPr>
        <p:spPr>
          <a:xfrm>
            <a:off x="5572594" y="3247424"/>
            <a:ext cx="0" cy="73914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4A62DAC-6EB2-18BD-6E0E-D01559B9210B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5572594" y="4450712"/>
            <a:ext cx="0" cy="71293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8FB5D85-F271-8FF9-89B7-B0D9ED75B61B}"/>
              </a:ext>
            </a:extLst>
          </p:cNvPr>
          <p:cNvCxnSpPr/>
          <p:nvPr/>
        </p:nvCxnSpPr>
        <p:spPr>
          <a:xfrm>
            <a:off x="9736282" y="2043037"/>
            <a:ext cx="0" cy="73914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C6B4D4B-FECF-0CB7-B4EE-36F08B9A8F02}"/>
              </a:ext>
            </a:extLst>
          </p:cNvPr>
          <p:cNvCxnSpPr/>
          <p:nvPr/>
        </p:nvCxnSpPr>
        <p:spPr>
          <a:xfrm>
            <a:off x="9745468" y="3247424"/>
            <a:ext cx="0" cy="73914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F8B8C07-D53B-399E-5F0E-89EB6D478C4E}"/>
              </a:ext>
            </a:extLst>
          </p:cNvPr>
          <p:cNvCxnSpPr>
            <a:cxnSpLocks/>
          </p:cNvCxnSpPr>
          <p:nvPr/>
        </p:nvCxnSpPr>
        <p:spPr>
          <a:xfrm>
            <a:off x="9754600" y="4453766"/>
            <a:ext cx="0" cy="7098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8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/>
      <p:bldP spid="32" grpId="0" animBg="1"/>
      <p:bldP spid="43" grpId="0" animBg="1"/>
      <p:bldP spid="44" grpId="0" animBg="1"/>
      <p:bldP spid="51" grpId="0" animBg="1"/>
      <p:bldP spid="56" grpId="0" animBg="1"/>
      <p:bldP spid="57" grpId="0" animBg="1"/>
      <p:bldP spid="58" grpId="0"/>
      <p:bldP spid="59" grpId="0" animBg="1"/>
      <p:bldP spid="60" grpId="0"/>
      <p:bldP spid="61" grpId="0" animBg="1"/>
      <p:bldP spid="3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2323B0-BA8C-8C62-F111-9106F19E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Patients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1D314C8B-0556-08DD-76B6-1E6F5C1928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2285425"/>
              </p:ext>
            </p:extLst>
          </p:nvPr>
        </p:nvGraphicFramePr>
        <p:xfrm>
          <a:off x="6610584" y="1291964"/>
          <a:ext cx="5171108" cy="556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lèche : chevron 3">
            <a:extLst>
              <a:ext uri="{FF2B5EF4-FFF2-40B4-BE49-F238E27FC236}">
                <a16:creationId xmlns:a16="http://schemas.microsoft.com/office/drawing/2014/main" id="{6D9B11FF-2174-AA46-BC98-8A4F3FFB3A97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7" name="Flèche : chevron 3">
            <a:extLst>
              <a:ext uri="{FF2B5EF4-FFF2-40B4-BE49-F238E27FC236}">
                <a16:creationId xmlns:a16="http://schemas.microsoft.com/office/drawing/2014/main" id="{C6572E9B-3750-71EE-4CF6-21EB03CC1EB9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Objectifs</a:t>
            </a:r>
          </a:p>
        </p:txBody>
      </p:sp>
      <p:sp>
        <p:nvSpPr>
          <p:cNvPr id="8" name="Flèche : chevron 3">
            <a:extLst>
              <a:ext uri="{FF2B5EF4-FFF2-40B4-BE49-F238E27FC236}">
                <a16:creationId xmlns:a16="http://schemas.microsoft.com/office/drawing/2014/main" id="{9014F6A8-4101-C691-DA7B-0A56129880FC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b="1" kern="0" dirty="0">
                <a:latin typeface="Calibri" panose="020F0502020204030204"/>
              </a:rPr>
              <a:t>Résultats</a:t>
            </a:r>
          </a:p>
        </p:txBody>
      </p:sp>
      <p:sp>
        <p:nvSpPr>
          <p:cNvPr id="9" name="Flèche : chevron 3">
            <a:extLst>
              <a:ext uri="{FF2B5EF4-FFF2-40B4-BE49-F238E27FC236}">
                <a16:creationId xmlns:a16="http://schemas.microsoft.com/office/drawing/2014/main" id="{BA2194CE-74C5-AA39-2D3A-CC24876A11CA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10" name="Flèche : chevron 3">
            <a:extLst>
              <a:ext uri="{FF2B5EF4-FFF2-40B4-BE49-F238E27FC236}">
                <a16:creationId xmlns:a16="http://schemas.microsoft.com/office/drawing/2014/main" id="{D22AFD3A-4CC0-340D-53C1-5E61EC1C16D7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Conclusion</a:t>
            </a:r>
          </a:p>
        </p:txBody>
      </p:sp>
      <p:sp>
        <p:nvSpPr>
          <p:cNvPr id="11" name="Flèche : chevron 3">
            <a:extLst>
              <a:ext uri="{FF2B5EF4-FFF2-40B4-BE49-F238E27FC236}">
                <a16:creationId xmlns:a16="http://schemas.microsoft.com/office/drawing/2014/main" id="{3DFE41A9-024C-7B60-1F52-578259E343FF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Méthodes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AA425F-5666-AB89-F448-8B7F8E55E182}"/>
              </a:ext>
            </a:extLst>
          </p:cNvPr>
          <p:cNvSpPr txBox="1"/>
          <p:nvPr/>
        </p:nvSpPr>
        <p:spPr>
          <a:xfrm>
            <a:off x="838199" y="1690688"/>
            <a:ext cx="62179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50 patients inclus : 31</a:t>
            </a:r>
            <a:r>
              <a:rPr lang="fr-FR" sz="3200" i="0" u="none" strike="noStrike" dirty="0">
                <a:effectLst/>
              </a:rPr>
              <a:t>♂ et 19</a:t>
            </a:r>
            <a:r>
              <a:rPr lang="fr-FR" sz="3200" b="0" i="0" u="none" strike="noStrike" dirty="0">
                <a:effectLst/>
              </a:rPr>
              <a:t>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Age moyen = 56 ans </a:t>
            </a:r>
            <a:r>
              <a:rPr lang="fr-FR" sz="2400" dirty="0"/>
              <a:t>(SD=16)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52 prélèvements analysables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1B3291A-E65B-C4F3-FD0B-FC54BAB98B47}"/>
              </a:ext>
            </a:extLst>
          </p:cNvPr>
          <p:cNvSpPr txBox="1"/>
          <p:nvPr/>
        </p:nvSpPr>
        <p:spPr>
          <a:xfrm>
            <a:off x="6298164" y="536157"/>
            <a:ext cx="5654040" cy="584775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Suspicion clinique diagnostique</a:t>
            </a:r>
          </a:p>
        </p:txBody>
      </p:sp>
    </p:spTree>
    <p:extLst>
      <p:ext uri="{BB962C8B-B14F-4D97-AF65-F5344CB8AC3E}">
        <p14:creationId xmlns:p14="http://schemas.microsoft.com/office/powerpoint/2010/main" val="214482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6E5FBCAA-43E1-853F-ACB5-CA21024EDABF}"/>
              </a:ext>
            </a:extLst>
          </p:cNvPr>
          <p:cNvSpPr>
            <a:spLocks/>
          </p:cNvSpPr>
          <p:nvPr/>
        </p:nvSpPr>
        <p:spPr>
          <a:xfrm>
            <a:off x="12608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5" name="Flèche : chevron 3">
            <a:extLst>
              <a:ext uri="{FF2B5EF4-FFF2-40B4-BE49-F238E27FC236}">
                <a16:creationId xmlns:a16="http://schemas.microsoft.com/office/drawing/2014/main" id="{9A5BAB55-87D1-5CDC-FED4-0024120F8A37}"/>
              </a:ext>
            </a:extLst>
          </p:cNvPr>
          <p:cNvSpPr>
            <a:spLocks/>
          </p:cNvSpPr>
          <p:nvPr/>
        </p:nvSpPr>
        <p:spPr>
          <a:xfrm>
            <a:off x="2027863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Objectifs</a:t>
            </a:r>
          </a:p>
        </p:txBody>
      </p:sp>
      <p:sp>
        <p:nvSpPr>
          <p:cNvPr id="6" name="Flèche : chevron 3">
            <a:extLst>
              <a:ext uri="{FF2B5EF4-FFF2-40B4-BE49-F238E27FC236}">
                <a16:creationId xmlns:a16="http://schemas.microsoft.com/office/drawing/2014/main" id="{DBD5F09C-D6C7-C463-52F6-165A69D41910}"/>
              </a:ext>
            </a:extLst>
          </p:cNvPr>
          <p:cNvSpPr>
            <a:spLocks/>
          </p:cNvSpPr>
          <p:nvPr/>
        </p:nvSpPr>
        <p:spPr>
          <a:xfrm>
            <a:off x="6058371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b="1" kern="0" dirty="0">
                <a:latin typeface="Calibri" panose="020F0502020204030204"/>
              </a:rPr>
              <a:t>Résultats</a:t>
            </a:r>
          </a:p>
        </p:txBody>
      </p:sp>
      <p:sp>
        <p:nvSpPr>
          <p:cNvPr id="8" name="Flèche : chevron 3">
            <a:extLst>
              <a:ext uri="{FF2B5EF4-FFF2-40B4-BE49-F238E27FC236}">
                <a16:creationId xmlns:a16="http://schemas.microsoft.com/office/drawing/2014/main" id="{CFCB725D-CCF6-30A7-6C0B-056EBB460607}"/>
              </a:ext>
            </a:extLst>
          </p:cNvPr>
          <p:cNvSpPr>
            <a:spLocks/>
          </p:cNvSpPr>
          <p:nvPr/>
        </p:nvSpPr>
        <p:spPr>
          <a:xfrm>
            <a:off x="8073624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9" name="Flèche : chevron 3">
            <a:extLst>
              <a:ext uri="{FF2B5EF4-FFF2-40B4-BE49-F238E27FC236}">
                <a16:creationId xmlns:a16="http://schemas.microsoft.com/office/drawing/2014/main" id="{AA27A2CD-3A99-4DE0-9F7F-5829A2D8DB88}"/>
              </a:ext>
            </a:extLst>
          </p:cNvPr>
          <p:cNvSpPr>
            <a:spLocks/>
          </p:cNvSpPr>
          <p:nvPr/>
        </p:nvSpPr>
        <p:spPr>
          <a:xfrm>
            <a:off x="10088880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en-US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Conclusion</a:t>
            </a:r>
          </a:p>
        </p:txBody>
      </p:sp>
      <p:sp>
        <p:nvSpPr>
          <p:cNvPr id="10" name="Flèche : chevron 3">
            <a:extLst>
              <a:ext uri="{FF2B5EF4-FFF2-40B4-BE49-F238E27FC236}">
                <a16:creationId xmlns:a16="http://schemas.microsoft.com/office/drawing/2014/main" id="{5FA8D8F3-31B8-C94C-6543-96E27DF7B8D9}"/>
              </a:ext>
            </a:extLst>
          </p:cNvPr>
          <p:cNvSpPr>
            <a:spLocks/>
          </p:cNvSpPr>
          <p:nvPr/>
        </p:nvSpPr>
        <p:spPr>
          <a:xfrm>
            <a:off x="4043116" y="-18287"/>
            <a:ext cx="2103120" cy="363475"/>
          </a:xfrm>
          <a:prstGeom prst="chevron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r>
              <a:rPr lang="fr-FR" sz="2400" kern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Méthodes</a:t>
            </a: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1FE65FC4-FB6E-D893-B695-D654B92915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4055736"/>
              </p:ext>
            </p:extLst>
          </p:nvPr>
        </p:nvGraphicFramePr>
        <p:xfrm>
          <a:off x="-25021" y="345189"/>
          <a:ext cx="12166783" cy="6512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0AF7EDC2-58F5-D229-E6A2-EA6EE17EF5C4}"/>
              </a:ext>
            </a:extLst>
          </p:cNvPr>
          <p:cNvSpPr/>
          <p:nvPr/>
        </p:nvSpPr>
        <p:spPr>
          <a:xfrm rot="5400000">
            <a:off x="9511508" y="996599"/>
            <a:ext cx="134911" cy="1019830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5311476F-C4C4-1FDB-13B9-B0AE07244D2D}"/>
              </a:ext>
            </a:extLst>
          </p:cNvPr>
          <p:cNvSpPr/>
          <p:nvPr/>
        </p:nvSpPr>
        <p:spPr>
          <a:xfrm rot="5400000">
            <a:off x="5990915" y="1139011"/>
            <a:ext cx="134911" cy="1019830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Parenthèse ouvrante 17">
            <a:extLst>
              <a:ext uri="{FF2B5EF4-FFF2-40B4-BE49-F238E27FC236}">
                <a16:creationId xmlns:a16="http://schemas.microsoft.com/office/drawing/2014/main" id="{22170100-B1DD-93B7-9E79-0B6D3D38D65A}"/>
              </a:ext>
            </a:extLst>
          </p:cNvPr>
          <p:cNvSpPr/>
          <p:nvPr/>
        </p:nvSpPr>
        <p:spPr>
          <a:xfrm rot="5400000">
            <a:off x="2502052" y="1071556"/>
            <a:ext cx="134911" cy="1019830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B95EB22-BC12-372D-5141-D50BCB36B9A8}"/>
              </a:ext>
            </a:extLst>
          </p:cNvPr>
          <p:cNvSpPr txBox="1"/>
          <p:nvPr/>
        </p:nvSpPr>
        <p:spPr>
          <a:xfrm>
            <a:off x="2059592" y="1139657"/>
            <a:ext cx="1019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 = 0,67</a:t>
            </a:r>
            <a:endParaRPr lang="fr-FR" dirty="0"/>
          </a:p>
        </p:txBody>
      </p:sp>
      <p:sp>
        <p:nvSpPr>
          <p:cNvPr id="20" name="ZoneTexte 1">
            <a:extLst>
              <a:ext uri="{FF2B5EF4-FFF2-40B4-BE49-F238E27FC236}">
                <a16:creationId xmlns:a16="http://schemas.microsoft.com/office/drawing/2014/main" id="{69C8F699-FEAD-7F56-F722-D50FEA027910}"/>
              </a:ext>
            </a:extLst>
          </p:cNvPr>
          <p:cNvSpPr txBox="1"/>
          <p:nvPr/>
        </p:nvSpPr>
        <p:spPr>
          <a:xfrm>
            <a:off x="5548455" y="1201051"/>
            <a:ext cx="1019831" cy="3804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dirty="0"/>
              <a:t>p = 0,54</a:t>
            </a:r>
          </a:p>
        </p:txBody>
      </p:sp>
      <p:sp>
        <p:nvSpPr>
          <p:cNvPr id="22" name="ZoneTexte 1">
            <a:extLst>
              <a:ext uri="{FF2B5EF4-FFF2-40B4-BE49-F238E27FC236}">
                <a16:creationId xmlns:a16="http://schemas.microsoft.com/office/drawing/2014/main" id="{AC1D4079-B000-EAD4-23D1-474F11DF077B}"/>
              </a:ext>
            </a:extLst>
          </p:cNvPr>
          <p:cNvSpPr txBox="1"/>
          <p:nvPr/>
        </p:nvSpPr>
        <p:spPr>
          <a:xfrm>
            <a:off x="9069048" y="1107765"/>
            <a:ext cx="1063360" cy="33129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dirty="0"/>
              <a:t>p = 0,84</a:t>
            </a:r>
          </a:p>
        </p:txBody>
      </p:sp>
    </p:spTree>
    <p:extLst>
      <p:ext uri="{BB962C8B-B14F-4D97-AF65-F5344CB8AC3E}">
        <p14:creationId xmlns:p14="http://schemas.microsoft.com/office/powerpoint/2010/main" val="31474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YIMDOI" val="Tru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33500</TotalTime>
  <Words>565</Words>
  <Application>Microsoft Office PowerPoint</Application>
  <PresentationFormat>Grand écran</PresentationFormat>
  <Paragraphs>198</Paragraphs>
  <Slides>16</Slides>
  <Notes>12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Police système Courant</vt:lpstr>
      <vt:lpstr>Times New Roman</vt:lpstr>
      <vt:lpstr>Wingdings</vt:lpstr>
      <vt:lpstr>Thème Office</vt:lpstr>
      <vt:lpstr>APPORT DE LA BIOPSIE GANGLIONNAIRE À LA PONCTION À L’AIGUILLE 19 GAUGES PAR VOIE ENDOSCOPIQUE DANS LE DIAGNOSTIC DES ADÉNOPATHIES MÉDIASTINALES</vt:lpstr>
      <vt:lpstr>Présentation PowerPoint</vt:lpstr>
      <vt:lpstr>Présentation PowerPoint</vt:lpstr>
      <vt:lpstr>Présentation PowerPoint</vt:lpstr>
      <vt:lpstr>Présentation PowerPoint</vt:lpstr>
      <vt:lpstr>Matériels et méthodes</vt:lpstr>
      <vt:lpstr>Présentation PowerPoint</vt:lpstr>
      <vt:lpstr>Patients</vt:lpstr>
      <vt:lpstr>Présentation PowerPoint</vt:lpstr>
      <vt:lpstr>Présentation PowerPoint</vt:lpstr>
      <vt:lpstr>Présentation PowerPoint</vt:lpstr>
      <vt:lpstr>Faisabilité du génotypage</vt:lpstr>
      <vt:lpstr>Comparaison à la littérature </vt:lpstr>
      <vt:lpstr>Forces et faiblesses de l’étude</vt:lpstr>
      <vt:lpstr>Conclusion</vt:lpstr>
      <vt:lpstr>MERCI DE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Apport de la biopsie ganglionnaire à la ponction à l’aiguille 19 gauge par voie endoscopique dans le diagnostic des adénopathies médiatinales</dc:title>
  <dc:creator>Quentin Faur</dc:creator>
  <cp:lastModifiedBy>tcongres</cp:lastModifiedBy>
  <cp:revision>67</cp:revision>
  <dcterms:created xsi:type="dcterms:W3CDTF">2022-10-09T09:43:20Z</dcterms:created>
  <dcterms:modified xsi:type="dcterms:W3CDTF">2022-11-16T08:01:05Z</dcterms:modified>
</cp:coreProperties>
</file>