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1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0" r:id="rId3"/>
    <p:sldId id="257" r:id="rId4"/>
    <p:sldId id="260" r:id="rId5"/>
    <p:sldId id="261" r:id="rId6"/>
    <p:sldId id="264" r:id="rId7"/>
    <p:sldId id="266" r:id="rId8"/>
    <p:sldId id="269" r:id="rId9"/>
    <p:sldId id="270" r:id="rId10"/>
    <p:sldId id="272" r:id="rId11"/>
    <p:sldId id="273" r:id="rId12"/>
    <p:sldId id="275" r:id="rId13"/>
    <p:sldId id="276" r:id="rId14"/>
    <p:sldId id="277" r:id="rId15"/>
    <p:sldId id="279" r:id="rId16"/>
    <p:sldId id="278" r:id="rId17"/>
    <p:sldId id="289" r:id="rId18"/>
    <p:sldId id="282" r:id="rId19"/>
    <p:sldId id="287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EMIE Gaspard" initials="J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dirty="0"/>
            <a:t>Objectif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dirty="0"/>
            <a:t>Résultats</a:t>
          </a:r>
          <a:endParaRPr lang="fr-FR" sz="1200" dirty="0"/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u="none" dirty="0"/>
            <a:t>Objectifs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b="1" u="sng" dirty="0"/>
            <a:t>RESULTATS</a:t>
          </a:r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 custLinFactNeighborY="-4587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u="none" dirty="0"/>
            <a:t>Objectifs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b="1" u="sng" dirty="0"/>
            <a:t>RESULTATS</a:t>
          </a:r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 custLinFactNeighborY="-4587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u="none" dirty="0"/>
            <a:t>Objectifs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b="1" u="sng" dirty="0"/>
            <a:t>RESULTATS</a:t>
          </a:r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 custLinFactNeighborY="-4587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u="none" dirty="0"/>
            <a:t>Objectifs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b="1" u="sng" dirty="0"/>
            <a:t>RESULTATS</a:t>
          </a:r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 custLinFactNeighborY="-4587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u="none" dirty="0"/>
            <a:t>Objectifs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b="1" u="sng" dirty="0"/>
            <a:t>RESULTATS</a:t>
          </a:r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 custLinFactNeighborY="-4587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u="none" dirty="0"/>
            <a:t>Objectifs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b="1" u="sng" dirty="0"/>
            <a:t>RESULTATS</a:t>
          </a:r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 custLinFactNeighborY="-4587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u="none" dirty="0"/>
            <a:t>Objectifs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b="0" u="none" dirty="0"/>
            <a:t>Résultats</a:t>
          </a:r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b="1" u="sng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 custLinFactNeighborY="-8773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dirty="0"/>
            <a:t>Objectif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dirty="0"/>
            <a:t>Résultats</a:t>
          </a:r>
          <a:endParaRPr lang="fr-FR" sz="1200" dirty="0"/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dirty="0"/>
            <a:t>Objectif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dirty="0"/>
            <a:t>Résultats</a:t>
          </a:r>
          <a:endParaRPr lang="fr-FR" sz="1200" dirty="0"/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dirty="0"/>
            <a:t>Objectif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dirty="0"/>
            <a:t>Résultats</a:t>
          </a:r>
          <a:endParaRPr lang="fr-FR" sz="1200" dirty="0"/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dirty="0"/>
            <a:t>Objectif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dirty="0"/>
            <a:t>Résultats</a:t>
          </a:r>
          <a:endParaRPr lang="fr-FR" sz="1200" dirty="0"/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b="1" u="sng" dirty="0"/>
            <a:t>OBJECTIFS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dirty="0"/>
            <a:t>Résultats</a:t>
          </a:r>
          <a:endParaRPr lang="fr-FR" sz="1200" dirty="0"/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449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 custLinFactNeighborY="-4587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u="none" dirty="0"/>
            <a:t>Objectifs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b="1" u="sng" dirty="0"/>
            <a:t>MATERIEL ET METHODES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dirty="0"/>
            <a:t>Résultats</a:t>
          </a:r>
          <a:endParaRPr lang="fr-FR" sz="1200" dirty="0"/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 custLinFactNeighborY="-4587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u="none" dirty="0"/>
            <a:t>Objectifs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b="1" u="sng" dirty="0"/>
            <a:t>MATERIEL ET METHODES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dirty="0"/>
            <a:t>Résultats</a:t>
          </a:r>
          <a:endParaRPr lang="fr-FR" sz="1200" dirty="0"/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 custLinFactNeighborY="-4587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D525279-1B3B-495C-BBC9-94A48801B91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08D321D-471B-4F97-B1DE-F6C0D567CE32}">
      <dgm:prSet phldrT="[Texte]" custT="1"/>
      <dgm:spPr/>
      <dgm:t>
        <a:bodyPr/>
        <a:lstStyle/>
        <a:p>
          <a:r>
            <a:rPr lang="fr-FR" sz="16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gm:t>
    </dgm:pt>
    <dgm:pt modelId="{050D0EA0-1104-46BB-965D-FAD76C78C432}" type="parTrans" cxnId="{EB4774E1-EC3F-4468-94C2-22C80A1BEC8C}">
      <dgm:prSet/>
      <dgm:spPr/>
      <dgm:t>
        <a:bodyPr/>
        <a:lstStyle/>
        <a:p>
          <a:endParaRPr lang="fr-FR"/>
        </a:p>
      </dgm:t>
    </dgm:pt>
    <dgm:pt modelId="{3E4C9D41-0965-4CC2-89E0-85525DCFBF75}" type="sibTrans" cxnId="{EB4774E1-EC3F-4468-94C2-22C80A1BEC8C}">
      <dgm:prSet/>
      <dgm:spPr/>
      <dgm:t>
        <a:bodyPr/>
        <a:lstStyle/>
        <a:p>
          <a:endParaRPr lang="fr-FR"/>
        </a:p>
      </dgm:t>
    </dgm:pt>
    <dgm:pt modelId="{166F4EF5-E914-4CA0-858D-0E46D55BFAB0}">
      <dgm:prSet phldrT="[Texte]" custT="1"/>
      <dgm:spPr/>
      <dgm:t>
        <a:bodyPr/>
        <a:lstStyle/>
        <a:p>
          <a:r>
            <a:rPr lang="fr-FR" sz="1600" u="none" dirty="0"/>
            <a:t>Objectifs</a:t>
          </a:r>
        </a:p>
      </dgm:t>
    </dgm:pt>
    <dgm:pt modelId="{7B1D7BF5-F3CE-4116-ADB6-8A24FE0D12A0}" type="parTrans" cxnId="{A6D1DB59-2B92-4FF0-82A3-F5C7F0632DB8}">
      <dgm:prSet/>
      <dgm:spPr/>
      <dgm:t>
        <a:bodyPr/>
        <a:lstStyle/>
        <a:p>
          <a:endParaRPr lang="fr-FR"/>
        </a:p>
      </dgm:t>
    </dgm:pt>
    <dgm:pt modelId="{ADEE75DE-125E-4DE7-8E77-A229B849DEAE}" type="sibTrans" cxnId="{A6D1DB59-2B92-4FF0-82A3-F5C7F0632DB8}">
      <dgm:prSet/>
      <dgm:spPr/>
      <dgm:t>
        <a:bodyPr/>
        <a:lstStyle/>
        <a:p>
          <a:endParaRPr lang="fr-FR"/>
        </a:p>
      </dgm:t>
    </dgm:pt>
    <dgm:pt modelId="{53E77217-7C76-40FC-A0A3-0648986D37F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dirty="0"/>
            <a:t>Matériel et méthodes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dirty="0"/>
        </a:p>
      </dgm:t>
    </dgm:pt>
    <dgm:pt modelId="{8936ABCD-B482-443B-8DCD-4B0AA6CD27AD}" type="parTrans" cxnId="{0B72F128-9C55-4116-A3D4-7479F6A02EE3}">
      <dgm:prSet/>
      <dgm:spPr/>
      <dgm:t>
        <a:bodyPr/>
        <a:lstStyle/>
        <a:p>
          <a:endParaRPr lang="fr-FR"/>
        </a:p>
      </dgm:t>
    </dgm:pt>
    <dgm:pt modelId="{35FAE90D-263F-4A67-9908-7D2EA5A958FA}" type="sibTrans" cxnId="{0B72F128-9C55-4116-A3D4-7479F6A02EE3}">
      <dgm:prSet/>
      <dgm:spPr/>
      <dgm:t>
        <a:bodyPr/>
        <a:lstStyle/>
        <a:p>
          <a:endParaRPr lang="fr-FR"/>
        </a:p>
      </dgm:t>
    </dgm:pt>
    <dgm:pt modelId="{BEFCD05B-E90D-469F-9E55-834674CB29BE}">
      <dgm:prSet custT="1"/>
      <dgm:spPr/>
      <dgm:t>
        <a:bodyPr/>
        <a:lstStyle/>
        <a:p>
          <a:r>
            <a:rPr lang="fr-FR" sz="1600" b="1" u="sng" dirty="0"/>
            <a:t>RESULTATS</a:t>
          </a:r>
        </a:p>
      </dgm:t>
    </dgm:pt>
    <dgm:pt modelId="{8D3BB38F-D409-488A-A214-11677D526784}" type="parTrans" cxnId="{E033A3D2-D89F-4023-856B-90B86358E66C}">
      <dgm:prSet/>
      <dgm:spPr/>
      <dgm:t>
        <a:bodyPr/>
        <a:lstStyle/>
        <a:p>
          <a:endParaRPr lang="fr-FR"/>
        </a:p>
      </dgm:t>
    </dgm:pt>
    <dgm:pt modelId="{F8352050-A62C-483A-94A9-6DF3C8BFD809}" type="sibTrans" cxnId="{E033A3D2-D89F-4023-856B-90B86358E66C}">
      <dgm:prSet/>
      <dgm:spPr/>
      <dgm:t>
        <a:bodyPr/>
        <a:lstStyle/>
        <a:p>
          <a:endParaRPr lang="fr-FR"/>
        </a:p>
      </dgm:t>
    </dgm:pt>
    <dgm:pt modelId="{7333A749-F210-47F4-B5BA-CE9ADA5BA3FF}">
      <dgm:prSet custT="1"/>
      <dgm:spPr/>
      <dgm:t>
        <a:bodyPr/>
        <a:lstStyle/>
        <a:p>
          <a:r>
            <a:rPr lang="fr-FR" sz="1600" dirty="0"/>
            <a:t>Conclusion</a:t>
          </a:r>
        </a:p>
      </dgm:t>
    </dgm:pt>
    <dgm:pt modelId="{91165D40-BF08-455F-A3AB-5D69CA535ADA}" type="parTrans" cxnId="{473D7346-BFB6-4414-9786-79600E2C7A69}">
      <dgm:prSet/>
      <dgm:spPr/>
      <dgm:t>
        <a:bodyPr/>
        <a:lstStyle/>
        <a:p>
          <a:endParaRPr lang="fr-FR"/>
        </a:p>
      </dgm:t>
    </dgm:pt>
    <dgm:pt modelId="{EE43967C-2C16-4A61-B336-91DC046EC839}" type="sibTrans" cxnId="{473D7346-BFB6-4414-9786-79600E2C7A69}">
      <dgm:prSet/>
      <dgm:spPr/>
      <dgm:t>
        <a:bodyPr/>
        <a:lstStyle/>
        <a:p>
          <a:endParaRPr lang="fr-FR"/>
        </a:p>
      </dgm:t>
    </dgm:pt>
    <dgm:pt modelId="{2BDA484C-1DA0-42C6-8354-B9E4DEA5C585}" type="pres">
      <dgm:prSet presAssocID="{5D525279-1B3B-495C-BBC9-94A48801B915}" presName="Name0" presStyleCnt="0">
        <dgm:presLayoutVars>
          <dgm:dir/>
          <dgm:resizeHandles val="exact"/>
        </dgm:presLayoutVars>
      </dgm:prSet>
      <dgm:spPr/>
    </dgm:pt>
    <dgm:pt modelId="{31B2769A-B7B2-4006-9516-60925A73F623}" type="pres">
      <dgm:prSet presAssocID="{C08D321D-471B-4F97-B1DE-F6C0D567CE32}" presName="parTxOnly" presStyleLbl="node1" presStyleIdx="0" presStyleCnt="5" custScaleX="124101" custScaleY="159103" custLinFactNeighborX="-392" custLinFactNeighborY="-1745">
        <dgm:presLayoutVars>
          <dgm:bulletEnabled val="1"/>
        </dgm:presLayoutVars>
      </dgm:prSet>
      <dgm:spPr/>
    </dgm:pt>
    <dgm:pt modelId="{938D90BA-1297-4CA5-A777-DF8CC5FC2CDF}" type="pres">
      <dgm:prSet presAssocID="{3E4C9D41-0965-4CC2-89E0-85525DCFBF75}" presName="parSpace" presStyleCnt="0"/>
      <dgm:spPr/>
    </dgm:pt>
    <dgm:pt modelId="{5F3E226B-D0E4-4022-A92C-BC2D8D0DC784}" type="pres">
      <dgm:prSet presAssocID="{166F4EF5-E914-4CA0-858D-0E46D55BFAB0}" presName="parTxOnly" presStyleLbl="node1" presStyleIdx="1" presStyleCnt="5" custLinFactNeighborX="3937" custLinFactNeighborY="-3125">
        <dgm:presLayoutVars>
          <dgm:bulletEnabled val="1"/>
        </dgm:presLayoutVars>
      </dgm:prSet>
      <dgm:spPr/>
    </dgm:pt>
    <dgm:pt modelId="{943899BF-5B70-4E46-9B3D-6334F69BDE08}" type="pres">
      <dgm:prSet presAssocID="{ADEE75DE-125E-4DE7-8E77-A229B849DEAE}" presName="parSpace" presStyleCnt="0"/>
      <dgm:spPr/>
    </dgm:pt>
    <dgm:pt modelId="{941261ED-864D-4771-B2B7-16F00DD5E815}" type="pres">
      <dgm:prSet presAssocID="{53E77217-7C76-40FC-A0A3-0648986D37F5}" presName="parTxOnly" presStyleLbl="node1" presStyleIdx="2" presStyleCnt="5">
        <dgm:presLayoutVars>
          <dgm:bulletEnabled val="1"/>
        </dgm:presLayoutVars>
      </dgm:prSet>
      <dgm:spPr/>
    </dgm:pt>
    <dgm:pt modelId="{CEEECBC0-85D0-4924-BC27-22ADBD9041AA}" type="pres">
      <dgm:prSet presAssocID="{35FAE90D-263F-4A67-9908-7D2EA5A958FA}" presName="parSpace" presStyleCnt="0"/>
      <dgm:spPr/>
    </dgm:pt>
    <dgm:pt modelId="{9E632AB7-653D-44C9-B8E1-8F63ABB4B144}" type="pres">
      <dgm:prSet presAssocID="{BEFCD05B-E90D-469F-9E55-834674CB29BE}" presName="parTxOnly" presStyleLbl="node1" presStyleIdx="3" presStyleCnt="5">
        <dgm:presLayoutVars>
          <dgm:bulletEnabled val="1"/>
        </dgm:presLayoutVars>
      </dgm:prSet>
      <dgm:spPr/>
    </dgm:pt>
    <dgm:pt modelId="{886CAD8B-7CA8-447A-A811-E6BD6E0CCB29}" type="pres">
      <dgm:prSet presAssocID="{F8352050-A62C-483A-94A9-6DF3C8BFD809}" presName="parSpace" presStyleCnt="0"/>
      <dgm:spPr/>
    </dgm:pt>
    <dgm:pt modelId="{1722859B-4BAD-4246-97B8-358655A92B55}" type="pres">
      <dgm:prSet presAssocID="{7333A749-F210-47F4-B5BA-CE9ADA5BA3FF}" presName="parTxOnly" presStyleLbl="node1" presStyleIdx="4" presStyleCnt="5" custLinFactNeighborY="-4587">
        <dgm:presLayoutVars>
          <dgm:bulletEnabled val="1"/>
        </dgm:presLayoutVars>
      </dgm:prSet>
      <dgm:spPr/>
    </dgm:pt>
  </dgm:ptLst>
  <dgm:cxnLst>
    <dgm:cxn modelId="{2E956521-CD18-4012-B10F-56FEC5F0DB3C}" type="presOf" srcId="{BEFCD05B-E90D-469F-9E55-834674CB29BE}" destId="{9E632AB7-653D-44C9-B8E1-8F63ABB4B144}" srcOrd="0" destOrd="0" presId="urn:microsoft.com/office/officeart/2005/8/layout/hChevron3"/>
    <dgm:cxn modelId="{0B72F128-9C55-4116-A3D4-7479F6A02EE3}" srcId="{5D525279-1B3B-495C-BBC9-94A48801B915}" destId="{53E77217-7C76-40FC-A0A3-0648986D37F5}" srcOrd="2" destOrd="0" parTransId="{8936ABCD-B482-443B-8DCD-4B0AA6CD27AD}" sibTransId="{35FAE90D-263F-4A67-9908-7D2EA5A958FA}"/>
    <dgm:cxn modelId="{9A059B2B-599D-4C4C-91B7-75D0D720B126}" type="presOf" srcId="{53E77217-7C76-40FC-A0A3-0648986D37F5}" destId="{941261ED-864D-4771-B2B7-16F00DD5E815}" srcOrd="0" destOrd="0" presId="urn:microsoft.com/office/officeart/2005/8/layout/hChevron3"/>
    <dgm:cxn modelId="{473D7346-BFB6-4414-9786-79600E2C7A69}" srcId="{5D525279-1B3B-495C-BBC9-94A48801B915}" destId="{7333A749-F210-47F4-B5BA-CE9ADA5BA3FF}" srcOrd="4" destOrd="0" parTransId="{91165D40-BF08-455F-A3AB-5D69CA535ADA}" sibTransId="{EE43967C-2C16-4A61-B336-91DC046EC839}"/>
    <dgm:cxn modelId="{A6D1DB59-2B92-4FF0-82A3-F5C7F0632DB8}" srcId="{5D525279-1B3B-495C-BBC9-94A48801B915}" destId="{166F4EF5-E914-4CA0-858D-0E46D55BFAB0}" srcOrd="1" destOrd="0" parTransId="{7B1D7BF5-F3CE-4116-ADB6-8A24FE0D12A0}" sibTransId="{ADEE75DE-125E-4DE7-8E77-A229B849DEAE}"/>
    <dgm:cxn modelId="{6F3DE89C-51CB-4963-B296-8EE6DD7A78A4}" type="presOf" srcId="{C08D321D-471B-4F97-B1DE-F6C0D567CE32}" destId="{31B2769A-B7B2-4006-9516-60925A73F623}" srcOrd="0" destOrd="0" presId="urn:microsoft.com/office/officeart/2005/8/layout/hChevron3"/>
    <dgm:cxn modelId="{F6C214AF-CF38-4099-905B-D0E2402905D9}" type="presOf" srcId="{166F4EF5-E914-4CA0-858D-0E46D55BFAB0}" destId="{5F3E226B-D0E4-4022-A92C-BC2D8D0DC784}" srcOrd="0" destOrd="0" presId="urn:microsoft.com/office/officeart/2005/8/layout/hChevron3"/>
    <dgm:cxn modelId="{05A240C3-AD43-457A-9DBC-6795DE77D54E}" type="presOf" srcId="{7333A749-F210-47F4-B5BA-CE9ADA5BA3FF}" destId="{1722859B-4BAD-4246-97B8-358655A92B55}" srcOrd="0" destOrd="0" presId="urn:microsoft.com/office/officeart/2005/8/layout/hChevron3"/>
    <dgm:cxn modelId="{E033A3D2-D89F-4023-856B-90B86358E66C}" srcId="{5D525279-1B3B-495C-BBC9-94A48801B915}" destId="{BEFCD05B-E90D-469F-9E55-834674CB29BE}" srcOrd="3" destOrd="0" parTransId="{8D3BB38F-D409-488A-A214-11677D526784}" sibTransId="{F8352050-A62C-483A-94A9-6DF3C8BFD809}"/>
    <dgm:cxn modelId="{52281DDA-870F-435B-9474-7E9032501995}" type="presOf" srcId="{5D525279-1B3B-495C-BBC9-94A48801B915}" destId="{2BDA484C-1DA0-42C6-8354-B9E4DEA5C585}" srcOrd="0" destOrd="0" presId="urn:microsoft.com/office/officeart/2005/8/layout/hChevron3"/>
    <dgm:cxn modelId="{EB4774E1-EC3F-4468-94C2-22C80A1BEC8C}" srcId="{5D525279-1B3B-495C-BBC9-94A48801B915}" destId="{C08D321D-471B-4F97-B1DE-F6C0D567CE32}" srcOrd="0" destOrd="0" parTransId="{050D0EA0-1104-46BB-965D-FAD76C78C432}" sibTransId="{3E4C9D41-0965-4CC2-89E0-85525DCFBF75}"/>
    <dgm:cxn modelId="{4D895F2F-C164-47AA-898D-1FCB2730D75F}" type="presParOf" srcId="{2BDA484C-1DA0-42C6-8354-B9E4DEA5C585}" destId="{31B2769A-B7B2-4006-9516-60925A73F623}" srcOrd="0" destOrd="0" presId="urn:microsoft.com/office/officeart/2005/8/layout/hChevron3"/>
    <dgm:cxn modelId="{41AA4782-8F0F-4522-9D61-8011747BC31F}" type="presParOf" srcId="{2BDA484C-1DA0-42C6-8354-B9E4DEA5C585}" destId="{938D90BA-1297-4CA5-A777-DF8CC5FC2CDF}" srcOrd="1" destOrd="0" presId="urn:microsoft.com/office/officeart/2005/8/layout/hChevron3"/>
    <dgm:cxn modelId="{E146DF59-8B14-402A-95EB-21D18D5987A6}" type="presParOf" srcId="{2BDA484C-1DA0-42C6-8354-B9E4DEA5C585}" destId="{5F3E226B-D0E4-4022-A92C-BC2D8D0DC784}" srcOrd="2" destOrd="0" presId="urn:microsoft.com/office/officeart/2005/8/layout/hChevron3"/>
    <dgm:cxn modelId="{4B5AE3F3-B998-4F51-BA37-A9C9B17DF43C}" type="presParOf" srcId="{2BDA484C-1DA0-42C6-8354-B9E4DEA5C585}" destId="{943899BF-5B70-4E46-9B3D-6334F69BDE08}" srcOrd="3" destOrd="0" presId="urn:microsoft.com/office/officeart/2005/8/layout/hChevron3"/>
    <dgm:cxn modelId="{DCB0BA38-6924-4A90-A9B8-F5F569E24BBE}" type="presParOf" srcId="{2BDA484C-1DA0-42C6-8354-B9E4DEA5C585}" destId="{941261ED-864D-4771-B2B7-16F00DD5E815}" srcOrd="4" destOrd="0" presId="urn:microsoft.com/office/officeart/2005/8/layout/hChevron3"/>
    <dgm:cxn modelId="{39861FE8-7663-4100-A1DC-444A2EDABDF6}" type="presParOf" srcId="{2BDA484C-1DA0-42C6-8354-B9E4DEA5C585}" destId="{CEEECBC0-85D0-4924-BC27-22ADBD9041AA}" srcOrd="5" destOrd="0" presId="urn:microsoft.com/office/officeart/2005/8/layout/hChevron3"/>
    <dgm:cxn modelId="{8AE1C6E2-EA89-42CC-A692-3C7063F71539}" type="presParOf" srcId="{2BDA484C-1DA0-42C6-8354-B9E4DEA5C585}" destId="{9E632AB7-653D-44C9-B8E1-8F63ABB4B144}" srcOrd="6" destOrd="0" presId="urn:microsoft.com/office/officeart/2005/8/layout/hChevron3"/>
    <dgm:cxn modelId="{9C91DD14-5D27-4673-A130-A55E1629846A}" type="presParOf" srcId="{2BDA484C-1DA0-42C6-8354-B9E4DEA5C585}" destId="{886CAD8B-7CA8-447A-A811-E6BD6E0CCB29}" srcOrd="7" destOrd="0" presId="urn:microsoft.com/office/officeart/2005/8/layout/hChevron3"/>
    <dgm:cxn modelId="{BEFDFE4A-8DBD-4F86-9B85-4439BBDF90C0}" type="presParOf" srcId="{2BDA484C-1DA0-42C6-8354-B9E4DEA5C585}" destId="{1722859B-4BAD-4246-97B8-358655A92B5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88695" cy="5088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1474" cy="508884"/>
      </dsp:txXfrm>
    </dsp:sp>
    <dsp:sp modelId="{5F3E226B-D0E4-4022-A92C-BC2D8D0DC784}">
      <dsp:nvSpPr>
        <dsp:cNvPr id="0" name=""/>
        <dsp:cNvSpPr/>
      </dsp:nvSpPr>
      <dsp:spPr>
        <a:xfrm>
          <a:off x="2696975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Objectif</a:t>
          </a:r>
        </a:p>
      </dsp:txBody>
      <dsp:txXfrm>
        <a:off x="2951417" y="0"/>
        <a:ext cx="2060551" cy="508884"/>
      </dsp:txXfrm>
    </dsp:sp>
    <dsp:sp modelId="{941261ED-864D-4771-B2B7-16F00DD5E815}">
      <dsp:nvSpPr>
        <dsp:cNvPr id="0" name=""/>
        <dsp:cNvSpPr/>
      </dsp:nvSpPr>
      <dsp:spPr>
        <a:xfrm>
          <a:off x="4732291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86733" y="0"/>
        <a:ext cx="2060551" cy="508884"/>
      </dsp:txXfrm>
    </dsp:sp>
    <dsp:sp modelId="{9E632AB7-653D-44C9-B8E1-8F63ABB4B144}">
      <dsp:nvSpPr>
        <dsp:cNvPr id="0" name=""/>
        <dsp:cNvSpPr/>
      </dsp:nvSpPr>
      <dsp:spPr>
        <a:xfrm>
          <a:off x="6787840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Résultats</a:t>
          </a:r>
          <a:endParaRPr lang="fr-FR" sz="1200" kern="1200" dirty="0"/>
        </a:p>
      </dsp:txBody>
      <dsp:txXfrm>
        <a:off x="7042282" y="0"/>
        <a:ext cx="2060551" cy="508884"/>
      </dsp:txXfrm>
    </dsp:sp>
    <dsp:sp modelId="{1722859B-4BAD-4246-97B8-358655A92B55}">
      <dsp:nvSpPr>
        <dsp:cNvPr id="0" name=""/>
        <dsp:cNvSpPr/>
      </dsp:nvSpPr>
      <dsp:spPr>
        <a:xfrm>
          <a:off x="8843389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097831" y="0"/>
        <a:ext cx="2060551" cy="50888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91842" cy="5168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2635" cy="516827"/>
      </dsp:txXfrm>
    </dsp:sp>
    <dsp:sp modelId="{5F3E226B-D0E4-4022-A92C-BC2D8D0DC784}">
      <dsp:nvSpPr>
        <dsp:cNvPr id="0" name=""/>
        <dsp:cNvSpPr/>
      </dsp:nvSpPr>
      <dsp:spPr>
        <a:xfrm>
          <a:off x="2699636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u="none" kern="1200" dirty="0"/>
            <a:t>Objectifs</a:t>
          </a:r>
        </a:p>
      </dsp:txBody>
      <dsp:txXfrm>
        <a:off x="2958050" y="0"/>
        <a:ext cx="2055144" cy="516827"/>
      </dsp:txXfrm>
    </dsp:sp>
    <dsp:sp modelId="{941261ED-864D-4771-B2B7-16F00DD5E815}">
      <dsp:nvSpPr>
        <dsp:cNvPr id="0" name=""/>
        <dsp:cNvSpPr/>
      </dsp:nvSpPr>
      <dsp:spPr>
        <a:xfrm>
          <a:off x="4736961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95375" y="0"/>
        <a:ext cx="2055144" cy="516827"/>
      </dsp:txXfrm>
    </dsp:sp>
    <dsp:sp modelId="{9E632AB7-653D-44C9-B8E1-8F63ABB4B144}">
      <dsp:nvSpPr>
        <dsp:cNvPr id="0" name=""/>
        <dsp:cNvSpPr/>
      </dsp:nvSpPr>
      <dsp:spPr>
        <a:xfrm>
          <a:off x="6794538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/>
            <a:t>RESULTATS</a:t>
          </a:r>
        </a:p>
      </dsp:txBody>
      <dsp:txXfrm>
        <a:off x="7052952" y="0"/>
        <a:ext cx="2055144" cy="516827"/>
      </dsp:txXfrm>
    </dsp:sp>
    <dsp:sp modelId="{1722859B-4BAD-4246-97B8-358655A92B55}">
      <dsp:nvSpPr>
        <dsp:cNvPr id="0" name=""/>
        <dsp:cNvSpPr/>
      </dsp:nvSpPr>
      <dsp:spPr>
        <a:xfrm>
          <a:off x="8852115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110529" y="0"/>
        <a:ext cx="2055144" cy="51682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91842" cy="5168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2635" cy="516827"/>
      </dsp:txXfrm>
    </dsp:sp>
    <dsp:sp modelId="{5F3E226B-D0E4-4022-A92C-BC2D8D0DC784}">
      <dsp:nvSpPr>
        <dsp:cNvPr id="0" name=""/>
        <dsp:cNvSpPr/>
      </dsp:nvSpPr>
      <dsp:spPr>
        <a:xfrm>
          <a:off x="2699636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u="none" kern="1200" dirty="0"/>
            <a:t>Objectifs</a:t>
          </a:r>
        </a:p>
      </dsp:txBody>
      <dsp:txXfrm>
        <a:off x="2958050" y="0"/>
        <a:ext cx="2055144" cy="516827"/>
      </dsp:txXfrm>
    </dsp:sp>
    <dsp:sp modelId="{941261ED-864D-4771-B2B7-16F00DD5E815}">
      <dsp:nvSpPr>
        <dsp:cNvPr id="0" name=""/>
        <dsp:cNvSpPr/>
      </dsp:nvSpPr>
      <dsp:spPr>
        <a:xfrm>
          <a:off x="4736961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95375" y="0"/>
        <a:ext cx="2055144" cy="516827"/>
      </dsp:txXfrm>
    </dsp:sp>
    <dsp:sp modelId="{9E632AB7-653D-44C9-B8E1-8F63ABB4B144}">
      <dsp:nvSpPr>
        <dsp:cNvPr id="0" name=""/>
        <dsp:cNvSpPr/>
      </dsp:nvSpPr>
      <dsp:spPr>
        <a:xfrm>
          <a:off x="6794538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/>
            <a:t>RESULTATS</a:t>
          </a:r>
        </a:p>
      </dsp:txBody>
      <dsp:txXfrm>
        <a:off x="7052952" y="0"/>
        <a:ext cx="2055144" cy="516827"/>
      </dsp:txXfrm>
    </dsp:sp>
    <dsp:sp modelId="{1722859B-4BAD-4246-97B8-358655A92B55}">
      <dsp:nvSpPr>
        <dsp:cNvPr id="0" name=""/>
        <dsp:cNvSpPr/>
      </dsp:nvSpPr>
      <dsp:spPr>
        <a:xfrm>
          <a:off x="8852115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110529" y="0"/>
        <a:ext cx="2055144" cy="51682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91842" cy="5168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2635" cy="516827"/>
      </dsp:txXfrm>
    </dsp:sp>
    <dsp:sp modelId="{5F3E226B-D0E4-4022-A92C-BC2D8D0DC784}">
      <dsp:nvSpPr>
        <dsp:cNvPr id="0" name=""/>
        <dsp:cNvSpPr/>
      </dsp:nvSpPr>
      <dsp:spPr>
        <a:xfrm>
          <a:off x="2699636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u="none" kern="1200" dirty="0"/>
            <a:t>Objectifs</a:t>
          </a:r>
        </a:p>
      </dsp:txBody>
      <dsp:txXfrm>
        <a:off x="2958050" y="0"/>
        <a:ext cx="2055144" cy="516827"/>
      </dsp:txXfrm>
    </dsp:sp>
    <dsp:sp modelId="{941261ED-864D-4771-B2B7-16F00DD5E815}">
      <dsp:nvSpPr>
        <dsp:cNvPr id="0" name=""/>
        <dsp:cNvSpPr/>
      </dsp:nvSpPr>
      <dsp:spPr>
        <a:xfrm>
          <a:off x="4736961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95375" y="0"/>
        <a:ext cx="2055144" cy="516827"/>
      </dsp:txXfrm>
    </dsp:sp>
    <dsp:sp modelId="{9E632AB7-653D-44C9-B8E1-8F63ABB4B144}">
      <dsp:nvSpPr>
        <dsp:cNvPr id="0" name=""/>
        <dsp:cNvSpPr/>
      </dsp:nvSpPr>
      <dsp:spPr>
        <a:xfrm>
          <a:off x="6794538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/>
            <a:t>RESULTATS</a:t>
          </a:r>
        </a:p>
      </dsp:txBody>
      <dsp:txXfrm>
        <a:off x="7052952" y="0"/>
        <a:ext cx="2055144" cy="516827"/>
      </dsp:txXfrm>
    </dsp:sp>
    <dsp:sp modelId="{1722859B-4BAD-4246-97B8-358655A92B55}">
      <dsp:nvSpPr>
        <dsp:cNvPr id="0" name=""/>
        <dsp:cNvSpPr/>
      </dsp:nvSpPr>
      <dsp:spPr>
        <a:xfrm>
          <a:off x="8852115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110529" y="0"/>
        <a:ext cx="2055144" cy="51682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91842" cy="5168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2635" cy="516827"/>
      </dsp:txXfrm>
    </dsp:sp>
    <dsp:sp modelId="{5F3E226B-D0E4-4022-A92C-BC2D8D0DC784}">
      <dsp:nvSpPr>
        <dsp:cNvPr id="0" name=""/>
        <dsp:cNvSpPr/>
      </dsp:nvSpPr>
      <dsp:spPr>
        <a:xfrm>
          <a:off x="2699636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u="none" kern="1200" dirty="0"/>
            <a:t>Objectifs</a:t>
          </a:r>
        </a:p>
      </dsp:txBody>
      <dsp:txXfrm>
        <a:off x="2958050" y="0"/>
        <a:ext cx="2055144" cy="516827"/>
      </dsp:txXfrm>
    </dsp:sp>
    <dsp:sp modelId="{941261ED-864D-4771-B2B7-16F00DD5E815}">
      <dsp:nvSpPr>
        <dsp:cNvPr id="0" name=""/>
        <dsp:cNvSpPr/>
      </dsp:nvSpPr>
      <dsp:spPr>
        <a:xfrm>
          <a:off x="4736961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95375" y="0"/>
        <a:ext cx="2055144" cy="516827"/>
      </dsp:txXfrm>
    </dsp:sp>
    <dsp:sp modelId="{9E632AB7-653D-44C9-B8E1-8F63ABB4B144}">
      <dsp:nvSpPr>
        <dsp:cNvPr id="0" name=""/>
        <dsp:cNvSpPr/>
      </dsp:nvSpPr>
      <dsp:spPr>
        <a:xfrm>
          <a:off x="6794538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/>
            <a:t>RESULTATS</a:t>
          </a:r>
        </a:p>
      </dsp:txBody>
      <dsp:txXfrm>
        <a:off x="7052952" y="0"/>
        <a:ext cx="2055144" cy="516827"/>
      </dsp:txXfrm>
    </dsp:sp>
    <dsp:sp modelId="{1722859B-4BAD-4246-97B8-358655A92B55}">
      <dsp:nvSpPr>
        <dsp:cNvPr id="0" name=""/>
        <dsp:cNvSpPr/>
      </dsp:nvSpPr>
      <dsp:spPr>
        <a:xfrm>
          <a:off x="8852115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110529" y="0"/>
        <a:ext cx="2055144" cy="51682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91842" cy="5168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2635" cy="516827"/>
      </dsp:txXfrm>
    </dsp:sp>
    <dsp:sp modelId="{5F3E226B-D0E4-4022-A92C-BC2D8D0DC784}">
      <dsp:nvSpPr>
        <dsp:cNvPr id="0" name=""/>
        <dsp:cNvSpPr/>
      </dsp:nvSpPr>
      <dsp:spPr>
        <a:xfrm>
          <a:off x="2699636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u="none" kern="1200" dirty="0"/>
            <a:t>Objectifs</a:t>
          </a:r>
        </a:p>
      </dsp:txBody>
      <dsp:txXfrm>
        <a:off x="2958050" y="0"/>
        <a:ext cx="2055144" cy="516827"/>
      </dsp:txXfrm>
    </dsp:sp>
    <dsp:sp modelId="{941261ED-864D-4771-B2B7-16F00DD5E815}">
      <dsp:nvSpPr>
        <dsp:cNvPr id="0" name=""/>
        <dsp:cNvSpPr/>
      </dsp:nvSpPr>
      <dsp:spPr>
        <a:xfrm>
          <a:off x="4736961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95375" y="0"/>
        <a:ext cx="2055144" cy="516827"/>
      </dsp:txXfrm>
    </dsp:sp>
    <dsp:sp modelId="{9E632AB7-653D-44C9-B8E1-8F63ABB4B144}">
      <dsp:nvSpPr>
        <dsp:cNvPr id="0" name=""/>
        <dsp:cNvSpPr/>
      </dsp:nvSpPr>
      <dsp:spPr>
        <a:xfrm>
          <a:off x="6794538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/>
            <a:t>RESULTATS</a:t>
          </a:r>
        </a:p>
      </dsp:txBody>
      <dsp:txXfrm>
        <a:off x="7052952" y="0"/>
        <a:ext cx="2055144" cy="516827"/>
      </dsp:txXfrm>
    </dsp:sp>
    <dsp:sp modelId="{1722859B-4BAD-4246-97B8-358655A92B55}">
      <dsp:nvSpPr>
        <dsp:cNvPr id="0" name=""/>
        <dsp:cNvSpPr/>
      </dsp:nvSpPr>
      <dsp:spPr>
        <a:xfrm>
          <a:off x="8852115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110529" y="0"/>
        <a:ext cx="2055144" cy="51682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91842" cy="5168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2635" cy="516827"/>
      </dsp:txXfrm>
    </dsp:sp>
    <dsp:sp modelId="{5F3E226B-D0E4-4022-A92C-BC2D8D0DC784}">
      <dsp:nvSpPr>
        <dsp:cNvPr id="0" name=""/>
        <dsp:cNvSpPr/>
      </dsp:nvSpPr>
      <dsp:spPr>
        <a:xfrm>
          <a:off x="2699636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u="none" kern="1200" dirty="0"/>
            <a:t>Objectifs</a:t>
          </a:r>
        </a:p>
      </dsp:txBody>
      <dsp:txXfrm>
        <a:off x="2958050" y="0"/>
        <a:ext cx="2055144" cy="516827"/>
      </dsp:txXfrm>
    </dsp:sp>
    <dsp:sp modelId="{941261ED-864D-4771-B2B7-16F00DD5E815}">
      <dsp:nvSpPr>
        <dsp:cNvPr id="0" name=""/>
        <dsp:cNvSpPr/>
      </dsp:nvSpPr>
      <dsp:spPr>
        <a:xfrm>
          <a:off x="4736961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95375" y="0"/>
        <a:ext cx="2055144" cy="516827"/>
      </dsp:txXfrm>
    </dsp:sp>
    <dsp:sp modelId="{9E632AB7-653D-44C9-B8E1-8F63ABB4B144}">
      <dsp:nvSpPr>
        <dsp:cNvPr id="0" name=""/>
        <dsp:cNvSpPr/>
      </dsp:nvSpPr>
      <dsp:spPr>
        <a:xfrm>
          <a:off x="6794538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/>
            <a:t>RESULTATS</a:t>
          </a:r>
        </a:p>
      </dsp:txBody>
      <dsp:txXfrm>
        <a:off x="7052952" y="0"/>
        <a:ext cx="2055144" cy="516827"/>
      </dsp:txXfrm>
    </dsp:sp>
    <dsp:sp modelId="{1722859B-4BAD-4246-97B8-358655A92B55}">
      <dsp:nvSpPr>
        <dsp:cNvPr id="0" name=""/>
        <dsp:cNvSpPr/>
      </dsp:nvSpPr>
      <dsp:spPr>
        <a:xfrm>
          <a:off x="8852115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110529" y="0"/>
        <a:ext cx="2055144" cy="51682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91842" cy="5168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2635" cy="516827"/>
      </dsp:txXfrm>
    </dsp:sp>
    <dsp:sp modelId="{5F3E226B-D0E4-4022-A92C-BC2D8D0DC784}">
      <dsp:nvSpPr>
        <dsp:cNvPr id="0" name=""/>
        <dsp:cNvSpPr/>
      </dsp:nvSpPr>
      <dsp:spPr>
        <a:xfrm>
          <a:off x="2699636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u="none" kern="1200" dirty="0"/>
            <a:t>Objectifs</a:t>
          </a:r>
        </a:p>
      </dsp:txBody>
      <dsp:txXfrm>
        <a:off x="2958050" y="0"/>
        <a:ext cx="2055144" cy="516827"/>
      </dsp:txXfrm>
    </dsp:sp>
    <dsp:sp modelId="{941261ED-864D-4771-B2B7-16F00DD5E815}">
      <dsp:nvSpPr>
        <dsp:cNvPr id="0" name=""/>
        <dsp:cNvSpPr/>
      </dsp:nvSpPr>
      <dsp:spPr>
        <a:xfrm>
          <a:off x="4736961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95375" y="0"/>
        <a:ext cx="2055144" cy="516827"/>
      </dsp:txXfrm>
    </dsp:sp>
    <dsp:sp modelId="{9E632AB7-653D-44C9-B8E1-8F63ABB4B144}">
      <dsp:nvSpPr>
        <dsp:cNvPr id="0" name=""/>
        <dsp:cNvSpPr/>
      </dsp:nvSpPr>
      <dsp:spPr>
        <a:xfrm>
          <a:off x="6794538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none" kern="1200" dirty="0"/>
            <a:t>Résultats</a:t>
          </a:r>
        </a:p>
      </dsp:txBody>
      <dsp:txXfrm>
        <a:off x="7052952" y="0"/>
        <a:ext cx="2055144" cy="516827"/>
      </dsp:txXfrm>
    </dsp:sp>
    <dsp:sp modelId="{1722859B-4BAD-4246-97B8-358655A92B55}">
      <dsp:nvSpPr>
        <dsp:cNvPr id="0" name=""/>
        <dsp:cNvSpPr/>
      </dsp:nvSpPr>
      <dsp:spPr>
        <a:xfrm>
          <a:off x="8852115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/>
            <a:t>CONCLUSION</a:t>
          </a:r>
        </a:p>
      </dsp:txBody>
      <dsp:txXfrm>
        <a:off x="9110529" y="0"/>
        <a:ext cx="2055144" cy="5168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88695" cy="5088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1474" cy="508884"/>
      </dsp:txXfrm>
    </dsp:sp>
    <dsp:sp modelId="{5F3E226B-D0E4-4022-A92C-BC2D8D0DC784}">
      <dsp:nvSpPr>
        <dsp:cNvPr id="0" name=""/>
        <dsp:cNvSpPr/>
      </dsp:nvSpPr>
      <dsp:spPr>
        <a:xfrm>
          <a:off x="2696975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Objectif</a:t>
          </a:r>
        </a:p>
      </dsp:txBody>
      <dsp:txXfrm>
        <a:off x="2951417" y="0"/>
        <a:ext cx="2060551" cy="508884"/>
      </dsp:txXfrm>
    </dsp:sp>
    <dsp:sp modelId="{941261ED-864D-4771-B2B7-16F00DD5E815}">
      <dsp:nvSpPr>
        <dsp:cNvPr id="0" name=""/>
        <dsp:cNvSpPr/>
      </dsp:nvSpPr>
      <dsp:spPr>
        <a:xfrm>
          <a:off x="4732291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86733" y="0"/>
        <a:ext cx="2060551" cy="508884"/>
      </dsp:txXfrm>
    </dsp:sp>
    <dsp:sp modelId="{9E632AB7-653D-44C9-B8E1-8F63ABB4B144}">
      <dsp:nvSpPr>
        <dsp:cNvPr id="0" name=""/>
        <dsp:cNvSpPr/>
      </dsp:nvSpPr>
      <dsp:spPr>
        <a:xfrm>
          <a:off x="6787840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Résultats</a:t>
          </a:r>
          <a:endParaRPr lang="fr-FR" sz="1200" kern="1200" dirty="0"/>
        </a:p>
      </dsp:txBody>
      <dsp:txXfrm>
        <a:off x="7042282" y="0"/>
        <a:ext cx="2060551" cy="508884"/>
      </dsp:txXfrm>
    </dsp:sp>
    <dsp:sp modelId="{1722859B-4BAD-4246-97B8-358655A92B55}">
      <dsp:nvSpPr>
        <dsp:cNvPr id="0" name=""/>
        <dsp:cNvSpPr/>
      </dsp:nvSpPr>
      <dsp:spPr>
        <a:xfrm>
          <a:off x="8843389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097831" y="0"/>
        <a:ext cx="2060551" cy="5088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88695" cy="5088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1474" cy="508884"/>
      </dsp:txXfrm>
    </dsp:sp>
    <dsp:sp modelId="{5F3E226B-D0E4-4022-A92C-BC2D8D0DC784}">
      <dsp:nvSpPr>
        <dsp:cNvPr id="0" name=""/>
        <dsp:cNvSpPr/>
      </dsp:nvSpPr>
      <dsp:spPr>
        <a:xfrm>
          <a:off x="2696975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Objectif</a:t>
          </a:r>
        </a:p>
      </dsp:txBody>
      <dsp:txXfrm>
        <a:off x="2951417" y="0"/>
        <a:ext cx="2060551" cy="508884"/>
      </dsp:txXfrm>
    </dsp:sp>
    <dsp:sp modelId="{941261ED-864D-4771-B2B7-16F00DD5E815}">
      <dsp:nvSpPr>
        <dsp:cNvPr id="0" name=""/>
        <dsp:cNvSpPr/>
      </dsp:nvSpPr>
      <dsp:spPr>
        <a:xfrm>
          <a:off x="4732291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86733" y="0"/>
        <a:ext cx="2060551" cy="508884"/>
      </dsp:txXfrm>
    </dsp:sp>
    <dsp:sp modelId="{9E632AB7-653D-44C9-B8E1-8F63ABB4B144}">
      <dsp:nvSpPr>
        <dsp:cNvPr id="0" name=""/>
        <dsp:cNvSpPr/>
      </dsp:nvSpPr>
      <dsp:spPr>
        <a:xfrm>
          <a:off x="6787840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Résultats</a:t>
          </a:r>
          <a:endParaRPr lang="fr-FR" sz="1200" kern="1200" dirty="0"/>
        </a:p>
      </dsp:txBody>
      <dsp:txXfrm>
        <a:off x="7042282" y="0"/>
        <a:ext cx="2060551" cy="508884"/>
      </dsp:txXfrm>
    </dsp:sp>
    <dsp:sp modelId="{1722859B-4BAD-4246-97B8-358655A92B55}">
      <dsp:nvSpPr>
        <dsp:cNvPr id="0" name=""/>
        <dsp:cNvSpPr/>
      </dsp:nvSpPr>
      <dsp:spPr>
        <a:xfrm>
          <a:off x="8843389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097831" y="0"/>
        <a:ext cx="2060551" cy="5088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88695" cy="5088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1474" cy="508884"/>
      </dsp:txXfrm>
    </dsp:sp>
    <dsp:sp modelId="{5F3E226B-D0E4-4022-A92C-BC2D8D0DC784}">
      <dsp:nvSpPr>
        <dsp:cNvPr id="0" name=""/>
        <dsp:cNvSpPr/>
      </dsp:nvSpPr>
      <dsp:spPr>
        <a:xfrm>
          <a:off x="2696975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Objectif</a:t>
          </a:r>
        </a:p>
      </dsp:txBody>
      <dsp:txXfrm>
        <a:off x="2951417" y="0"/>
        <a:ext cx="2060551" cy="508884"/>
      </dsp:txXfrm>
    </dsp:sp>
    <dsp:sp modelId="{941261ED-864D-4771-B2B7-16F00DD5E815}">
      <dsp:nvSpPr>
        <dsp:cNvPr id="0" name=""/>
        <dsp:cNvSpPr/>
      </dsp:nvSpPr>
      <dsp:spPr>
        <a:xfrm>
          <a:off x="4732291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86733" y="0"/>
        <a:ext cx="2060551" cy="508884"/>
      </dsp:txXfrm>
    </dsp:sp>
    <dsp:sp modelId="{9E632AB7-653D-44C9-B8E1-8F63ABB4B144}">
      <dsp:nvSpPr>
        <dsp:cNvPr id="0" name=""/>
        <dsp:cNvSpPr/>
      </dsp:nvSpPr>
      <dsp:spPr>
        <a:xfrm>
          <a:off x="6787840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Résultats</a:t>
          </a:r>
          <a:endParaRPr lang="fr-FR" sz="1200" kern="1200" dirty="0"/>
        </a:p>
      </dsp:txBody>
      <dsp:txXfrm>
        <a:off x="7042282" y="0"/>
        <a:ext cx="2060551" cy="508884"/>
      </dsp:txXfrm>
    </dsp:sp>
    <dsp:sp modelId="{1722859B-4BAD-4246-97B8-358655A92B55}">
      <dsp:nvSpPr>
        <dsp:cNvPr id="0" name=""/>
        <dsp:cNvSpPr/>
      </dsp:nvSpPr>
      <dsp:spPr>
        <a:xfrm>
          <a:off x="8843389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097831" y="0"/>
        <a:ext cx="2060551" cy="5088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88695" cy="5088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1474" cy="508884"/>
      </dsp:txXfrm>
    </dsp:sp>
    <dsp:sp modelId="{5F3E226B-D0E4-4022-A92C-BC2D8D0DC784}">
      <dsp:nvSpPr>
        <dsp:cNvPr id="0" name=""/>
        <dsp:cNvSpPr/>
      </dsp:nvSpPr>
      <dsp:spPr>
        <a:xfrm>
          <a:off x="2696975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Objectif</a:t>
          </a:r>
        </a:p>
      </dsp:txBody>
      <dsp:txXfrm>
        <a:off x="2951417" y="0"/>
        <a:ext cx="2060551" cy="508884"/>
      </dsp:txXfrm>
    </dsp:sp>
    <dsp:sp modelId="{941261ED-864D-4771-B2B7-16F00DD5E815}">
      <dsp:nvSpPr>
        <dsp:cNvPr id="0" name=""/>
        <dsp:cNvSpPr/>
      </dsp:nvSpPr>
      <dsp:spPr>
        <a:xfrm>
          <a:off x="4732291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86733" y="0"/>
        <a:ext cx="2060551" cy="508884"/>
      </dsp:txXfrm>
    </dsp:sp>
    <dsp:sp modelId="{9E632AB7-653D-44C9-B8E1-8F63ABB4B144}">
      <dsp:nvSpPr>
        <dsp:cNvPr id="0" name=""/>
        <dsp:cNvSpPr/>
      </dsp:nvSpPr>
      <dsp:spPr>
        <a:xfrm>
          <a:off x="6787840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Résultats</a:t>
          </a:r>
          <a:endParaRPr lang="fr-FR" sz="1200" kern="1200" dirty="0"/>
        </a:p>
      </dsp:txBody>
      <dsp:txXfrm>
        <a:off x="7042282" y="0"/>
        <a:ext cx="2060551" cy="508884"/>
      </dsp:txXfrm>
    </dsp:sp>
    <dsp:sp modelId="{1722859B-4BAD-4246-97B8-358655A92B55}">
      <dsp:nvSpPr>
        <dsp:cNvPr id="0" name=""/>
        <dsp:cNvSpPr/>
      </dsp:nvSpPr>
      <dsp:spPr>
        <a:xfrm>
          <a:off x="8843389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097831" y="0"/>
        <a:ext cx="2060551" cy="5088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88695" cy="5088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1474" cy="508884"/>
      </dsp:txXfrm>
    </dsp:sp>
    <dsp:sp modelId="{5F3E226B-D0E4-4022-A92C-BC2D8D0DC784}">
      <dsp:nvSpPr>
        <dsp:cNvPr id="0" name=""/>
        <dsp:cNvSpPr/>
      </dsp:nvSpPr>
      <dsp:spPr>
        <a:xfrm>
          <a:off x="2696975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/>
            <a:t>OBJECTIFS</a:t>
          </a:r>
        </a:p>
      </dsp:txBody>
      <dsp:txXfrm>
        <a:off x="2951417" y="0"/>
        <a:ext cx="2060551" cy="508884"/>
      </dsp:txXfrm>
    </dsp:sp>
    <dsp:sp modelId="{941261ED-864D-4771-B2B7-16F00DD5E815}">
      <dsp:nvSpPr>
        <dsp:cNvPr id="0" name=""/>
        <dsp:cNvSpPr/>
      </dsp:nvSpPr>
      <dsp:spPr>
        <a:xfrm>
          <a:off x="4732291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86733" y="0"/>
        <a:ext cx="2060551" cy="508884"/>
      </dsp:txXfrm>
    </dsp:sp>
    <dsp:sp modelId="{9E632AB7-653D-44C9-B8E1-8F63ABB4B144}">
      <dsp:nvSpPr>
        <dsp:cNvPr id="0" name=""/>
        <dsp:cNvSpPr/>
      </dsp:nvSpPr>
      <dsp:spPr>
        <a:xfrm>
          <a:off x="6787840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Résultats</a:t>
          </a:r>
          <a:endParaRPr lang="fr-FR" sz="1200" kern="1200" dirty="0"/>
        </a:p>
      </dsp:txBody>
      <dsp:txXfrm>
        <a:off x="7042282" y="0"/>
        <a:ext cx="2060551" cy="508884"/>
      </dsp:txXfrm>
    </dsp:sp>
    <dsp:sp modelId="{1722859B-4BAD-4246-97B8-358655A92B55}">
      <dsp:nvSpPr>
        <dsp:cNvPr id="0" name=""/>
        <dsp:cNvSpPr/>
      </dsp:nvSpPr>
      <dsp:spPr>
        <a:xfrm>
          <a:off x="8843389" y="0"/>
          <a:ext cx="2569435" cy="5088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097831" y="0"/>
        <a:ext cx="2060551" cy="5088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82031" cy="4720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4027" cy="472018"/>
      </dsp:txXfrm>
    </dsp:sp>
    <dsp:sp modelId="{5F3E226B-D0E4-4022-A92C-BC2D8D0DC784}">
      <dsp:nvSpPr>
        <dsp:cNvPr id="0" name=""/>
        <dsp:cNvSpPr/>
      </dsp:nvSpPr>
      <dsp:spPr>
        <a:xfrm>
          <a:off x="2691339" y="0"/>
          <a:ext cx="2564066" cy="472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u="none" kern="1200" dirty="0"/>
            <a:t>Objectifs</a:t>
          </a:r>
        </a:p>
      </dsp:txBody>
      <dsp:txXfrm>
        <a:off x="2927348" y="0"/>
        <a:ext cx="2092048" cy="472018"/>
      </dsp:txXfrm>
    </dsp:sp>
    <dsp:sp modelId="{941261ED-864D-4771-B2B7-16F00DD5E815}">
      <dsp:nvSpPr>
        <dsp:cNvPr id="0" name=""/>
        <dsp:cNvSpPr/>
      </dsp:nvSpPr>
      <dsp:spPr>
        <a:xfrm>
          <a:off x="4722402" y="0"/>
          <a:ext cx="2564066" cy="472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b="1" u="sng" kern="1200" dirty="0"/>
            <a:t>MATERIEL ET METHODES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58411" y="0"/>
        <a:ext cx="2092048" cy="472018"/>
      </dsp:txXfrm>
    </dsp:sp>
    <dsp:sp modelId="{9E632AB7-653D-44C9-B8E1-8F63ABB4B144}">
      <dsp:nvSpPr>
        <dsp:cNvPr id="0" name=""/>
        <dsp:cNvSpPr/>
      </dsp:nvSpPr>
      <dsp:spPr>
        <a:xfrm>
          <a:off x="6773655" y="0"/>
          <a:ext cx="2564066" cy="472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Résultats</a:t>
          </a:r>
          <a:endParaRPr lang="fr-FR" sz="1200" kern="1200" dirty="0"/>
        </a:p>
      </dsp:txBody>
      <dsp:txXfrm>
        <a:off x="7009664" y="0"/>
        <a:ext cx="2092048" cy="472018"/>
      </dsp:txXfrm>
    </dsp:sp>
    <dsp:sp modelId="{1722859B-4BAD-4246-97B8-358655A92B55}">
      <dsp:nvSpPr>
        <dsp:cNvPr id="0" name=""/>
        <dsp:cNvSpPr/>
      </dsp:nvSpPr>
      <dsp:spPr>
        <a:xfrm>
          <a:off x="8824908" y="0"/>
          <a:ext cx="2564066" cy="472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060917" y="0"/>
        <a:ext cx="2092048" cy="4720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91842" cy="5168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2635" cy="516827"/>
      </dsp:txXfrm>
    </dsp:sp>
    <dsp:sp modelId="{5F3E226B-D0E4-4022-A92C-BC2D8D0DC784}">
      <dsp:nvSpPr>
        <dsp:cNvPr id="0" name=""/>
        <dsp:cNvSpPr/>
      </dsp:nvSpPr>
      <dsp:spPr>
        <a:xfrm>
          <a:off x="2699636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u="none" kern="1200" dirty="0"/>
            <a:t>Objectifs</a:t>
          </a:r>
        </a:p>
      </dsp:txBody>
      <dsp:txXfrm>
        <a:off x="2958050" y="0"/>
        <a:ext cx="2055144" cy="516827"/>
      </dsp:txXfrm>
    </dsp:sp>
    <dsp:sp modelId="{941261ED-864D-4771-B2B7-16F00DD5E815}">
      <dsp:nvSpPr>
        <dsp:cNvPr id="0" name=""/>
        <dsp:cNvSpPr/>
      </dsp:nvSpPr>
      <dsp:spPr>
        <a:xfrm>
          <a:off x="4736961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b="1" u="sng" kern="1200" dirty="0"/>
            <a:t>MATERIEL ET METHODES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95375" y="0"/>
        <a:ext cx="2055144" cy="516827"/>
      </dsp:txXfrm>
    </dsp:sp>
    <dsp:sp modelId="{9E632AB7-653D-44C9-B8E1-8F63ABB4B144}">
      <dsp:nvSpPr>
        <dsp:cNvPr id="0" name=""/>
        <dsp:cNvSpPr/>
      </dsp:nvSpPr>
      <dsp:spPr>
        <a:xfrm>
          <a:off x="6794538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Résultats</a:t>
          </a:r>
          <a:endParaRPr lang="fr-FR" sz="1200" kern="1200" dirty="0"/>
        </a:p>
      </dsp:txBody>
      <dsp:txXfrm>
        <a:off x="7052952" y="0"/>
        <a:ext cx="2055144" cy="516827"/>
      </dsp:txXfrm>
    </dsp:sp>
    <dsp:sp modelId="{1722859B-4BAD-4246-97B8-358655A92B55}">
      <dsp:nvSpPr>
        <dsp:cNvPr id="0" name=""/>
        <dsp:cNvSpPr/>
      </dsp:nvSpPr>
      <dsp:spPr>
        <a:xfrm>
          <a:off x="8852115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110529" y="0"/>
        <a:ext cx="2055144" cy="5168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2769A-B7B2-4006-9516-60925A73F623}">
      <dsp:nvSpPr>
        <dsp:cNvPr id="0" name=""/>
        <dsp:cNvSpPr/>
      </dsp:nvSpPr>
      <dsp:spPr>
        <a:xfrm>
          <a:off x="0" y="0"/>
          <a:ext cx="3191842" cy="5168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</a:t>
          </a:r>
        </a:p>
      </dsp:txBody>
      <dsp:txXfrm>
        <a:off x="0" y="0"/>
        <a:ext cx="3062635" cy="516827"/>
      </dsp:txXfrm>
    </dsp:sp>
    <dsp:sp modelId="{5F3E226B-D0E4-4022-A92C-BC2D8D0DC784}">
      <dsp:nvSpPr>
        <dsp:cNvPr id="0" name=""/>
        <dsp:cNvSpPr/>
      </dsp:nvSpPr>
      <dsp:spPr>
        <a:xfrm>
          <a:off x="2699636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u="none" kern="1200" dirty="0"/>
            <a:t>Objectifs</a:t>
          </a:r>
        </a:p>
      </dsp:txBody>
      <dsp:txXfrm>
        <a:off x="2958050" y="0"/>
        <a:ext cx="2055144" cy="516827"/>
      </dsp:txXfrm>
    </dsp:sp>
    <dsp:sp modelId="{941261ED-864D-4771-B2B7-16F00DD5E815}">
      <dsp:nvSpPr>
        <dsp:cNvPr id="0" name=""/>
        <dsp:cNvSpPr/>
      </dsp:nvSpPr>
      <dsp:spPr>
        <a:xfrm>
          <a:off x="4736961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000" u="sng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u="none" kern="1200" dirty="0"/>
            <a:t>Matériel et méthodes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4995375" y="0"/>
        <a:ext cx="2055144" cy="516827"/>
      </dsp:txXfrm>
    </dsp:sp>
    <dsp:sp modelId="{9E632AB7-653D-44C9-B8E1-8F63ABB4B144}">
      <dsp:nvSpPr>
        <dsp:cNvPr id="0" name=""/>
        <dsp:cNvSpPr/>
      </dsp:nvSpPr>
      <dsp:spPr>
        <a:xfrm>
          <a:off x="6794538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u="sng" kern="1200" dirty="0"/>
            <a:t>RESULTATS</a:t>
          </a:r>
        </a:p>
      </dsp:txBody>
      <dsp:txXfrm>
        <a:off x="7052952" y="0"/>
        <a:ext cx="2055144" cy="516827"/>
      </dsp:txXfrm>
    </dsp:sp>
    <dsp:sp modelId="{1722859B-4BAD-4246-97B8-358655A92B55}">
      <dsp:nvSpPr>
        <dsp:cNvPr id="0" name=""/>
        <dsp:cNvSpPr/>
      </dsp:nvSpPr>
      <dsp:spPr>
        <a:xfrm>
          <a:off x="8852115" y="0"/>
          <a:ext cx="2571971" cy="5168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Conclusion</a:t>
          </a:r>
        </a:p>
      </dsp:txBody>
      <dsp:txXfrm>
        <a:off x="9110529" y="0"/>
        <a:ext cx="2055144" cy="516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F56A034-A69F-9831-7FC0-F0C51E0E60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D390508-5169-2E87-DCE7-B5F8E65A01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912DD-6FF3-4AD8-B132-1F1AD61BD221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25EA17-865D-59BE-D43C-655199750E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82E3F0-4CAB-ED69-C411-A0BB226C5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4C7A8-E6C9-4995-9ADB-39C7CFF8C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521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77A86-6DBE-4718-AD83-C741C4EBFC61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8FA8D-EEB6-4AC2-948D-92F0CA0BF0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7051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 inclut pour la 1</a:t>
            </a:r>
            <a:r>
              <a:rPr lang="fr-FR" baseline="30000" dirty="0"/>
              <a:t>ère</a:t>
            </a:r>
            <a:r>
              <a:rPr lang="fr-FR" dirty="0"/>
              <a:t> fois  le NASI comme une lésion frontière entre NSI et TTE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FA8D-EEB6-4AC2-948D-92F0CA0BF07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406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Differential-expression analysis identify only 7 genes when comparing APSN to PSN samples 238 (Supplementary Table 1 and Figure 4). However, these seven genes failed to discriminate 239 APSN from PSN samples in hierarchical clustering, confirming the MDS plot. The 2 most 240 discriminating genes were CCL19 and EPCAM. CCL19 expression was increased 20 times in 241 APSN samples compared to PSN samples (p-Adj=0.034), whereas EPCAM was decreased by 242 6 times in APSN samples compared to PSN samples (p-Adj=0.044; Figure 4). </a:t>
            </a:r>
          </a:p>
          <a:p>
            <a:endParaRPr lang="en-US" dirty="0"/>
          </a:p>
          <a:p>
            <a:r>
              <a:rPr lang="en-US" dirty="0"/>
              <a:t>CCL19 : progression </a:t>
            </a:r>
            <a:r>
              <a:rPr lang="en-US" dirty="0" err="1"/>
              <a:t>caricnome</a:t>
            </a:r>
            <a:r>
              <a:rPr lang="en-US" baseline="0" dirty="0"/>
              <a:t> col </a:t>
            </a:r>
            <a:r>
              <a:rPr lang="en-US" baseline="0" dirty="0" err="1"/>
              <a:t>utérin</a:t>
            </a:r>
            <a:endParaRPr lang="en-US" baseline="0" dirty="0"/>
          </a:p>
          <a:p>
            <a:r>
              <a:rPr lang="en-US" baseline="0" dirty="0"/>
              <a:t>CCL19 et EPCAN : </a:t>
            </a:r>
            <a:r>
              <a:rPr lang="en-US" baseline="0" dirty="0" err="1"/>
              <a:t>impliqué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la </a:t>
            </a:r>
            <a:r>
              <a:rPr lang="en-US" baseline="0" dirty="0" err="1"/>
              <a:t>transtion</a:t>
            </a:r>
            <a:r>
              <a:rPr lang="en-US" baseline="0" dirty="0"/>
              <a:t> EM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FA8D-EEB6-4AC2-948D-92F0CA0BF07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568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De plus, entre NASI et TTE nous avons testé le réseau d’association fonctionnel des protéines codées par les 11 GDE mettant en évidence une association fonctionnelle très proche pour les 9 gènes surexprimés dans le groupe TTE.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2 most discriminating genes were CCNE1 and 246 KIR2DL3. CCNE1 expression was increased 5 times in ETT samples compared to APSN 12 247 samples (p-Adj=0.035) whereas KIR2DL3 was decreased by 15 times in ETT samples 248 compared to APSN samples (p-Adj=0.006; Figure 5).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FA8D-EEB6-4AC2-948D-92F0CA0BF07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104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FA8D-EEB6-4AC2-948D-92F0CA0BF07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993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…..puisqu’il est finalement pour le moment retrouvé dans 30% des cas dans les TTE</a:t>
            </a:r>
          </a:p>
          <a:p>
            <a:r>
              <a:rPr lang="fr-FR" dirty="0"/>
              <a:t>Devant un NASI si l'on hésite avec une éventuelle TTE la présence de ce transcrit de fusion associe à une signature moléculaire proche TTE incite à poursuivre les investigations </a:t>
            </a:r>
            <a:r>
              <a:rPr lang="fr-FR" dirty="0" err="1"/>
              <a:t>paracliniques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FA8D-EEB6-4AC2-948D-92F0CA0BF07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675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FA8D-EEB6-4AC2-948D-92F0CA0BF07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371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2001 le nodule atypique du site d'implantation a été initialement décrit par </a:t>
            </a:r>
            <a:r>
              <a:rPr lang="fr-FR" dirty="0" err="1"/>
              <a:t>Shih</a:t>
            </a:r>
            <a:r>
              <a:rPr lang="fr-FR" dirty="0"/>
              <a:t> et </a:t>
            </a:r>
            <a:r>
              <a:rPr lang="fr-FR" dirty="0" err="1"/>
              <a:t>Kurman</a:t>
            </a:r>
            <a:r>
              <a:rPr lang="fr-FR" dirty="0"/>
              <a:t> et correspond à des NSI aux aspects intermédiaires entre les NSI et les TTE,</a:t>
            </a:r>
          </a:p>
          <a:p>
            <a:r>
              <a:rPr lang="fr-FR" dirty="0"/>
              <a:t>Par la suite, aucune corrélation avec un pronostic péjoratif n'a été mis en évidence.</a:t>
            </a:r>
          </a:p>
          <a:p>
            <a:r>
              <a:rPr lang="fr-FR" dirty="0"/>
              <a:t>…faisant ainsi du NASI une lésion potentiellement maligne</a:t>
            </a:r>
          </a:p>
          <a:p>
            <a:r>
              <a:rPr lang="fr-FR" dirty="0"/>
              <a:t>Par la suite, de nouvelles recommandations de prise en charge des maladies trophoblastiques gestationnelles ont été proposées et</a:t>
            </a:r>
            <a:r>
              <a:rPr lang="fr-FR" baseline="0" dirty="0"/>
              <a:t> inclus un paragraphe sur l</a:t>
            </a:r>
            <a:r>
              <a:rPr lang="fr-FR" dirty="0"/>
              <a:t>a prise en charge du</a:t>
            </a:r>
            <a:r>
              <a:rPr lang="fr-FR" baseline="0" dirty="0"/>
              <a:t> NASI</a:t>
            </a:r>
            <a:r>
              <a:rPr lang="fr-FR" dirty="0"/>
              <a:t> qui nécessite un bilan</a:t>
            </a:r>
            <a:r>
              <a:rPr lang="fr-FR" baseline="0" dirty="0"/>
              <a:t> complet et un </a:t>
            </a:r>
            <a:r>
              <a:rPr lang="fr-FR" dirty="0"/>
              <a:t>suivi régulier, voire d'une hystérectomie totale prophylactique.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8FA8D-EEB6-4AC2-948D-92F0CA0BF07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491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Une étude suggère que la cycline</a:t>
            </a:r>
            <a:r>
              <a:rPr lang="fr-FR" baseline="0" dirty="0"/>
              <a:t> E</a:t>
            </a:r>
            <a:r>
              <a:rPr lang="fr-FR" dirty="0"/>
              <a:t> présenterait un marquage intermédiaire sur les NASI alors qu'elle est faiblement marqué dans les NSI et fortement marqués dans les TTE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8FA8D-EEB6-4AC2-948D-92F0CA0BF07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02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….financée par la Bourse JC du PAM de Biologie ACP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FA8D-EEB6-4AC2-948D-92F0CA0BF07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174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Sur l’ensemble de nos 23 cas, nous avons effectué…</a:t>
            </a:r>
          </a:p>
          <a:p>
            <a:r>
              <a:rPr lang="fr-FR" dirty="0"/>
              <a:t>Double marquage : pour mieux évaluer les cellules trophoblastiques intermédiaire en cycle</a:t>
            </a:r>
          </a:p>
          <a:p>
            <a:endParaRPr lang="fr-FR" dirty="0"/>
          </a:p>
          <a:p>
            <a:r>
              <a:rPr lang="fr-FR" dirty="0"/>
              <a:t>Concernant la biologie moléculaire, nous avons utilisé la méthode du </a:t>
            </a:r>
            <a:r>
              <a:rPr lang="fr-FR" dirty="0" err="1"/>
              <a:t>Nanostring</a:t>
            </a:r>
            <a:r>
              <a:rPr lang="fr-FR" dirty="0"/>
              <a:t> sur l’ensemble</a:t>
            </a:r>
            <a:r>
              <a:rPr lang="fr-FR" baseline="0" dirty="0"/>
              <a:t> de os 23 cas….</a:t>
            </a:r>
            <a:endParaRPr lang="fr-FR" dirty="0"/>
          </a:p>
          <a:p>
            <a:endParaRPr lang="fr-FR" dirty="0"/>
          </a:p>
          <a:p>
            <a:r>
              <a:rPr lang="fr-FR" dirty="0"/>
              <a:t>Nous avons opté pour une analyse transcriptomique par la méthode du </a:t>
            </a:r>
            <a:r>
              <a:rPr lang="fr-FR" dirty="0" err="1"/>
              <a:t>Nanostring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FA8D-EEB6-4AC2-948D-92F0CA0BF07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011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Suivi moyen (en mois)</a:t>
            </a:r>
          </a:p>
          <a:p>
            <a:r>
              <a:rPr lang="fr-FR" dirty="0"/>
              <a:t> Pas de récidive (n=5, 34) NA = 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Taux </a:t>
            </a:r>
            <a:r>
              <a:rPr lang="fr-FR" dirty="0" err="1"/>
              <a:t>hCG</a:t>
            </a:r>
            <a:r>
              <a:rPr lang="fr-FR" dirty="0"/>
              <a:t> au diagnostic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0 (n=3), NA (n=4),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8FA8D-EEB6-4AC2-948D-92F0CA0BF07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486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cycline E ne permet ici pas de distinguer les NSI des NASI.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8FA8D-EEB6-4AC2-948D-92F0CA0BF07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381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Alors</a:t>
            </a:r>
            <a:r>
              <a:rPr lang="fr-FR" baseline="0" dirty="0"/>
              <a:t> que les NASI et les NSI forment un ensemble plus hétérogène se regroupant sur la gauche du </a:t>
            </a:r>
            <a:r>
              <a:rPr lang="fr-FR" baseline="0" dirty="0" err="1"/>
              <a:t>grpahique</a:t>
            </a:r>
            <a:r>
              <a:rPr lang="fr-FR" baseline="0" dirty="0"/>
              <a:t>, parfois </a:t>
            </a:r>
            <a:r>
              <a:rPr lang="fr-FR" baseline="0" dirty="0" err="1"/>
              <a:t>entremélés</a:t>
            </a:r>
            <a:r>
              <a:rPr lang="fr-FR" baseline="0" dirty="0"/>
              <a:t>. Toutefois, on constate que la plupart des </a:t>
            </a:r>
            <a:r>
              <a:rPr lang="fr-FR" baseline="0" dirty="0" err="1"/>
              <a:t>NASi</a:t>
            </a:r>
            <a:r>
              <a:rPr lang="fr-FR" baseline="0" dirty="0"/>
              <a:t> semblent être en position intermédiaire entre les NSI et les TTE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8FA8D-EEB6-4AC2-948D-92F0CA0BF07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42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607369-3F56-08E2-D939-FAE88A995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4B87AE-9E47-3470-CDCE-7ED345A54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5C9357-8D5B-3EF6-E52D-EBF8293B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9A33-93AB-4DBB-AF35-24249A4DDA18}" type="datetime1">
              <a:rPr lang="fr-FR" smtClean="0"/>
              <a:t>16/11/2022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737BB5-8673-52A7-39D5-2E7C22E9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9125D0-9E95-065F-119C-3331C2A3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53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FA6FA-AA64-CC41-2963-7374BBBE8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808D3A-FC33-99A4-0FE0-F35AC3F13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53ECC8-56DE-B109-E8DC-66A9D8ED0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70C4-44B5-4E08-8481-CDB51D195CD5}" type="datetime1">
              <a:rPr lang="fr-FR" smtClean="0"/>
              <a:t>16/11/2022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EF496D-EBF3-DE59-3490-45713FCD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71F1F4-CBA8-4546-2C54-2DC0CE19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58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EFBBFEF-9007-2F02-6EB3-F1B35DE0FC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A39715-D35C-C3CD-1D9E-3C1442B2B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3CF87A-3D28-BBCC-A5AC-7C41C632F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0283-476C-48F8-A352-21F9CA309C30}" type="datetime1">
              <a:rPr lang="fr-FR" smtClean="0"/>
              <a:t>16/11/2022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149BF3-EB57-CD6A-431B-ACF9C72D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29BB3-AA9F-4B1C-3F2F-DE34C997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63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24E5AB-9ADC-5515-C83E-054AAB81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7D77C3-8D25-C3C4-63E8-61A45F435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C1B2BE-AD7A-50B7-ACB1-0BA1A0B16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8BDF-5DD1-491B-A043-B464F3D5078E}" type="datetime1">
              <a:rPr lang="fr-FR" smtClean="0"/>
              <a:t>16/11/2022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F74B7D-4F53-18DD-1A62-C689592A2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D80335-3632-6876-9967-5A63D6A8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778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8CF09E-0832-6DD9-CF45-BA589E888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3D8670-F0B6-3AF9-21B0-12B9CE811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9F6083-FE1D-4922-7B2D-1C85250C9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E8E5-BE4F-4DC0-9643-AC22A28604A1}" type="datetime1">
              <a:rPr lang="fr-FR" smtClean="0"/>
              <a:t>16/11/2022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29A02C-867A-F536-476A-951BD956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129F22-B340-DE62-0F2F-4496F3D4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14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329D71-5347-AC84-A92F-620529D0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C4D8F0-97E9-A8AD-8ADD-2F8A93B81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4CE939-AE17-30BB-673D-1F20B5C53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616584-99B7-C2A7-C8A1-968077A36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51B9-4863-4470-A6B4-3EEC3B50355A}" type="datetime1">
              <a:rPr lang="fr-FR" smtClean="0"/>
              <a:t>16/11/2022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A461FE-16D4-03F9-10FD-52F58D6CB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259054-F1F5-EA83-A40E-36D8ADA0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2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5F1F82-77D9-7DA9-FD11-945F32FE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3AF21F-F987-4D2F-47D1-11826C4D3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270D5A-B396-1CFA-6C89-6AC117770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9C7FEF2-213B-0157-ECB2-2CF396399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3DA39A-7183-14BF-9A8A-E10D89F4DC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79AB8EB-71BB-190F-C337-7FCC88ACD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569C-F87A-4B20-81B8-14DF36784508}" type="datetime1">
              <a:rPr lang="fr-FR" smtClean="0"/>
              <a:t>16/11/2022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4E883EC-7632-A637-D4AB-35BA4676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308F8FF-93EB-3DFC-4D97-D86F5794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31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93159A-DC16-D4C6-7CFA-01F2B3007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BA08F3B-3D5C-39C6-C632-546F88F25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D64D3-A356-4720-B14D-50CDFD4EB4EF}" type="datetime1">
              <a:rPr lang="fr-FR" smtClean="0"/>
              <a:t>16/11/2022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426E4C-A58E-24F2-F36A-A70409B1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E25FFFE-9682-19D8-2CF6-DA67B93A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15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455D11-7F51-BC26-A494-8F4681273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ACEF-BB54-47F6-A284-6459265681D8}" type="datetime1">
              <a:rPr lang="fr-FR" smtClean="0"/>
              <a:t>16/11/2022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D7624D-C13B-4BDA-F67B-1060D5931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22F1EB-6C33-F551-4837-1F0784BA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06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4B60AA-F768-9757-B99F-56B8716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7D1D05-8BF0-8D41-59A0-65BFED5CF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ADF17E-C522-3AA5-7BAF-45CD43A1B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5CF58E-640A-E08F-CE44-A8E6CF251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3A39-0A9C-425B-B63B-51D41C2EBF6E}" type="datetime1">
              <a:rPr lang="fr-FR" smtClean="0"/>
              <a:t>16/11/2022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392455-073C-5277-4EE0-DF581A441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C815DC-95AD-2085-B6ED-233715F8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77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D8707E-0B9E-9EC8-3C2C-6504A9BB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773811F-C1DD-5479-C02C-5360D5ACA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55F62A-0705-3B9E-85E5-38D5E65E1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AB51A7-7354-38A3-8482-663D96044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44E8F-53B9-47E8-AF00-9A925CDFFE06}" type="datetime1">
              <a:rPr lang="fr-FR" smtClean="0"/>
              <a:t>16/11/2022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7A8D70-59C6-780A-3851-5909D1DCF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2982C7-1120-E962-FEB5-D2DC865EB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57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51338C3-FD23-5EAA-5917-16125B49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7FBC00-AF60-F6E2-D79C-69114FDDD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994AB4-6442-7AA1-63B1-28D68BDDB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E31E5-87C2-4B75-8801-8BF35C87C2FE}" type="datetime1">
              <a:rPr lang="fr-FR" smtClean="0"/>
              <a:t>16/11/2022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E31318-53F0-8AE5-FCE6-0A40093A6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E30296-3853-CF12-8FD4-745159200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BA654-4613-47F2-B086-DCC089ED99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10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14.png"/><Relationship Id="rId4" Type="http://schemas.openxmlformats.org/officeDocument/2006/relationships/diagramData" Target="../diagrams/data9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image" Target="../media/image16.png"/><Relationship Id="rId4" Type="http://schemas.openxmlformats.org/officeDocument/2006/relationships/diagramData" Target="../diagrams/data10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notesSlide" Target="../notesSlides/notesSlide10.xml"/><Relationship Id="rId7" Type="http://schemas.openxmlformats.org/officeDocument/2006/relationships/diagramColors" Target="../diagrams/colors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image" Target="../media/image19.png"/><Relationship Id="rId4" Type="http://schemas.openxmlformats.org/officeDocument/2006/relationships/diagramData" Target="../diagrams/data12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10" Type="http://schemas.openxmlformats.org/officeDocument/2006/relationships/image" Target="../media/image22.png"/><Relationship Id="rId4" Type="http://schemas.openxmlformats.org/officeDocument/2006/relationships/diagramData" Target="../diagrams/data14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notesSlide" Target="../notesSlides/notesSlide12.xml"/><Relationship Id="rId7" Type="http://schemas.openxmlformats.org/officeDocument/2006/relationships/diagramColors" Target="../diagrams/colors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notesSlide" Target="../notesSlides/notesSlide13.xml"/><Relationship Id="rId7" Type="http://schemas.openxmlformats.org/officeDocument/2006/relationships/diagramColors" Target="../diagrams/colors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Colors" Target="../diagrams/colors2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8.PNG"/><Relationship Id="rId9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2">
            <a:extLst>
              <a:ext uri="{FF2B5EF4-FFF2-40B4-BE49-F238E27FC236}">
                <a16:creationId xmlns:a16="http://schemas.microsoft.com/office/drawing/2014/main" id="{9186D70A-9FC2-F343-D634-0B67075BE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7625" y="4788470"/>
            <a:ext cx="2997339" cy="187533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419350" algn="ctr"/>
                <a:tab pos="3556000" algn="ctr"/>
              </a:tabLst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 </a:t>
            </a:r>
            <a:r>
              <a:rPr lang="fr-FR" sz="14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Mojgan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DEVOUASSOUX-SHISHEBORAN</a:t>
            </a:r>
            <a:b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 Fabienne ALLIAS</a:t>
            </a:r>
            <a:b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 Jonathan LOPEZ</a:t>
            </a:r>
            <a:b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Dr Gaspard JEREMIE</a:t>
            </a:r>
            <a:b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/11/22</a:t>
            </a:r>
            <a:endParaRPr lang="fr-FR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52253D-B71D-A015-79BF-A3F6DF0D7D98}"/>
              </a:ext>
            </a:extLst>
          </p:cNvPr>
          <p:cNvSpPr/>
          <p:nvPr/>
        </p:nvSpPr>
        <p:spPr>
          <a:xfrm>
            <a:off x="1977270" y="1845892"/>
            <a:ext cx="8237457" cy="28931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fr-FR" sz="2000" b="1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fr-FR" sz="2400" b="1" u="sng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ETUDE TRANSITRO</a:t>
            </a:r>
          </a:p>
          <a:p>
            <a:pPr algn="ctr"/>
            <a:r>
              <a:rPr lang="fr-FR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Analyse moléculaire des lésions du trophoblaste intermédiaire membranaire : le nodule atypique du </a:t>
            </a:r>
            <a:r>
              <a:rPr lang="fr-FR" sz="2400" b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site d’implantation </a:t>
            </a:r>
            <a:r>
              <a:rPr lang="fr-FR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plus proche du nodule du site d’implantation que de la tumeur trophoblastique </a:t>
            </a:r>
          </a:p>
          <a:p>
            <a:pPr algn="ctr"/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</a:t>
            </a:r>
            <a:r>
              <a:rPr lang="fr-FR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pithélioïde</a:t>
            </a:r>
            <a:endParaRPr lang="fr-FR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1800" b="1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5396006-E7A7-6923-B8B5-04DC2E0F8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30"/>
          <a:stretch/>
        </p:blipFill>
        <p:spPr>
          <a:xfrm>
            <a:off x="220560" y="5120464"/>
            <a:ext cx="2864507" cy="141980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98AFBF-E0B4-BEFF-8C59-E9F2911A2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1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14" y="0"/>
            <a:ext cx="2905535" cy="178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996931"/>
            <a:ext cx="18669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33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9"/>
    </mc:Choice>
    <mc:Fallback xmlns="">
      <p:transition spd="slow" advTm="1435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837427-DC62-4D9A-B4A6-2884D114D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950"/>
            <a:ext cx="10515600" cy="4672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u="sng" dirty="0"/>
              <a:t>Techniques effectuées : </a:t>
            </a:r>
          </a:p>
          <a:p>
            <a:pPr>
              <a:buFontTx/>
              <a:buChar char="-"/>
            </a:pPr>
            <a:r>
              <a:rPr lang="fr-FR" sz="1800" b="1" dirty="0"/>
              <a:t>Immunohistochimie</a:t>
            </a:r>
            <a:r>
              <a:rPr lang="fr-FR" sz="1800" dirty="0"/>
              <a:t> avec les anticorps anti-</a:t>
            </a:r>
            <a:r>
              <a:rPr lang="fr-FR" sz="1800" b="1" dirty="0"/>
              <a:t>Cycline E</a:t>
            </a:r>
            <a:r>
              <a:rPr lang="fr-FR" sz="1800" dirty="0"/>
              <a:t>, anti-</a:t>
            </a:r>
            <a:r>
              <a:rPr lang="fr-FR" sz="1800" b="1" dirty="0"/>
              <a:t>p63</a:t>
            </a:r>
            <a:r>
              <a:rPr lang="fr-FR" sz="1800" dirty="0"/>
              <a:t>, anti-</a:t>
            </a:r>
            <a:r>
              <a:rPr lang="fr-FR" sz="1800" b="1" dirty="0"/>
              <a:t>HPL</a:t>
            </a:r>
            <a:r>
              <a:rPr lang="fr-FR" sz="1800" dirty="0"/>
              <a:t> et un double marquage </a:t>
            </a:r>
            <a:r>
              <a:rPr lang="fr-FR" sz="1800" b="1" dirty="0"/>
              <a:t>AE1-AE3/Ki67</a:t>
            </a:r>
          </a:p>
          <a:p>
            <a:pPr>
              <a:buFontTx/>
              <a:buChar char="-"/>
            </a:pPr>
            <a:endParaRPr lang="fr-FR" sz="1800" dirty="0"/>
          </a:p>
          <a:p>
            <a:pPr>
              <a:buFontTx/>
              <a:buChar char="-"/>
            </a:pPr>
            <a:r>
              <a:rPr lang="fr-FR" sz="1800" dirty="0"/>
              <a:t>Technique moléculaire de transcriptomique par la technique du </a:t>
            </a:r>
            <a:r>
              <a:rPr lang="fr-FR" sz="1800" b="1" i="1" dirty="0" err="1"/>
              <a:t>Nanostring</a:t>
            </a:r>
            <a:endParaRPr lang="fr-FR" sz="1800" b="1" i="1" dirty="0"/>
          </a:p>
          <a:p>
            <a:pPr marL="0" indent="0">
              <a:buNone/>
            </a:pPr>
            <a:r>
              <a:rPr lang="fr-FR" sz="1800" dirty="0">
                <a:sym typeface="Wingdings" panose="05000000000000000000" pitchFamily="2" charset="2"/>
              </a:rPr>
              <a:t> </a:t>
            </a:r>
            <a:r>
              <a:rPr lang="en-US" sz="1800" b="1" i="1" dirty="0">
                <a:effectLst/>
                <a:ea typeface="Calibri" panose="020F0502020204030204" pitchFamily="34" charset="0"/>
              </a:rPr>
              <a:t>Tumor Signaling 360 Panel </a:t>
            </a:r>
            <a:r>
              <a:rPr lang="fr-FR" sz="1800" b="1" i="1" dirty="0">
                <a:effectLst/>
                <a:ea typeface="Calibri" panose="020F0502020204030204" pitchFamily="34" charset="0"/>
              </a:rPr>
              <a:t> </a:t>
            </a:r>
            <a:r>
              <a:rPr lang="fr-FR" sz="1800" dirty="0">
                <a:effectLst/>
                <a:ea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fr-FR" sz="1800" dirty="0">
                <a:ea typeface="Calibri" panose="020F0502020204030204" pitchFamily="34" charset="0"/>
              </a:rPr>
              <a:t>      </a:t>
            </a:r>
            <a:r>
              <a:rPr lang="fr-FR" sz="1800" dirty="0">
                <a:effectLst/>
                <a:ea typeface="Calibri" panose="020F0502020204030204" pitchFamily="34" charset="0"/>
              </a:rPr>
              <a:t> 760 gènes + 20 gè</a:t>
            </a:r>
            <a:r>
              <a:rPr lang="fr-FR" sz="1800" dirty="0">
                <a:ea typeface="Calibri" panose="020F0502020204030204" pitchFamily="34" charset="0"/>
              </a:rPr>
              <a:t>nes de ménage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i="1" dirty="0"/>
              <a:t>-  </a:t>
            </a:r>
            <a:r>
              <a:rPr lang="fr-FR" sz="1800" b="1" i="1" dirty="0" err="1"/>
              <a:t>RNAseq</a:t>
            </a:r>
            <a:r>
              <a:rPr lang="fr-FR" sz="1800" b="1" i="1" dirty="0"/>
              <a:t> </a:t>
            </a:r>
            <a:r>
              <a:rPr lang="fr-FR" sz="1800" dirty="0"/>
              <a:t>sur les 7 NASI + 2 NSI + 6 TTE</a:t>
            </a:r>
          </a:p>
          <a:p>
            <a:pPr marL="0" indent="0">
              <a:buNone/>
            </a:pPr>
            <a:endParaRPr lang="fr-FR" dirty="0">
              <a:highlight>
                <a:srgbClr val="FFFF00"/>
              </a:highlight>
            </a:endParaRP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495C02F6-0E7A-B896-68CF-2353944F1C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088604"/>
              </p:ext>
            </p:extLst>
          </p:nvPr>
        </p:nvGraphicFramePr>
        <p:xfrm>
          <a:off x="382988" y="164210"/>
          <a:ext cx="11426024" cy="516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8F673D2-250A-2EB4-8E4C-8579D23082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29" y="3251200"/>
            <a:ext cx="6233371" cy="36068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1237AE-9571-BE9F-C05F-79349F37F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10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5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39"/>
    </mc:Choice>
    <mc:Fallback xmlns="">
      <p:transition spd="slow" advTm="30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C039A-5D65-D40A-7B44-3122F40D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075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FR" sz="1800" u="sng" dirty="0"/>
              <a:t>Présentation clinique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800" dirty="0"/>
              <a:t>- Suivi moyen (en mois) : Pas de récidive (n=5, 34) NA = 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8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800" u="sng" dirty="0"/>
              <a:t>Caractéristiques histologiques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800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7" name="Espace réservé du contenu 3">
            <a:extLst>
              <a:ext uri="{FF2B5EF4-FFF2-40B4-BE49-F238E27FC236}">
                <a16:creationId xmlns:a16="http://schemas.microsoft.com/office/drawing/2014/main" id="{C0FABCFD-B899-C8D3-DDDA-1DBD479829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405024"/>
              </p:ext>
            </p:extLst>
          </p:nvPr>
        </p:nvGraphicFramePr>
        <p:xfrm>
          <a:off x="382988" y="209550"/>
          <a:ext cx="11426024" cy="516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0208795" y="6472989"/>
            <a:ext cx="1275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NA = non acquis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92" y="2827612"/>
            <a:ext cx="8405954" cy="35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2189747" y="3380874"/>
            <a:ext cx="1925053" cy="6376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47" y="4106696"/>
            <a:ext cx="1938338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104" y="4698834"/>
            <a:ext cx="1938338" cy="40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2" y="5123365"/>
            <a:ext cx="1938338" cy="35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47" y="5556502"/>
            <a:ext cx="1938338" cy="29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2" y="5878765"/>
            <a:ext cx="1938338" cy="45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28589D-60BA-CAC2-10DD-DAC5E5E04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11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55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6"/>
    </mc:Choice>
    <mc:Fallback xmlns="">
      <p:transition spd="slow" advTm="1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C039A-5D65-D40A-7B44-3122F40D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15" y="97483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800" u="sng" dirty="0"/>
              <a:t>Caractéristiques immunohistochimiques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EBBCC516-AC0B-AF74-1CBB-8F9097C0E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942383"/>
              </p:ext>
            </p:extLst>
          </p:nvPr>
        </p:nvGraphicFramePr>
        <p:xfrm>
          <a:off x="1408707" y="1316322"/>
          <a:ext cx="8945216" cy="1224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304">
                  <a:extLst>
                    <a:ext uri="{9D8B030D-6E8A-4147-A177-3AD203B41FA5}">
                      <a16:colId xmlns:a16="http://schemas.microsoft.com/office/drawing/2014/main" val="4130439018"/>
                    </a:ext>
                  </a:extLst>
                </a:gridCol>
                <a:gridCol w="2236304">
                  <a:extLst>
                    <a:ext uri="{9D8B030D-6E8A-4147-A177-3AD203B41FA5}">
                      <a16:colId xmlns:a16="http://schemas.microsoft.com/office/drawing/2014/main" val="863837109"/>
                    </a:ext>
                  </a:extLst>
                </a:gridCol>
                <a:gridCol w="2236304">
                  <a:extLst>
                    <a:ext uri="{9D8B030D-6E8A-4147-A177-3AD203B41FA5}">
                      <a16:colId xmlns:a16="http://schemas.microsoft.com/office/drawing/2014/main" val="2264340555"/>
                    </a:ext>
                  </a:extLst>
                </a:gridCol>
                <a:gridCol w="2236304">
                  <a:extLst>
                    <a:ext uri="{9D8B030D-6E8A-4147-A177-3AD203B41FA5}">
                      <a16:colId xmlns:a16="http://schemas.microsoft.com/office/drawing/2014/main" val="364539525"/>
                    </a:ext>
                  </a:extLst>
                </a:gridCol>
              </a:tblGrid>
              <a:tr h="4081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053960"/>
                  </a:ext>
                </a:extLst>
              </a:tr>
              <a:tr h="408167">
                <a:tc>
                  <a:txBody>
                    <a:bodyPr/>
                    <a:lstStyle/>
                    <a:p>
                      <a:r>
                        <a:rPr lang="fr-FR" dirty="0"/>
                        <a:t>AE1-AE3/Ki67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4,8 (1-11)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11,7 (8-16)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20 (14-26)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783427"/>
                  </a:ext>
                </a:extLst>
              </a:tr>
              <a:tr h="408167">
                <a:tc>
                  <a:txBody>
                    <a:bodyPr/>
                    <a:lstStyle/>
                    <a:p>
                      <a:r>
                        <a:rPr lang="fr-FR" dirty="0"/>
                        <a:t>Cycline E (H Score)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91 (20-150)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122 (10-180)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129 (20-230)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074198"/>
                  </a:ext>
                </a:extLst>
              </a:tr>
            </a:tbl>
          </a:graphicData>
        </a:graphic>
      </p:graphicFrame>
      <p:graphicFrame>
        <p:nvGraphicFramePr>
          <p:cNvPr id="8" name="Espace réservé du contenu 3">
            <a:extLst>
              <a:ext uri="{FF2B5EF4-FFF2-40B4-BE49-F238E27FC236}">
                <a16:creationId xmlns:a16="http://schemas.microsoft.com/office/drawing/2014/main" id="{6282F479-B57D-C23E-021A-2317A767F8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845847"/>
              </p:ext>
            </p:extLst>
          </p:nvPr>
        </p:nvGraphicFramePr>
        <p:xfrm>
          <a:off x="382988" y="209550"/>
          <a:ext cx="11426024" cy="516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Ellipse 1">
            <a:extLst>
              <a:ext uri="{FF2B5EF4-FFF2-40B4-BE49-F238E27FC236}">
                <a16:creationId xmlns:a16="http://schemas.microsoft.com/office/drawing/2014/main" id="{54FB3E71-724C-1224-EF31-5DE6B8DB324E}"/>
              </a:ext>
            </a:extLst>
          </p:cNvPr>
          <p:cNvSpPr/>
          <p:nvPr/>
        </p:nvSpPr>
        <p:spPr>
          <a:xfrm>
            <a:off x="1408705" y="1700781"/>
            <a:ext cx="2059387" cy="3816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670F8D5-0883-548A-C715-D3F918C9203D}"/>
              </a:ext>
            </a:extLst>
          </p:cNvPr>
          <p:cNvSpPr/>
          <p:nvPr/>
        </p:nvSpPr>
        <p:spPr>
          <a:xfrm>
            <a:off x="1408704" y="2142709"/>
            <a:ext cx="2059387" cy="3816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F11C5E-8EB4-15EF-0193-202AD128410F}"/>
              </a:ext>
            </a:extLst>
          </p:cNvPr>
          <p:cNvSpPr txBox="1"/>
          <p:nvPr/>
        </p:nvSpPr>
        <p:spPr>
          <a:xfrm>
            <a:off x="2438400" y="4099219"/>
            <a:ext cx="8825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P&lt;0,01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17668D-ABAA-0677-702E-48152D6A15FB}"/>
              </a:ext>
            </a:extLst>
          </p:cNvPr>
          <p:cNvSpPr txBox="1"/>
          <p:nvPr/>
        </p:nvSpPr>
        <p:spPr>
          <a:xfrm>
            <a:off x="8840194" y="4136412"/>
            <a:ext cx="9554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P=0,476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20291C-E341-211E-0A55-8D53E292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12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094" y="2630154"/>
            <a:ext cx="53721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903" y="5430898"/>
            <a:ext cx="2262188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20647" y="6284889"/>
            <a:ext cx="5957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La cycline E ne permet ici pas de distinguer les NSI des NASI.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43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3"/>
    </mc:Choice>
    <mc:Fallback xmlns="">
      <p:transition spd="slow" advTm="2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5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C039A-5D65-D40A-7B44-3122F40D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15" y="97483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800" u="sng" dirty="0"/>
              <a:t>Caractéristiques moléculaires : MDS Plot</a:t>
            </a:r>
          </a:p>
          <a:p>
            <a:pPr marL="0" indent="0" algn="ctr">
              <a:buNone/>
            </a:pPr>
            <a:endParaRPr lang="fr-FR" sz="1800" u="sng" dirty="0"/>
          </a:p>
        </p:txBody>
      </p:sp>
      <p:graphicFrame>
        <p:nvGraphicFramePr>
          <p:cNvPr id="8" name="Espace réservé du contenu 3">
            <a:extLst>
              <a:ext uri="{FF2B5EF4-FFF2-40B4-BE49-F238E27FC236}">
                <a16:creationId xmlns:a16="http://schemas.microsoft.com/office/drawing/2014/main" id="{6282F479-B57D-C23E-021A-2317A767F8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2735653"/>
              </p:ext>
            </p:extLst>
          </p:nvPr>
        </p:nvGraphicFramePr>
        <p:xfrm>
          <a:off x="382988" y="209550"/>
          <a:ext cx="11426024" cy="516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E280B358-1BEA-748F-6E6C-14455676EB96}"/>
              </a:ext>
            </a:extLst>
          </p:cNvPr>
          <p:cNvSpPr txBox="1"/>
          <p:nvPr/>
        </p:nvSpPr>
        <p:spPr>
          <a:xfrm>
            <a:off x="8666922" y="3099021"/>
            <a:ext cx="255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       TTE     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8F1D61E6-7603-37EB-8AA3-2C502BE02A72}"/>
              </a:ext>
            </a:extLst>
          </p:cNvPr>
          <p:cNvSpPr/>
          <p:nvPr/>
        </p:nvSpPr>
        <p:spPr>
          <a:xfrm>
            <a:off x="8905461" y="3150505"/>
            <a:ext cx="946205" cy="3021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4F27E724-58C3-F1B7-BD35-930D86A0C591}"/>
              </a:ext>
            </a:extLst>
          </p:cNvPr>
          <p:cNvSpPr/>
          <p:nvPr/>
        </p:nvSpPr>
        <p:spPr>
          <a:xfrm>
            <a:off x="2340334" y="3080525"/>
            <a:ext cx="962108" cy="342108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2C6FCF-4C83-FBA7-657C-7838469FF0F7}"/>
              </a:ext>
            </a:extLst>
          </p:cNvPr>
          <p:cNvSpPr txBox="1"/>
          <p:nvPr/>
        </p:nvSpPr>
        <p:spPr>
          <a:xfrm>
            <a:off x="1052885" y="3053294"/>
            <a:ext cx="2496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NSI</a:t>
            </a:r>
          </a:p>
        </p:txBody>
      </p:sp>
      <p:sp>
        <p:nvSpPr>
          <p:cNvPr id="9" name="Flèche : double flèche horizontale 8">
            <a:extLst>
              <a:ext uri="{FF2B5EF4-FFF2-40B4-BE49-F238E27FC236}">
                <a16:creationId xmlns:a16="http://schemas.microsoft.com/office/drawing/2014/main" id="{E672268A-1A12-A279-B501-E5D9DFEC8FE6}"/>
              </a:ext>
            </a:extLst>
          </p:cNvPr>
          <p:cNvSpPr/>
          <p:nvPr/>
        </p:nvSpPr>
        <p:spPr>
          <a:xfrm>
            <a:off x="6480313" y="6494836"/>
            <a:ext cx="1423284" cy="294199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AC3E06-D863-3992-7A1B-960EC9D62D40}"/>
              </a:ext>
            </a:extLst>
          </p:cNvPr>
          <p:cNvSpPr txBox="1"/>
          <p:nvPr/>
        </p:nvSpPr>
        <p:spPr>
          <a:xfrm>
            <a:off x="6607534" y="6168223"/>
            <a:ext cx="116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NASI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C497A0D-0F42-F433-EEE6-513FF17DCF92}"/>
              </a:ext>
            </a:extLst>
          </p:cNvPr>
          <p:cNvSpPr txBox="1"/>
          <p:nvPr/>
        </p:nvSpPr>
        <p:spPr>
          <a:xfrm>
            <a:off x="9657125" y="5458309"/>
            <a:ext cx="221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NB : APSN = NASI</a:t>
            </a:r>
          </a:p>
          <a:p>
            <a:r>
              <a:rPr lang="fr-FR" i="1" dirty="0"/>
              <a:t>         ETT = TTE</a:t>
            </a:r>
            <a:br>
              <a:rPr lang="fr-FR" i="1" dirty="0"/>
            </a:br>
            <a:r>
              <a:rPr lang="fr-FR" i="1" dirty="0"/>
              <a:t>         PSN = NSI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D437F3-CF0A-9455-215B-8FCC4115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13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932" y="1299948"/>
            <a:ext cx="5193415" cy="486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2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9"/>
    </mc:Choice>
    <mc:Fallback xmlns="">
      <p:transition spd="slow" advTm="2139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C039A-5D65-D40A-7B44-3122F40D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15" y="795130"/>
            <a:ext cx="10515600" cy="45310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800" u="sng" dirty="0"/>
              <a:t>Caractéristiques moléculaires : Gènes différentiellement exprimés :</a:t>
            </a:r>
          </a:p>
          <a:p>
            <a:pPr marL="0" indent="0">
              <a:buNone/>
            </a:pPr>
            <a:r>
              <a:rPr lang="fr-FR" sz="1800" i="1" u="sng" dirty="0"/>
              <a:t>1) Entre NSI et NASI : 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/>
              <a:t>                    </a:t>
            </a:r>
            <a:r>
              <a:rPr lang="fr-FR" sz="1800" b="1" dirty="0"/>
              <a:t>7 GDE </a:t>
            </a:r>
            <a:r>
              <a:rPr lang="fr-FR" sz="1800" i="1" dirty="0"/>
              <a:t>(FDR&lt;-2 ou&gt;2 et p ajusté&lt;0,05)</a:t>
            </a:r>
          </a:p>
          <a:p>
            <a:pPr marL="0" indent="0">
              <a:buNone/>
            </a:pPr>
            <a:endParaRPr lang="fr-FR" sz="1800" i="1" dirty="0"/>
          </a:p>
          <a:p>
            <a:pPr marL="0" indent="0">
              <a:buNone/>
            </a:pPr>
            <a:r>
              <a:rPr lang="fr-FR" sz="1800" i="1" dirty="0"/>
              <a:t>                     </a:t>
            </a:r>
            <a:r>
              <a:rPr lang="fr-FR" sz="1800" b="1" dirty="0"/>
              <a:t>Insuffisants pour le clustering</a:t>
            </a:r>
          </a:p>
          <a:p>
            <a:pPr marL="0" indent="0" algn="ctr">
              <a:buNone/>
            </a:pPr>
            <a:endParaRPr lang="fr-FR" sz="1800" dirty="0"/>
          </a:p>
        </p:txBody>
      </p:sp>
      <p:graphicFrame>
        <p:nvGraphicFramePr>
          <p:cNvPr id="8" name="Espace réservé du contenu 3">
            <a:extLst>
              <a:ext uri="{FF2B5EF4-FFF2-40B4-BE49-F238E27FC236}">
                <a16:creationId xmlns:a16="http://schemas.microsoft.com/office/drawing/2014/main" id="{6282F479-B57D-C23E-021A-2317A767F8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648739"/>
              </p:ext>
            </p:extLst>
          </p:nvPr>
        </p:nvGraphicFramePr>
        <p:xfrm>
          <a:off x="382988" y="209550"/>
          <a:ext cx="11426024" cy="516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2221CAA1-55B9-E8FC-A1A5-62D06B61049F}"/>
              </a:ext>
            </a:extLst>
          </p:cNvPr>
          <p:cNvSpPr/>
          <p:nvPr/>
        </p:nvSpPr>
        <p:spPr>
          <a:xfrm>
            <a:off x="382988" y="1805029"/>
            <a:ext cx="1288112" cy="516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BCF17019-2411-6CE9-C047-3D6A17BC7CA2}"/>
              </a:ext>
            </a:extLst>
          </p:cNvPr>
          <p:cNvSpPr/>
          <p:nvPr/>
        </p:nvSpPr>
        <p:spPr>
          <a:xfrm>
            <a:off x="382988" y="2560089"/>
            <a:ext cx="1288112" cy="516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11B2B7-FC2B-532D-E6D5-DA7827AB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14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B7B100-8CAD-843F-B4AB-26DE912543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6" y="3284014"/>
            <a:ext cx="5246314" cy="3117228"/>
          </a:xfrm>
          <a:prstGeom prst="rect">
            <a:avLst/>
          </a:prstGeom>
        </p:spPr>
      </p:pic>
      <p:pic>
        <p:nvPicPr>
          <p:cNvPr id="10" name="Picture 118" descr="Chart, bar chart&#10;&#10;Description automatically generated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2" y="1189130"/>
            <a:ext cx="4910823" cy="54680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74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1"/>
    </mc:Choice>
    <mc:Fallback xmlns="">
      <p:transition spd="slow" advTm="1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C039A-5D65-D40A-7B44-3122F40D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15" y="744330"/>
            <a:ext cx="10515600" cy="45230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800" u="sng" dirty="0"/>
              <a:t>Caractéristiques moléculaires : Gènes différentiellement exprimés :</a:t>
            </a:r>
          </a:p>
          <a:p>
            <a:pPr marL="0" indent="0">
              <a:buNone/>
            </a:pPr>
            <a:r>
              <a:rPr lang="fr-FR" sz="1800" i="1" u="sng" dirty="0"/>
              <a:t>2) Entre NSI et TTE : 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/>
              <a:t>                    </a:t>
            </a:r>
            <a:r>
              <a:rPr lang="fr-FR" sz="1800" b="1" dirty="0"/>
              <a:t>156 GDE </a:t>
            </a:r>
            <a:r>
              <a:rPr lang="fr-FR" sz="1800" i="1" dirty="0"/>
              <a:t>(FDR&lt;-2 ou&gt;2 et p ajusté&lt;0,05)</a:t>
            </a:r>
          </a:p>
          <a:p>
            <a:pPr marL="0" indent="0">
              <a:buNone/>
            </a:pPr>
            <a:r>
              <a:rPr lang="fr-FR" sz="1800" i="1" dirty="0"/>
              <a:t>                      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</a:t>
            </a: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8" name="Espace réservé du contenu 3">
            <a:extLst>
              <a:ext uri="{FF2B5EF4-FFF2-40B4-BE49-F238E27FC236}">
                <a16:creationId xmlns:a16="http://schemas.microsoft.com/office/drawing/2014/main" id="{6282F479-B57D-C23E-021A-2317A767F8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5903012"/>
              </p:ext>
            </p:extLst>
          </p:nvPr>
        </p:nvGraphicFramePr>
        <p:xfrm>
          <a:off x="382988" y="209550"/>
          <a:ext cx="11426024" cy="516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2221CAA1-55B9-E8FC-A1A5-62D06B61049F}"/>
              </a:ext>
            </a:extLst>
          </p:cNvPr>
          <p:cNvSpPr/>
          <p:nvPr/>
        </p:nvSpPr>
        <p:spPr>
          <a:xfrm>
            <a:off x="382988" y="1755632"/>
            <a:ext cx="1288112" cy="516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A0393E-87D0-19A4-8E95-9BC802CE8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18" y="1084580"/>
            <a:ext cx="4087476" cy="577342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FE96C34-39E0-71E7-3796-E71FB204FE83}"/>
              </a:ext>
            </a:extLst>
          </p:cNvPr>
          <p:cNvSpPr/>
          <p:nvPr/>
        </p:nvSpPr>
        <p:spPr>
          <a:xfrm>
            <a:off x="6512089" y="6501130"/>
            <a:ext cx="2489200" cy="2946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A610B4E-9361-DF0A-4D43-3A40518C4E3E}"/>
              </a:ext>
            </a:extLst>
          </p:cNvPr>
          <p:cNvSpPr/>
          <p:nvPr/>
        </p:nvSpPr>
        <p:spPr>
          <a:xfrm>
            <a:off x="8756397" y="6501130"/>
            <a:ext cx="2489200" cy="2946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215CBD-AB05-3361-9046-35EB807C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9397" y="6465887"/>
            <a:ext cx="2743200" cy="365125"/>
          </a:xfrm>
        </p:spPr>
        <p:txBody>
          <a:bodyPr/>
          <a:lstStyle/>
          <a:p>
            <a:fld id="{5FBBA654-4613-47F2-B086-DCC089ED9916}" type="slidenum">
              <a:rPr lang="fr-FR" smtClean="0"/>
              <a:t>15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61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1"/>
    </mc:Choice>
    <mc:Fallback xmlns="">
      <p:transition spd="slow" advTm="16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C039A-5D65-D40A-7B44-3122F40D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15" y="787179"/>
            <a:ext cx="10515600" cy="45389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800" u="sng" dirty="0"/>
              <a:t>Caractéristiques moléculaires : Gènes différentiellement exprimés :</a:t>
            </a:r>
          </a:p>
          <a:p>
            <a:pPr marL="0" indent="0">
              <a:buNone/>
            </a:pPr>
            <a:r>
              <a:rPr lang="fr-FR" sz="1800" i="1" u="sng" dirty="0"/>
              <a:t>3) Entre NASI et TTE : 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/>
              <a:t>                    </a:t>
            </a:r>
            <a:r>
              <a:rPr lang="fr-FR" sz="1800" b="1" dirty="0"/>
              <a:t>80 GDE </a:t>
            </a:r>
            <a:r>
              <a:rPr lang="fr-FR" sz="1800" i="1" dirty="0"/>
              <a:t>(FDR&lt;-2 ou&gt;2 et p ajusté&lt;0,05)</a:t>
            </a:r>
          </a:p>
          <a:p>
            <a:pPr marL="0" indent="0">
              <a:buNone/>
            </a:pPr>
            <a:endParaRPr lang="fr-FR" sz="1800" i="1" dirty="0"/>
          </a:p>
          <a:p>
            <a:pPr marL="0" indent="0">
              <a:buNone/>
            </a:pPr>
            <a:r>
              <a:rPr lang="fr-FR" sz="1800" b="1" dirty="0"/>
              <a:t>                   signature moléculaire TTE vs NASI et NSI </a:t>
            </a:r>
            <a:r>
              <a:rPr lang="fr-FR" sz="1800" dirty="0"/>
              <a:t>: </a:t>
            </a:r>
          </a:p>
          <a:p>
            <a:pPr marL="0" indent="0">
              <a:buNone/>
            </a:pPr>
            <a:endParaRPr lang="fr-FR" sz="1800" i="1" dirty="0"/>
          </a:p>
          <a:p>
            <a:pPr marL="0" indent="0" algn="ctr">
              <a:buNone/>
            </a:pPr>
            <a:endParaRPr lang="fr-FR" sz="1800" dirty="0"/>
          </a:p>
        </p:txBody>
      </p:sp>
      <p:graphicFrame>
        <p:nvGraphicFramePr>
          <p:cNvPr id="8" name="Espace réservé du contenu 3">
            <a:extLst>
              <a:ext uri="{FF2B5EF4-FFF2-40B4-BE49-F238E27FC236}">
                <a16:creationId xmlns:a16="http://schemas.microsoft.com/office/drawing/2014/main" id="{6282F479-B57D-C23E-021A-2317A767F8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94937"/>
              </p:ext>
            </p:extLst>
          </p:nvPr>
        </p:nvGraphicFramePr>
        <p:xfrm>
          <a:off x="382988" y="209550"/>
          <a:ext cx="11426024" cy="516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2221CAA1-55B9-E8FC-A1A5-62D06B61049F}"/>
              </a:ext>
            </a:extLst>
          </p:cNvPr>
          <p:cNvSpPr/>
          <p:nvPr/>
        </p:nvSpPr>
        <p:spPr>
          <a:xfrm>
            <a:off x="382988" y="1831975"/>
            <a:ext cx="1288112" cy="516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82F269E4-53ED-ADD8-8105-900312FDCB6F}"/>
              </a:ext>
            </a:extLst>
          </p:cNvPr>
          <p:cNvSpPr/>
          <p:nvPr/>
        </p:nvSpPr>
        <p:spPr>
          <a:xfrm>
            <a:off x="382988" y="2590475"/>
            <a:ext cx="1288112" cy="516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45A0995-17C9-698E-C3C0-F97335B4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16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78" y="3559027"/>
            <a:ext cx="2462212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511" y="1242984"/>
            <a:ext cx="5854847" cy="553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/>
          <p:cNvSpPr/>
          <p:nvPr/>
        </p:nvSpPr>
        <p:spPr>
          <a:xfrm>
            <a:off x="9340553" y="6438659"/>
            <a:ext cx="2057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7158059" y="6413334"/>
            <a:ext cx="2182494" cy="3554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2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2"/>
    </mc:Choice>
    <mc:Fallback xmlns="">
      <p:transition spd="slow" advTm="29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6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C039A-5D65-D40A-7B44-3122F40D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795" y="1159502"/>
            <a:ext cx="10515600" cy="45389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200" u="sng" dirty="0"/>
              <a:t>Résultats du </a:t>
            </a:r>
            <a:r>
              <a:rPr lang="fr-FR" sz="2200" b="1" u="sng" dirty="0" err="1"/>
              <a:t>RNAseq</a:t>
            </a:r>
            <a:r>
              <a:rPr lang="fr-FR" sz="2200" u="sng" dirty="0"/>
              <a:t> :</a:t>
            </a:r>
          </a:p>
          <a:p>
            <a:pPr marL="0" indent="0" algn="ctr">
              <a:buNone/>
            </a:pPr>
            <a:endParaRPr lang="fr-FR" sz="2200" u="sng" dirty="0"/>
          </a:p>
          <a:p>
            <a:pPr marL="0" indent="0" algn="ctr">
              <a:buNone/>
            </a:pPr>
            <a:endParaRPr lang="fr-FR" sz="2200" u="sng" dirty="0"/>
          </a:p>
          <a:p>
            <a:pPr>
              <a:buFontTx/>
              <a:buChar char="-"/>
            </a:pPr>
            <a:r>
              <a:rPr lang="fr-FR" sz="2200" b="1" dirty="0"/>
              <a:t>Pas de fusion </a:t>
            </a:r>
            <a:r>
              <a:rPr lang="fr-FR" sz="2200" dirty="0"/>
              <a:t>pour les 7 NASI + 2 NSI</a:t>
            </a:r>
          </a:p>
          <a:p>
            <a:pPr>
              <a:buFontTx/>
              <a:buChar char="-"/>
            </a:pPr>
            <a:endParaRPr lang="fr-FR" sz="2200" dirty="0"/>
          </a:p>
          <a:p>
            <a:pPr>
              <a:buFontTx/>
              <a:buChar char="-"/>
            </a:pPr>
            <a:r>
              <a:rPr lang="fr-FR" sz="2200" b="1" dirty="0"/>
              <a:t>1 fusion </a:t>
            </a:r>
            <a:r>
              <a:rPr lang="fr-FR" sz="2200" dirty="0"/>
              <a:t>LPCAT1-TERT /6 TTE.</a:t>
            </a:r>
          </a:p>
          <a:p>
            <a:pPr marL="0" indent="0">
              <a:buNone/>
            </a:pPr>
            <a:endParaRPr lang="fr-FR" sz="1800" i="1" dirty="0"/>
          </a:p>
          <a:p>
            <a:pPr marL="0" indent="0" algn="ctr">
              <a:buNone/>
            </a:pPr>
            <a:endParaRPr lang="fr-FR" sz="1800" dirty="0"/>
          </a:p>
        </p:txBody>
      </p:sp>
      <p:graphicFrame>
        <p:nvGraphicFramePr>
          <p:cNvPr id="8" name="Espace réservé du contenu 3">
            <a:extLst>
              <a:ext uri="{FF2B5EF4-FFF2-40B4-BE49-F238E27FC236}">
                <a16:creationId xmlns:a16="http://schemas.microsoft.com/office/drawing/2014/main" id="{6282F479-B57D-C23E-021A-2317A767F8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7983033"/>
              </p:ext>
            </p:extLst>
          </p:nvPr>
        </p:nvGraphicFramePr>
        <p:xfrm>
          <a:off x="382988" y="209550"/>
          <a:ext cx="11426024" cy="516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04" y="2143419"/>
            <a:ext cx="5186613" cy="354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91724" y="5813230"/>
            <a:ext cx="5679575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>
                <a:ea typeface="Calibri" panose="020F0502020204030204" pitchFamily="34" charset="0"/>
              </a:rPr>
              <a:t>LPCAT1-TERT fusions are uniquely recurrent in epithelioid trophoblastic tumors and positively regulate cell growth, </a:t>
            </a:r>
            <a:r>
              <a:rPr lang="fr-FR" sz="1200" i="1" dirty="0">
                <a:ea typeface="Calibri" panose="020F0502020204030204" pitchFamily="34" charset="0"/>
              </a:rPr>
              <a:t>Oliver GR et al. </a:t>
            </a:r>
            <a:r>
              <a:rPr lang="fr-FR" sz="1200" i="1" dirty="0" err="1">
                <a:ea typeface="Calibri" panose="020F0502020204030204" pitchFamily="34" charset="0"/>
              </a:rPr>
              <a:t>Plos</a:t>
            </a:r>
            <a:r>
              <a:rPr lang="fr-FR" sz="1200" i="1" dirty="0">
                <a:ea typeface="Calibri" panose="020F0502020204030204" pitchFamily="34" charset="0"/>
              </a:rPr>
              <a:t> ONE.25 mai 2021;16(5):e0250518)</a:t>
            </a:r>
          </a:p>
          <a:p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A977AA3-0734-C971-CEF8-04E56635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17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91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3"/>
    </mc:Choice>
    <mc:Fallback xmlns="">
      <p:transition spd="slow" advTm="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9DD56C-E4B4-54E2-8EB2-4E0576621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/>
              <a:t>2</a:t>
            </a:r>
            <a:r>
              <a:rPr lang="fr-FR" b="1" baseline="30000" dirty="0"/>
              <a:t>ème</a:t>
            </a:r>
            <a:r>
              <a:rPr lang="fr-FR" b="1" dirty="0"/>
              <a:t> série </a:t>
            </a:r>
            <a:r>
              <a:rPr lang="fr-FR" dirty="0"/>
              <a:t>de NASI  et </a:t>
            </a:r>
            <a:r>
              <a:rPr lang="fr-FR" b="1" dirty="0"/>
              <a:t>1</a:t>
            </a:r>
            <a:r>
              <a:rPr lang="fr-FR" b="1" baseline="30000" dirty="0"/>
              <a:t>ère</a:t>
            </a:r>
            <a:r>
              <a:rPr lang="fr-FR" b="1" dirty="0"/>
              <a:t> étude </a:t>
            </a:r>
            <a:r>
              <a:rPr lang="fr-FR" dirty="0"/>
              <a:t>en biologie moléculaire sur lésions du TI membranaire :</a:t>
            </a:r>
          </a:p>
          <a:p>
            <a:pPr>
              <a:buFontTx/>
              <a:buChar char="-"/>
            </a:pPr>
            <a:r>
              <a:rPr lang="fr-FR" b="1" dirty="0"/>
              <a:t>Pas de distinction NSI et NASI : </a:t>
            </a:r>
          </a:p>
          <a:p>
            <a:pPr>
              <a:buFontTx/>
              <a:buChar char="-"/>
            </a:pPr>
            <a:r>
              <a:rPr lang="fr-FR" b="1" dirty="0"/>
              <a:t>Distinction entre NASI et TTE :</a:t>
            </a:r>
          </a:p>
          <a:p>
            <a:pPr marL="0" indent="0">
              <a:buNone/>
            </a:pPr>
            <a:r>
              <a:rPr lang="fr-FR" dirty="0"/>
              <a:t>   </a:t>
            </a:r>
            <a:r>
              <a:rPr lang="fr-FR" dirty="0">
                <a:sym typeface="Wingdings" panose="05000000000000000000" pitchFamily="2" charset="2"/>
              </a:rPr>
              <a:t> zone de transition</a:t>
            </a:r>
            <a:endParaRPr lang="fr-FR" dirty="0"/>
          </a:p>
          <a:p>
            <a:pPr marL="0" indent="0">
              <a:buNone/>
            </a:pPr>
            <a:r>
              <a:rPr lang="fr-FR" b="1" dirty="0">
                <a:sym typeface="Wingdings" panose="05000000000000000000" pitchFamily="2" charset="2"/>
              </a:rPr>
              <a:t>- Transcrit LPCAT1-TERT </a:t>
            </a: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    pas dans les NASI</a:t>
            </a:r>
          </a:p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    dans 1/3 des TTE</a:t>
            </a:r>
          </a:p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- </a:t>
            </a:r>
            <a:r>
              <a:rPr lang="fr-FR" b="1" dirty="0">
                <a:sym typeface="Wingdings" panose="05000000000000000000" pitchFamily="2" charset="2"/>
              </a:rPr>
              <a:t>Signature moléculaire </a:t>
            </a:r>
            <a:r>
              <a:rPr lang="fr-FR" dirty="0">
                <a:sym typeface="Wingdings" panose="05000000000000000000" pitchFamily="2" charset="2"/>
              </a:rPr>
              <a:t>NSI/NASI vs TTE.</a:t>
            </a:r>
          </a:p>
          <a:p>
            <a:pPr marL="0" indent="0">
              <a:buNone/>
            </a:pPr>
            <a:r>
              <a:rPr lang="fr-FR" b="1" dirty="0">
                <a:sym typeface="Wingdings" panose="05000000000000000000" pitchFamily="2" charset="2"/>
              </a:rPr>
              <a:t>- Continuum lésionnel </a:t>
            </a:r>
            <a:r>
              <a:rPr lang="fr-FR" dirty="0">
                <a:sym typeface="Wingdings" panose="05000000000000000000" pitchFamily="2" charset="2"/>
              </a:rPr>
              <a:t>entre ces 3 lésions du TI membranaire.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C3E6B417-3070-6E9B-0B78-AB43CE5ED1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297407"/>
              </p:ext>
            </p:extLst>
          </p:nvPr>
        </p:nvGraphicFramePr>
        <p:xfrm>
          <a:off x="382988" y="209550"/>
          <a:ext cx="11426024" cy="516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15BAC00-771D-B23D-6C03-76998249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18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1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6"/>
    </mc:Choice>
    <mc:Fallback xmlns="">
      <p:transition spd="slow" advTm="35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2">
            <a:extLst>
              <a:ext uri="{FF2B5EF4-FFF2-40B4-BE49-F238E27FC236}">
                <a16:creationId xmlns:a16="http://schemas.microsoft.com/office/drawing/2014/main" id="{9186D70A-9FC2-F343-D634-0B67075BE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2287" y="2978013"/>
            <a:ext cx="5667425" cy="320952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419350" algn="ctr"/>
                <a:tab pos="3556000" algn="ctr"/>
              </a:tabLst>
            </a:pPr>
            <a:br>
              <a:rPr lang="fr-FR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52253D-B71D-A015-79BF-A3F6DF0D7D98}"/>
              </a:ext>
            </a:extLst>
          </p:cNvPr>
          <p:cNvSpPr/>
          <p:nvPr/>
        </p:nvSpPr>
        <p:spPr>
          <a:xfrm>
            <a:off x="485892" y="1017319"/>
            <a:ext cx="11220214" cy="213263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ETUDE TRANSITRO</a:t>
            </a:r>
          </a:p>
          <a:p>
            <a:pPr algn="ctr"/>
            <a:endParaRPr lang="fr-F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Analyse moléculaire des lésions du trophoblaste intermédiaire membranaire : le nodule atypique du site d’implantation plus proche du nodule du site d’implantation que de la tumeur trophoblastique </a:t>
            </a:r>
          </a:p>
          <a:p>
            <a:pPr algn="ctr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épithélioïde</a:t>
            </a:r>
          </a:p>
          <a:p>
            <a:pPr algn="ctr"/>
            <a:br>
              <a:rPr lang="fr-FR" sz="1800" b="1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fr-FR" sz="1800" b="1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016034-6F08-7382-7324-D9ACA5505AF0}"/>
              </a:ext>
            </a:extLst>
          </p:cNvPr>
          <p:cNvSpPr txBox="1"/>
          <p:nvPr/>
        </p:nvSpPr>
        <p:spPr>
          <a:xfrm>
            <a:off x="3262287" y="3811675"/>
            <a:ext cx="5879548" cy="132343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MERCI DE VOTRE ATTENTION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6C5AF87-A7D3-87C2-E347-311A59433522}"/>
              </a:ext>
            </a:extLst>
          </p:cNvPr>
          <p:cNvSpPr txBox="1"/>
          <p:nvPr/>
        </p:nvSpPr>
        <p:spPr>
          <a:xfrm>
            <a:off x="2126626" y="4473395"/>
            <a:ext cx="81500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kern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 </a:t>
            </a:r>
            <a:endParaRPr lang="fr-FR" sz="1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C225519-A8DD-E41E-5EAE-950F5897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82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7"/>
    </mc:Choice>
    <mc:Fallback xmlns="">
      <p:transition spd="slow" advTm="599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6E31D1D-EB97-44BE-9019-9A0EE76A2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2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F649C2-E4DD-4E85-98EB-B1FC967A625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099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09949237-AE77-129E-5DFD-D53A20B713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778864"/>
              </p:ext>
            </p:extLst>
          </p:nvPr>
        </p:nvGraphicFramePr>
        <p:xfrm>
          <a:off x="2541916" y="780927"/>
          <a:ext cx="7976559" cy="562031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421027">
                  <a:extLst>
                    <a:ext uri="{9D8B030D-6E8A-4147-A177-3AD203B41FA5}">
                      <a16:colId xmlns:a16="http://schemas.microsoft.com/office/drawing/2014/main" val="2450788982"/>
                    </a:ext>
                  </a:extLst>
                </a:gridCol>
                <a:gridCol w="2460939">
                  <a:extLst>
                    <a:ext uri="{9D8B030D-6E8A-4147-A177-3AD203B41FA5}">
                      <a16:colId xmlns:a16="http://schemas.microsoft.com/office/drawing/2014/main" val="3740931509"/>
                    </a:ext>
                  </a:extLst>
                </a:gridCol>
                <a:gridCol w="3094593">
                  <a:extLst>
                    <a:ext uri="{9D8B030D-6E8A-4147-A177-3AD203B41FA5}">
                      <a16:colId xmlns:a16="http://schemas.microsoft.com/office/drawing/2014/main" val="3326316291"/>
                    </a:ext>
                  </a:extLst>
                </a:gridCol>
              </a:tblGrid>
              <a:tr h="4900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Origine trophoblastique supposée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Classification MTG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337092"/>
                  </a:ext>
                </a:extLst>
              </a:tr>
              <a:tr h="668382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Trophoblaste villeux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Môle hydatiforme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Complète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 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extLst>
                  <a:ext uri="{0D108BD9-81ED-4DB2-BD59-A6C34878D82A}">
                    <a16:rowId xmlns:a16="http://schemas.microsoft.com/office/drawing/2014/main" val="346952658"/>
                  </a:ext>
                </a:extLst>
              </a:tr>
              <a:tr h="28841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Partielle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extLst>
                  <a:ext uri="{0D108BD9-81ED-4DB2-BD59-A6C34878D82A}">
                    <a16:rowId xmlns:a16="http://schemas.microsoft.com/office/drawing/2014/main" val="685933185"/>
                  </a:ext>
                </a:extLst>
              </a:tr>
              <a:tr h="28841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Invasive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extLst>
                  <a:ext uri="{0D108BD9-81ED-4DB2-BD59-A6C34878D82A}">
                    <a16:rowId xmlns:a16="http://schemas.microsoft.com/office/drawing/2014/main" val="188722023"/>
                  </a:ext>
                </a:extLst>
              </a:tr>
              <a:tr h="37133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Lésions villeuses atypiques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847990"/>
                  </a:ext>
                </a:extLst>
              </a:tr>
              <a:tr h="288411"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Trophoblaste intermédiaire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TI villositaire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Choriocarcinome gestationnel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extLst>
                  <a:ext uri="{0D108BD9-81ED-4DB2-BD59-A6C34878D82A}">
                    <a16:rowId xmlns:a16="http://schemas.microsoft.com/office/drawing/2014/main" val="2260414662"/>
                  </a:ext>
                </a:extLst>
              </a:tr>
              <a:tr h="5768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TI du site d’implantation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Tumeur trophoblastique du site d’implantation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extLst>
                  <a:ext uri="{0D108BD9-81ED-4DB2-BD59-A6C34878D82A}">
                    <a16:rowId xmlns:a16="http://schemas.microsoft.com/office/drawing/2014/main" val="2581076790"/>
                  </a:ext>
                </a:extLst>
              </a:tr>
              <a:tr h="5768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Réaction exagérée du site d’implantation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extLst>
                  <a:ext uri="{0D108BD9-81ED-4DB2-BD59-A6C34878D82A}">
                    <a16:rowId xmlns:a16="http://schemas.microsoft.com/office/drawing/2014/main" val="3358538325"/>
                  </a:ext>
                </a:extLst>
              </a:tr>
              <a:tr h="57682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</a:rPr>
                        <a:t>TI membranaire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</a:rPr>
                        <a:t>Tumeur trophoblastique épithélioïde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extLst>
                  <a:ext uri="{0D108BD9-81ED-4DB2-BD59-A6C34878D82A}">
                    <a16:rowId xmlns:a16="http://schemas.microsoft.com/office/drawing/2014/main" val="3605972129"/>
                  </a:ext>
                </a:extLst>
              </a:tr>
              <a:tr h="86523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rgbClr val="FF0000"/>
                          </a:solidFill>
                          <a:effectLst/>
                        </a:rPr>
                        <a:t>Nodule du site d’implantation/nodule atypique du site d’implantation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extLst>
                  <a:ext uri="{0D108BD9-81ED-4DB2-BD59-A6C34878D82A}">
                    <a16:rowId xmlns:a16="http://schemas.microsoft.com/office/drawing/2014/main" val="3262254256"/>
                  </a:ext>
                </a:extLst>
              </a:tr>
              <a:tr h="44227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effectLst/>
                        </a:rPr>
                        <a:t>TI mixte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effectLst/>
                        </a:rPr>
                        <a:t>Tumeurs trophoblastiques mixtes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625" marR="63625" marT="0" marB="0" anchor="ctr"/>
                </a:tc>
                <a:extLst>
                  <a:ext uri="{0D108BD9-81ED-4DB2-BD59-A6C34878D82A}">
                    <a16:rowId xmlns:a16="http://schemas.microsoft.com/office/drawing/2014/main" val="3885548046"/>
                  </a:ext>
                </a:extLst>
              </a:tr>
            </a:tbl>
          </a:graphicData>
        </a:graphic>
      </p:graphicFrame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BF74A63F-168E-875A-FB6F-446768E8753F}"/>
              </a:ext>
            </a:extLst>
          </p:cNvPr>
          <p:cNvSpPr/>
          <p:nvPr/>
        </p:nvSpPr>
        <p:spPr>
          <a:xfrm>
            <a:off x="4910329" y="5197171"/>
            <a:ext cx="638175" cy="2095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8" name="Espace réservé du contenu 3">
            <a:extLst>
              <a:ext uri="{FF2B5EF4-FFF2-40B4-BE49-F238E27FC236}">
                <a16:creationId xmlns:a16="http://schemas.microsoft.com/office/drawing/2014/main" id="{0D72E1A4-F733-5F93-5A14-B510744AB5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240169"/>
              </p:ext>
            </p:extLst>
          </p:nvPr>
        </p:nvGraphicFramePr>
        <p:xfrm>
          <a:off x="384976" y="103366"/>
          <a:ext cx="11414760" cy="508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ECF208D4-ED9C-F2C4-778A-C3376A29D330}"/>
              </a:ext>
            </a:extLst>
          </p:cNvPr>
          <p:cNvSpPr txBox="1"/>
          <p:nvPr/>
        </p:nvSpPr>
        <p:spPr>
          <a:xfrm>
            <a:off x="302150" y="2957885"/>
            <a:ext cx="1653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u="sng" dirty="0"/>
              <a:t>Nouvelle classification OMS 2020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3539919-F134-F2D6-0BB9-2F940F8B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1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51"/>
    </mc:Choice>
    <mc:Fallback xmlns="">
      <p:transition spd="slow" advTm="3385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C50483-46CE-FC5B-DFB4-019A8843B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612250"/>
            <a:ext cx="10515600" cy="1213375"/>
          </a:xfrm>
        </p:spPr>
        <p:txBody>
          <a:bodyPr>
            <a:normAutofit fontScale="90000"/>
          </a:bodyPr>
          <a:lstStyle/>
          <a:p>
            <a:pPr algn="ctr"/>
            <a:r>
              <a:rPr lang="fr-FR" u="sng" dirty="0"/>
              <a:t>Le nodule du site d’implantation (NSI) et la tumeur trophoblastique épithélioide (TTE)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79098D-B263-B57D-E92A-7FE0C95A6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Nodule du site d’implantation (NSI)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lésion bénigne correspondant à un nodule ou à une plaque bien circonscrit constituée de TI membranaire. </a:t>
            </a:r>
          </a:p>
          <a:p>
            <a:pPr marL="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r-FR" sz="1800" u="sng" dirty="0">
                <a:latin typeface="Calibri" panose="020F0502020204030204" pitchFamily="34" charset="0"/>
                <a:ea typeface="Calibri" panose="020F0502020204030204" pitchFamily="34" charset="0"/>
              </a:rPr>
              <a:t>Tumeur trophoblastique épithélioide (TTE) :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 tumeur maligne dérivant du trophoblaste intermédiaire membranaire. 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 TTE correspondrait au versant malin du NSI.</a:t>
            </a:r>
          </a:p>
          <a:p>
            <a:pPr marL="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endParaRPr lang="fr-FR" sz="160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id="{10E5406C-EE6F-68DE-B0BE-E5DC1C633D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384261"/>
              </p:ext>
            </p:extLst>
          </p:nvPr>
        </p:nvGraphicFramePr>
        <p:xfrm>
          <a:off x="384976" y="103366"/>
          <a:ext cx="11414760" cy="508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E:\APSN\Lames scannées\Nodule faible cellularité.jpg">
            <a:extLst>
              <a:ext uri="{FF2B5EF4-FFF2-40B4-BE49-F238E27FC236}">
                <a16:creationId xmlns:a16="http://schemas.microsoft.com/office/drawing/2014/main" id="{3F606F17-6BAE-5A0F-97F4-14E2CCDA1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9" r="26431"/>
          <a:stretch/>
        </p:blipFill>
        <p:spPr bwMode="auto">
          <a:xfrm>
            <a:off x="850900" y="3416595"/>
            <a:ext cx="3741420" cy="341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F3E479-F040-6EE2-5AA2-54CB8CFEAF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47" t="14934" r="29706" b="19396"/>
          <a:stretch/>
        </p:blipFill>
        <p:spPr>
          <a:xfrm>
            <a:off x="8024121" y="3386068"/>
            <a:ext cx="3436620" cy="3443689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BCF42E-032B-79D7-368E-BC165AFA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4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88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84"/>
    </mc:Choice>
    <mc:Fallback xmlns="">
      <p:transition spd="slow" advTm="2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B7E4C2-1979-1B7C-15BC-4EA5349A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u="sng" dirty="0"/>
              <a:t>Biologie moléculaire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AB7023-D034-1F49-0210-08C639B13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64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u="sng" dirty="0"/>
              <a:t>NSI </a:t>
            </a:r>
            <a:r>
              <a:rPr lang="fr-FR" sz="1800" dirty="0"/>
              <a:t>: rien</a:t>
            </a:r>
          </a:p>
          <a:p>
            <a:pPr marL="0" indent="0">
              <a:buNone/>
            </a:pPr>
            <a:endParaRPr lang="fr-FR" sz="1800" u="sng" dirty="0"/>
          </a:p>
          <a:p>
            <a:pPr marL="0" indent="0">
              <a:buNone/>
            </a:pPr>
            <a:r>
              <a:rPr lang="fr-FR" sz="1800" u="sng" dirty="0"/>
              <a:t>TTE : </a:t>
            </a:r>
          </a:p>
          <a:p>
            <a:pPr marL="0" indent="0">
              <a:buNone/>
            </a:pPr>
            <a:r>
              <a:rPr lang="fr-FR" sz="1800" dirty="0">
                <a:ea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fr-FR" sz="1800" dirty="0">
                <a:effectLst/>
                <a:ea typeface="Calibri" panose="020F0502020204030204" pitchFamily="34" charset="0"/>
                <a:sym typeface="Wingdings" panose="05000000000000000000" pitchFamily="2" charset="2"/>
              </a:rPr>
              <a:t>expression </a:t>
            </a:r>
            <a:r>
              <a:rPr lang="fr-FR" sz="1800" dirty="0">
                <a:effectLst/>
                <a:ea typeface="Calibri" panose="020F0502020204030204" pitchFamily="34" charset="0"/>
              </a:rPr>
              <a:t>élevée de PD-L1 et altération de la voie Pi3K avec perte fréquente d’expression de PTEN </a:t>
            </a:r>
            <a:r>
              <a:rPr lang="fr-FR" sz="1800" i="1" dirty="0">
                <a:effectLst/>
                <a:ea typeface="Calibri" panose="020F0502020204030204" pitchFamily="34" charset="0"/>
              </a:rPr>
              <a:t>(Ch</a:t>
            </a:r>
            <a:r>
              <a:rPr lang="fr-FR" sz="1800" i="1" dirty="0">
                <a:ea typeface="Calibri" panose="020F0502020204030204" pitchFamily="34" charset="0"/>
              </a:rPr>
              <a:t>o EJ et </a:t>
            </a:r>
            <a:r>
              <a:rPr lang="fr-FR" sz="1800" i="1" dirty="0" err="1">
                <a:ea typeface="Calibri" panose="020F0502020204030204" pitchFamily="34" charset="0"/>
              </a:rPr>
              <a:t>al</a:t>
            </a:r>
            <a:r>
              <a:rPr lang="fr-FR" sz="1800" i="1" dirty="0" err="1">
                <a:effectLst/>
                <a:ea typeface="Calibri" panose="020F0502020204030204" pitchFamily="34" charset="0"/>
              </a:rPr>
              <a:t>.Gynecol</a:t>
            </a:r>
            <a:r>
              <a:rPr lang="fr-FR" sz="1800" i="1" dirty="0">
                <a:effectLst/>
                <a:ea typeface="Calibri" panose="020F0502020204030204" pitchFamily="34" charset="0"/>
              </a:rPr>
              <a:t> </a:t>
            </a:r>
            <a:r>
              <a:rPr lang="fr-FR" sz="1800" i="1" dirty="0" err="1">
                <a:effectLst/>
                <a:ea typeface="Calibri" panose="020F0502020204030204" pitchFamily="34" charset="0"/>
              </a:rPr>
              <a:t>Oncol.avr</a:t>
            </a:r>
            <a:r>
              <a:rPr lang="fr-FR" sz="1800" i="1" dirty="0">
                <a:effectLst/>
                <a:ea typeface="Calibri" panose="020F0502020204030204" pitchFamily="34" charset="0"/>
              </a:rPr>
              <a:t> 2020;157(1):151-60)</a:t>
            </a:r>
          </a:p>
          <a:p>
            <a:pPr marL="0" indent="0">
              <a:buNone/>
            </a:pPr>
            <a:r>
              <a:rPr lang="fr-FR" sz="1800" dirty="0">
                <a:effectLst/>
                <a:ea typeface="Calibri" panose="020F0502020204030204" pitchFamily="34" charset="0"/>
              </a:rPr>
              <a:t>- fusion </a:t>
            </a:r>
            <a:r>
              <a:rPr lang="fr-FR" sz="1800" b="1" i="1" dirty="0">
                <a:effectLst/>
                <a:ea typeface="Calibri" panose="020F0502020204030204" pitchFamily="34" charset="0"/>
              </a:rPr>
              <a:t>LPCAT1-TERT </a:t>
            </a:r>
            <a:r>
              <a:rPr lang="fr-FR" sz="1800" dirty="0">
                <a:effectLst/>
                <a:ea typeface="Calibri" panose="020F0502020204030204" pitchFamily="34" charset="0"/>
              </a:rPr>
              <a:t>et une </a:t>
            </a:r>
            <a:r>
              <a:rPr lang="fr-FR" sz="1800" dirty="0" err="1">
                <a:effectLst/>
                <a:ea typeface="Calibri" panose="020F0502020204030204" pitchFamily="34" charset="0"/>
              </a:rPr>
              <a:t>upregulation</a:t>
            </a:r>
            <a:r>
              <a:rPr lang="fr-FR" sz="1800" dirty="0">
                <a:effectLst/>
                <a:ea typeface="Calibri" panose="020F0502020204030204" pitchFamily="34" charset="0"/>
              </a:rPr>
              <a:t> de TERT uniquement dans les TTE (</a:t>
            </a:r>
            <a:r>
              <a:rPr lang="fr-FR" sz="1800" b="1" dirty="0">
                <a:effectLst/>
                <a:ea typeface="Calibri" panose="020F0502020204030204" pitchFamily="34" charset="0"/>
              </a:rPr>
              <a:t>2/3</a:t>
            </a:r>
            <a:r>
              <a:rPr lang="fr-FR" sz="1800" dirty="0">
                <a:effectLst/>
                <a:ea typeface="Calibri" panose="020F0502020204030204" pitchFamily="34" charset="0"/>
              </a:rPr>
              <a:t>)</a:t>
            </a:r>
            <a:r>
              <a:rPr lang="fr-FR" sz="1800" dirty="0">
                <a:ea typeface="Calibri" panose="020F0502020204030204" pitchFamily="34" charset="0"/>
              </a:rPr>
              <a:t> </a:t>
            </a:r>
            <a:r>
              <a:rPr lang="fr-FR" sz="1800" i="1" dirty="0">
                <a:ea typeface="Calibri" panose="020F0502020204030204" pitchFamily="34" charset="0"/>
              </a:rPr>
              <a:t>(Oliver GR et al. </a:t>
            </a:r>
            <a:r>
              <a:rPr lang="fr-FR" sz="1800" i="1" dirty="0" err="1">
                <a:ea typeface="Calibri" panose="020F0502020204030204" pitchFamily="34" charset="0"/>
              </a:rPr>
              <a:t>Plos</a:t>
            </a:r>
            <a:r>
              <a:rPr lang="fr-FR" sz="1800" i="1" dirty="0">
                <a:ea typeface="Calibri" panose="020F0502020204030204" pitchFamily="34" charset="0"/>
              </a:rPr>
              <a:t> ONE.25 mai 2021;16(5):e0250518)</a:t>
            </a:r>
            <a:endParaRPr lang="fr-FR" sz="1800" i="1" dirty="0"/>
          </a:p>
        </p:txBody>
      </p:sp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id="{9A00F12F-5DC3-844B-8C68-2CAF674866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192879"/>
              </p:ext>
            </p:extLst>
          </p:nvPr>
        </p:nvGraphicFramePr>
        <p:xfrm>
          <a:off x="384976" y="103366"/>
          <a:ext cx="11414760" cy="508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7EE823-B53A-0028-9641-3A88D374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5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2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29"/>
    </mc:Choice>
    <mc:Fallback xmlns="">
      <p:transition spd="slow" advTm="50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C3B5D8-0A67-0C7B-835F-99AF28F77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144588"/>
          </a:xfrm>
        </p:spPr>
        <p:txBody>
          <a:bodyPr>
            <a:normAutofit fontScale="90000"/>
          </a:bodyPr>
          <a:lstStyle/>
          <a:p>
            <a:pPr algn="ctr"/>
            <a:r>
              <a:rPr lang="fr-FR" u="sng" dirty="0"/>
              <a:t>Le nodule atypique du site d’implantation (NASI)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809CF8-F42E-B6E2-861F-B94DF4613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b="1" dirty="0"/>
              <a:t>- 2001</a:t>
            </a:r>
            <a:r>
              <a:rPr lang="fr-FR" sz="1600" dirty="0"/>
              <a:t>, </a:t>
            </a:r>
            <a:r>
              <a:rPr lang="fr-FR" sz="1600" dirty="0" err="1"/>
              <a:t>Shih</a:t>
            </a:r>
            <a:r>
              <a:rPr lang="fr-FR" sz="1600" dirty="0"/>
              <a:t> et </a:t>
            </a:r>
            <a:r>
              <a:rPr lang="fr-FR" sz="1600" dirty="0" err="1"/>
              <a:t>Kurman</a:t>
            </a:r>
            <a:r>
              <a:rPr lang="fr-FR" sz="1600" dirty="0"/>
              <a:t> (</a:t>
            </a:r>
            <a:r>
              <a:rPr lang="fr-FR" sz="1600" i="1" dirty="0" err="1"/>
              <a:t>Shih</a:t>
            </a:r>
            <a:r>
              <a:rPr lang="fr-FR" sz="1600" i="1" dirty="0"/>
              <a:t> I-M, </a:t>
            </a:r>
            <a:r>
              <a:rPr lang="fr-FR" sz="1600" i="1" dirty="0" err="1"/>
              <a:t>Kurman</a:t>
            </a:r>
            <a:r>
              <a:rPr lang="fr-FR" sz="1600" i="1" dirty="0"/>
              <a:t> RJ. The </a:t>
            </a:r>
            <a:r>
              <a:rPr lang="fr-FR" sz="1600" i="1" dirty="0" err="1"/>
              <a:t>Pathology</a:t>
            </a:r>
            <a:r>
              <a:rPr lang="fr-FR" sz="1600" i="1" dirty="0"/>
              <a:t> of </a:t>
            </a:r>
            <a:r>
              <a:rPr lang="fr-FR" sz="1600" i="1" dirty="0" err="1"/>
              <a:t>Intermediate</a:t>
            </a:r>
            <a:r>
              <a:rPr lang="fr-FR" sz="1600" i="1" dirty="0"/>
              <a:t> </a:t>
            </a:r>
            <a:r>
              <a:rPr lang="fr-FR" sz="1600" i="1" dirty="0" err="1"/>
              <a:t>Trophoblastic</a:t>
            </a:r>
            <a:r>
              <a:rPr lang="fr-FR" sz="1600" i="1" dirty="0"/>
              <a:t> </a:t>
            </a:r>
            <a:r>
              <a:rPr lang="fr-FR" sz="1600" i="1" dirty="0" err="1"/>
              <a:t>Tumors</a:t>
            </a:r>
            <a:r>
              <a:rPr lang="fr-FR" sz="1600" i="1" dirty="0"/>
              <a:t> and </a:t>
            </a:r>
            <a:r>
              <a:rPr lang="fr-FR" sz="1600" i="1" dirty="0" err="1"/>
              <a:t>Tumor</a:t>
            </a:r>
            <a:r>
              <a:rPr lang="fr-FR" sz="1600" i="1" dirty="0"/>
              <a:t>-like </a:t>
            </a:r>
            <a:r>
              <a:rPr lang="fr-FR" sz="1600" i="1" dirty="0" err="1"/>
              <a:t>Lesions</a:t>
            </a:r>
            <a:r>
              <a:rPr lang="fr-FR" sz="1600" i="1" dirty="0"/>
              <a:t>. Int J </a:t>
            </a:r>
            <a:r>
              <a:rPr lang="fr-FR" sz="1600" i="1" dirty="0" err="1"/>
              <a:t>Gynecol</a:t>
            </a:r>
            <a:r>
              <a:rPr lang="fr-FR" sz="1600" i="1" dirty="0"/>
              <a:t> </a:t>
            </a:r>
            <a:r>
              <a:rPr lang="fr-FR" sz="1600" i="1" dirty="0" err="1"/>
              <a:t>Pathol</a:t>
            </a:r>
            <a:r>
              <a:rPr lang="fr-FR" sz="1600" i="1" dirty="0"/>
              <a:t>. </a:t>
            </a:r>
            <a:r>
              <a:rPr lang="fr-FR" sz="1600" i="1" dirty="0" err="1"/>
              <a:t>janv</a:t>
            </a:r>
            <a:r>
              <a:rPr lang="fr-FR" sz="1600" i="1" dirty="0"/>
              <a:t> 2001;20(1):31‑47.</a:t>
            </a:r>
            <a:r>
              <a:rPr lang="fr-FR" sz="1600" dirty="0"/>
              <a:t>) : terme de « nodule atypique du site d’implantation » = NSI avec « </a:t>
            </a:r>
            <a:r>
              <a:rPr lang="fr-FR" sz="1600" b="1" dirty="0"/>
              <a:t>aspects intermédiaires</a:t>
            </a:r>
            <a:r>
              <a:rPr lang="fr-FR" sz="1600" dirty="0"/>
              <a:t> » entre NSI et TTE.</a:t>
            </a:r>
          </a:p>
          <a:p>
            <a:pPr marL="0" indent="0">
              <a:buNone/>
            </a:pPr>
            <a:r>
              <a:rPr lang="fr-FR" sz="1600" b="1" dirty="0"/>
              <a:t>- 2015 : Kaur et </a:t>
            </a:r>
            <a:r>
              <a:rPr lang="fr-FR" sz="1600" b="1" i="1" dirty="0"/>
              <a:t>al</a:t>
            </a:r>
            <a:r>
              <a:rPr lang="fr-FR" sz="1600" i="1" dirty="0"/>
              <a:t>. </a:t>
            </a:r>
            <a:r>
              <a:rPr lang="fr-FR" sz="1600" dirty="0"/>
              <a:t>: </a:t>
            </a:r>
            <a:r>
              <a:rPr lang="fr-FR" sz="1600" b="1" dirty="0"/>
              <a:t>1</a:t>
            </a:r>
            <a:r>
              <a:rPr lang="fr-FR" sz="1600" b="1" baseline="30000" dirty="0"/>
              <a:t>ère</a:t>
            </a:r>
            <a:r>
              <a:rPr lang="fr-FR" sz="1600" b="1" dirty="0"/>
              <a:t> série de NASI </a:t>
            </a:r>
            <a:r>
              <a:rPr lang="fr-FR" sz="1600" dirty="0"/>
              <a:t>avec 21 cas : </a:t>
            </a:r>
            <a:r>
              <a:rPr lang="fr-FR" sz="1600" dirty="0">
                <a:sym typeface="Wingdings" panose="05000000000000000000" pitchFamily="2" charset="2"/>
              </a:rPr>
              <a:t>3 (14%)</a:t>
            </a:r>
          </a:p>
          <a:p>
            <a:pPr marL="0" indent="0">
              <a:buNone/>
            </a:pPr>
            <a:r>
              <a:rPr lang="fr-FR" sz="1600" dirty="0">
                <a:sym typeface="Wingdings" panose="05000000000000000000" pitchFamily="2" charset="2"/>
              </a:rPr>
              <a:t>   associés avec une </a:t>
            </a:r>
            <a:r>
              <a:rPr lang="fr-FR" sz="1600" b="1" dirty="0">
                <a:sym typeface="Wingdings" panose="05000000000000000000" pitchFamily="2" charset="2"/>
              </a:rPr>
              <a:t>TTG.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fr-FR" sz="1600" dirty="0">
                <a:sym typeface="Wingdings" panose="05000000000000000000" pitchFamily="2" charset="2"/>
              </a:rPr>
              <a:t>- </a:t>
            </a:r>
            <a:r>
              <a:rPr lang="fr-FR" sz="1600" b="1" dirty="0">
                <a:sym typeface="Wingdings" panose="05000000000000000000" pitchFamily="2" charset="2"/>
              </a:rPr>
              <a:t>PEC</a:t>
            </a:r>
            <a:r>
              <a:rPr lang="fr-FR" sz="1600" dirty="0">
                <a:sym typeface="Wingdings" panose="05000000000000000000" pitchFamily="2" charset="2"/>
              </a:rPr>
              <a:t> du NASI lourde, proche d’une tumeur trophoblastique gestationnelle.</a:t>
            </a:r>
          </a:p>
          <a:p>
            <a:pPr>
              <a:buFontTx/>
              <a:buChar char="-"/>
            </a:pPr>
            <a:endParaRPr lang="fr-FR" sz="1600" dirty="0"/>
          </a:p>
        </p:txBody>
      </p:sp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id="{BC318DEC-06A9-8D7F-20A9-DBB8270292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3764743"/>
              </p:ext>
            </p:extLst>
          </p:nvPr>
        </p:nvGraphicFramePr>
        <p:xfrm>
          <a:off x="384976" y="103366"/>
          <a:ext cx="11414760" cy="508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EB2A4C1-72A1-FEDB-B6ED-657DA0FF3F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7626" y="3810276"/>
            <a:ext cx="4714374" cy="3047724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A9C574-432E-E31A-DB7B-7E504EF6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6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72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39"/>
    </mc:Choice>
    <mc:Fallback xmlns="">
      <p:transition spd="slow" advTm="54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617619-A8BB-0AFD-D858-1ACE0330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189" y="766665"/>
            <a:ext cx="10515600" cy="78781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Le nodule atypique du site d’implantation (NASI)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6A763A-38BC-2948-0A68-DD93A9838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4900" u="sng" dirty="0"/>
              <a:t>OMS 2020 </a:t>
            </a:r>
            <a:r>
              <a:rPr lang="fr-FR" sz="4900" dirty="0"/>
              <a:t>: Le NASI est une nouvelle lésion trophoblastique considérée comme le précurseur de la TTE </a:t>
            </a:r>
          </a:p>
          <a:p>
            <a:pPr marL="0" indent="0">
              <a:buNone/>
            </a:pPr>
            <a:r>
              <a:rPr lang="fr-FR" sz="4900" u="sng" dirty="0"/>
              <a:t>Critères : 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fr-FR" sz="49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taille augmentée entre 5 et 10 mm,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fr-FR" sz="49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cellularité augmentée,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fr-FR" sz="49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atypies cytologiques marquées, 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fr-FR" sz="49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activité mitotique augmentée,</a:t>
            </a: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fr-FR" sz="49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Ki67 augmenté &gt;5%.</a:t>
            </a:r>
            <a:endParaRPr lang="fr-FR" sz="49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fr-FR" sz="4900" dirty="0">
                <a:ea typeface="Calibri" panose="020F0502020204030204" pitchFamily="34" charset="0"/>
                <a:cs typeface="Calibri" panose="020F0502020204030204" pitchFamily="34" charset="0"/>
              </a:rPr>
              <a:t>- Cycline E marquage intermédiaire dans les NASI</a:t>
            </a:r>
            <a:r>
              <a:rPr lang="fr-FR" sz="26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i="1" dirty="0"/>
              <a:t>Mao et al., </a:t>
            </a:r>
            <a:r>
              <a:rPr lang="en-US" i="1" dirty="0" err="1"/>
              <a:t>Cycline</a:t>
            </a:r>
            <a:r>
              <a:rPr lang="en-US" i="1" dirty="0"/>
              <a:t> E and p16 Immunoreactivity in Epithelioid Trophoblastic Tumor-An Aid in Differential Diagnosis)</a:t>
            </a:r>
            <a:endParaRPr lang="fr-FR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fr-FR" sz="4900" b="1" i="1" dirty="0"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r-FR" sz="4900" b="1" i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es critères définitifs ainsi que le nombre de critères nécessaires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fr-FR" sz="4900" b="1" i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n’ont pas encore été établis.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FR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60D8F5-CB2C-D39B-2948-64FEF9456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r="19336"/>
          <a:stretch/>
        </p:blipFill>
        <p:spPr>
          <a:xfrm>
            <a:off x="8151306" y="2173923"/>
            <a:ext cx="4040694" cy="4003040"/>
          </a:xfrm>
          <a:prstGeom prst="rect">
            <a:avLst/>
          </a:prstGeom>
        </p:spPr>
      </p:pic>
      <p:graphicFrame>
        <p:nvGraphicFramePr>
          <p:cNvPr id="10" name="Espace réservé du contenu 3">
            <a:extLst>
              <a:ext uri="{FF2B5EF4-FFF2-40B4-BE49-F238E27FC236}">
                <a16:creationId xmlns:a16="http://schemas.microsoft.com/office/drawing/2014/main" id="{9AC1E614-DD9A-78CA-12C3-EC3205ED84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8466043"/>
              </p:ext>
            </p:extLst>
          </p:nvPr>
        </p:nvGraphicFramePr>
        <p:xfrm>
          <a:off x="384976" y="103366"/>
          <a:ext cx="11414760" cy="508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40ECBA-021B-FBDD-BA45-A4E379A2F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7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41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7"/>
    </mc:Choice>
    <mc:Fallback xmlns="">
      <p:transition spd="slow" advTm="23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34F1DA-6040-E02F-F9F8-DA07155F1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490" y="125333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FR" sz="2200" b="1" u="sng" dirty="0">
                <a:latin typeface="Calibri" panose="020F0502020204030204" pitchFamily="34" charset="0"/>
                <a:ea typeface="Calibri" panose="020F0502020204030204" pitchFamily="34" charset="0"/>
              </a:rPr>
              <a:t>ETUDE TRANSITRO</a:t>
            </a:r>
          </a:p>
          <a:p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Identifier des </a:t>
            </a:r>
            <a:r>
              <a:rPr lang="fr-FR" sz="1800" b="1" dirty="0">
                <a:latin typeface="Calibri" panose="020F0502020204030204" pitchFamily="34" charset="0"/>
                <a:ea typeface="Calibri" panose="020F0502020204030204" pitchFamily="34" charset="0"/>
              </a:rPr>
              <a:t>techniques ancillaires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 permettant de distinguer les NASI des NSI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tudier les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profils d’expression génomique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 lésions issues du TI membranaire : NSI, NASI et TTE. </a:t>
            </a:r>
            <a:endParaRPr lang="fr-FR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fr-FR" dirty="0">
              <a:highlight>
                <a:srgbClr val="FFFF00"/>
              </a:highlight>
            </a:endParaRPr>
          </a:p>
        </p:txBody>
      </p:sp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id="{D9122487-ED3D-6EF3-453E-FC40A1B20D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641909"/>
              </p:ext>
            </p:extLst>
          </p:nvPr>
        </p:nvGraphicFramePr>
        <p:xfrm>
          <a:off x="388620" y="220668"/>
          <a:ext cx="11414760" cy="508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FB47C479-CA64-8D53-1D03-09DBF240FC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4" r="17633"/>
          <a:stretch/>
        </p:blipFill>
        <p:spPr>
          <a:xfrm>
            <a:off x="8272448" y="3429000"/>
            <a:ext cx="3822570" cy="30411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AF62C4-BA83-1C2C-22BE-60F1280DF6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r="21204"/>
          <a:stretch/>
        </p:blipFill>
        <p:spPr>
          <a:xfrm>
            <a:off x="4083618" y="3387030"/>
            <a:ext cx="4188830" cy="3078528"/>
          </a:xfrm>
          <a:prstGeom prst="rect">
            <a:avLst/>
          </a:prstGeom>
        </p:spPr>
      </p:pic>
      <p:pic>
        <p:nvPicPr>
          <p:cNvPr id="2050" name="Picture 2" descr="E:\APSN\Lames scannées\Nodule dystrophi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34"/>
          <a:stretch/>
        </p:blipFill>
        <p:spPr bwMode="auto">
          <a:xfrm>
            <a:off x="0" y="3429000"/>
            <a:ext cx="4083618" cy="304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DBD5F55-352B-B3D3-B254-A442FED738B0}"/>
              </a:ext>
            </a:extLst>
          </p:cNvPr>
          <p:cNvSpPr txBox="1"/>
          <p:nvPr/>
        </p:nvSpPr>
        <p:spPr>
          <a:xfrm>
            <a:off x="199575" y="3059668"/>
            <a:ext cx="385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NSI : pas de nécrose, pas d’infiltration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4CB60C-FE16-7575-0790-A7BB167BFDB7}"/>
              </a:ext>
            </a:extLst>
          </p:cNvPr>
          <p:cNvSpPr txBox="1"/>
          <p:nvPr/>
        </p:nvSpPr>
        <p:spPr>
          <a:xfrm>
            <a:off x="4442917" y="3038497"/>
            <a:ext cx="350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NASI : nécrose, pas d’infiltration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254C5F1-BE88-12B5-79E3-81A4A7BFE8CA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10C127-5622-1BBB-119D-5B87AD1EF6D7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BA737A-F765-9577-5216-61AD206B7442}"/>
              </a:ext>
            </a:extLst>
          </p:cNvPr>
          <p:cNvSpPr txBox="1"/>
          <p:nvPr/>
        </p:nvSpPr>
        <p:spPr>
          <a:xfrm>
            <a:off x="8660737" y="3038497"/>
            <a:ext cx="2860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TTE: nécrose et infiltration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1B5B205-512B-09DA-DE2C-FEEB68698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4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0"/>
    </mc:Choice>
    <mc:Fallback xmlns="">
      <p:transition spd="slow" advTm="1897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837427-DC62-4D9A-B4A6-2884D114D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556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900" dirty="0"/>
              <a:t>Etude </a:t>
            </a:r>
            <a:r>
              <a:rPr lang="fr-FR" sz="1900" b="1" dirty="0"/>
              <a:t>rétrospective</a:t>
            </a:r>
            <a:r>
              <a:rPr lang="fr-FR" sz="1900" dirty="0"/>
              <a:t>, de janvier 2012 à juillet 2021,</a:t>
            </a:r>
          </a:p>
          <a:p>
            <a:pPr marL="0" indent="0">
              <a:buNone/>
            </a:pPr>
            <a:r>
              <a:rPr lang="fr-FR" sz="1900" b="1" dirty="0" err="1"/>
              <a:t>Unicentrique</a:t>
            </a:r>
            <a:r>
              <a:rPr lang="fr-FR" sz="1900" dirty="0"/>
              <a:t> (Service d’Anatomie et Cytologie Pathologique du CHU LYON SUD), </a:t>
            </a:r>
          </a:p>
          <a:p>
            <a:pPr marL="0" indent="0">
              <a:buNone/>
            </a:pPr>
            <a:endParaRPr lang="fr-FR" sz="1900" dirty="0"/>
          </a:p>
          <a:p>
            <a:pPr marL="0" indent="0">
              <a:buNone/>
            </a:pPr>
            <a:r>
              <a:rPr lang="fr-FR" sz="1900" b="1" dirty="0"/>
              <a:t>Données/Matériel collectés :</a:t>
            </a:r>
          </a:p>
          <a:p>
            <a:pPr>
              <a:buFontTx/>
              <a:buChar char="-"/>
            </a:pPr>
            <a:r>
              <a:rPr lang="fr-FR" sz="1900" dirty="0"/>
              <a:t>Données cliniques et biologiques (</a:t>
            </a:r>
            <a:r>
              <a:rPr lang="fr-FR" sz="1900" i="1" dirty="0"/>
              <a:t>Centre de Référence des Maladies Trophoblastiques Gestationnelles</a:t>
            </a:r>
            <a:r>
              <a:rPr lang="fr-FR" sz="1900" dirty="0"/>
              <a:t>) </a:t>
            </a:r>
          </a:p>
          <a:p>
            <a:pPr>
              <a:buFontTx/>
              <a:buChar char="-"/>
            </a:pPr>
            <a:r>
              <a:rPr lang="fr-FR" sz="1900" dirty="0"/>
              <a:t>Lames HES, IHC et blocs de paraffine   (</a:t>
            </a:r>
            <a:r>
              <a:rPr lang="fr-FR" sz="1900" i="1" dirty="0"/>
              <a:t>Service d’Anatomie et Cytologie Pathologique du CHU LYON SUD)</a:t>
            </a:r>
          </a:p>
          <a:p>
            <a:pPr>
              <a:buFontTx/>
              <a:buChar char="-"/>
            </a:pPr>
            <a:endParaRPr lang="fr-FR" sz="1900" i="1" dirty="0"/>
          </a:p>
          <a:p>
            <a:pPr marL="0" indent="0">
              <a:buNone/>
            </a:pPr>
            <a:r>
              <a:rPr lang="fr-FR" sz="1900" b="1" dirty="0"/>
              <a:t>Au total : </a:t>
            </a:r>
            <a:endParaRPr lang="fr-FR" sz="1900" dirty="0"/>
          </a:p>
          <a:p>
            <a:pPr>
              <a:buFontTx/>
              <a:buChar char="-"/>
            </a:pPr>
            <a:r>
              <a:rPr lang="fr-FR" sz="1900" b="1" dirty="0">
                <a:sym typeface="Wingdings" panose="05000000000000000000" pitchFamily="2" charset="2"/>
              </a:rPr>
              <a:t>8TTE</a:t>
            </a:r>
            <a:endParaRPr lang="fr-FR" sz="1900" b="1" dirty="0"/>
          </a:p>
          <a:p>
            <a:pPr>
              <a:buFontTx/>
              <a:buChar char="-"/>
            </a:pPr>
            <a:r>
              <a:rPr lang="fr-FR" sz="1900" b="1" dirty="0"/>
              <a:t>7NASI</a:t>
            </a:r>
          </a:p>
          <a:p>
            <a:pPr>
              <a:buFontTx/>
              <a:buChar char="-"/>
            </a:pPr>
            <a:r>
              <a:rPr lang="fr-FR" sz="1900" b="1" dirty="0">
                <a:sym typeface="Wingdings" panose="05000000000000000000" pitchFamily="2" charset="2"/>
              </a:rPr>
              <a:t>8NSI</a:t>
            </a:r>
            <a:endParaRPr lang="fr-FR" sz="2000" b="1" dirty="0"/>
          </a:p>
          <a:p>
            <a:pPr marL="0" indent="0">
              <a:buNone/>
            </a:pPr>
            <a:endParaRPr lang="fr-FR" sz="1900" i="1" dirty="0"/>
          </a:p>
          <a:p>
            <a:pPr>
              <a:buFontTx/>
              <a:buChar char="-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id="{4812A3C6-EF0D-B006-B32E-F7E9C13FE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6698398"/>
              </p:ext>
            </p:extLst>
          </p:nvPr>
        </p:nvGraphicFramePr>
        <p:xfrm>
          <a:off x="400547" y="257534"/>
          <a:ext cx="11390906" cy="472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BE9B59E-C2ED-52B0-02A0-A88C139EC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A654-4613-47F2-B086-DCC089ED9916}" type="slidenum">
              <a:rPr lang="fr-FR" smtClean="0"/>
              <a:t>9</a:t>
            </a:fld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7"/>
    </mc:Choice>
    <mc:Fallback xmlns="">
      <p:transition spd="slow" advTm="4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YIMDOI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8|0.3|2.9|3.1|0.3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|0.2|0.3|0.4|2.5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0.3|1.9|0.2|0.4|0.3|14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2|4.5|4.7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|2.1|2.6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2|5.7|1.8|2.2|6.8|5.8|2.8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6|10.9|18.4|5.2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4|1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|11|3.9|4.6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2.1|7.6|2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9|6.7|0.5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4534</TotalTime>
  <Words>1689</Words>
  <Application>Microsoft Office PowerPoint</Application>
  <PresentationFormat>Grand écran</PresentationFormat>
  <Paragraphs>309</Paragraphs>
  <Slides>19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Verdana</vt:lpstr>
      <vt:lpstr>Wingdings</vt:lpstr>
      <vt:lpstr>Thème Office</vt:lpstr>
      <vt:lpstr>Pr Mojgan DEVOUASSOUX-SHISHEBORAN Dr Fabienne ALLIAS Pr Jonathan LOPEZ  Dr Gaspard JEREMIE  Le 16/11/22</vt:lpstr>
      <vt:lpstr>Présentation PowerPoint</vt:lpstr>
      <vt:lpstr>Présentation PowerPoint</vt:lpstr>
      <vt:lpstr>Le nodule du site d’implantation (NSI) et la tumeur trophoblastique épithélioide (TTE)</vt:lpstr>
      <vt:lpstr>Biologie moléculaire</vt:lpstr>
      <vt:lpstr>Le nodule atypique du site d’implantation (NASI)</vt:lpstr>
      <vt:lpstr>Le nodule atypique du site d’implantation (NASI)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ANNÉE  2022   N°129         THESE D’EXERCICE EN MEDECINE              Présentée à l’Université Claude Bernard Lyon 1         Et soutenue publiquement le 23 juin 2022          En vue d’obtenir le titre de Docteur en Médecine          Par Gaspard JEREMIE            Sous la direction de          Madame le Professeur Mojgan DEVOUASSOUX-SHISHEBORAN</dc:title>
  <dc:creator>JEREMIE Gaspard</dc:creator>
  <cp:lastModifiedBy>tcongres</cp:lastModifiedBy>
  <cp:revision>153</cp:revision>
  <dcterms:created xsi:type="dcterms:W3CDTF">2022-05-26T09:34:51Z</dcterms:created>
  <dcterms:modified xsi:type="dcterms:W3CDTF">2022-11-16T10:12:43Z</dcterms:modified>
</cp:coreProperties>
</file>