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handoutMasterIdLst>
    <p:handoutMasterId r:id="rId22"/>
  </p:handoutMasterIdLst>
  <p:sldIdLst>
    <p:sldId id="257" r:id="rId2"/>
    <p:sldId id="285" r:id="rId3"/>
    <p:sldId id="266" r:id="rId4"/>
    <p:sldId id="264" r:id="rId5"/>
    <p:sldId id="275" r:id="rId6"/>
    <p:sldId id="259" r:id="rId7"/>
    <p:sldId id="263" r:id="rId8"/>
    <p:sldId id="267" r:id="rId9"/>
    <p:sldId id="271" r:id="rId10"/>
    <p:sldId id="284" r:id="rId11"/>
    <p:sldId id="273" r:id="rId12"/>
    <p:sldId id="276" r:id="rId13"/>
    <p:sldId id="277" r:id="rId14"/>
    <p:sldId id="278" r:id="rId15"/>
    <p:sldId id="280" r:id="rId16"/>
    <p:sldId id="281" r:id="rId17"/>
    <p:sldId id="282" r:id="rId18"/>
    <p:sldId id="262" r:id="rId19"/>
    <p:sldId id="265" r:id="rId20"/>
  </p:sldIdLst>
  <p:sldSz cx="12192000" cy="6858000"/>
  <p:notesSz cx="6669088"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87B"/>
    <a:srgbClr val="F7A941"/>
    <a:srgbClr val="0086D1"/>
    <a:srgbClr val="FFFFFF"/>
    <a:srgbClr val="FAABAC"/>
    <a:srgbClr val="4BD1D4"/>
    <a:srgbClr val="0B8CD3"/>
    <a:srgbClr val="00365F"/>
    <a:srgbClr val="ED6B62"/>
    <a:srgbClr val="D1D8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61" autoAdjust="0"/>
    <p:restoredTop sz="69186" autoAdjust="0"/>
  </p:normalViewPr>
  <p:slideViewPr>
    <p:cSldViewPr>
      <p:cViewPr varScale="1">
        <p:scale>
          <a:sx n="79" d="100"/>
          <a:sy n="79" d="100"/>
        </p:scale>
        <p:origin x="1662" y="114"/>
      </p:cViewPr>
      <p:guideLst>
        <p:guide orient="horz" pos="2160"/>
        <p:guide pos="3840"/>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1"/>
            <a:ext cx="2889938" cy="498056"/>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777607" y="1"/>
            <a:ext cx="2889938" cy="498056"/>
          </a:xfrm>
          <a:prstGeom prst="rect">
            <a:avLst/>
          </a:prstGeom>
        </p:spPr>
        <p:txBody>
          <a:bodyPr vert="horz" lIns="91440" tIns="45720" rIns="91440" bIns="45720" rtlCol="0"/>
          <a:lstStyle>
            <a:lvl1pPr algn="r">
              <a:defRPr sz="1200"/>
            </a:lvl1pPr>
          </a:lstStyle>
          <a:p>
            <a:fld id="{0BBCB67D-011C-420F-89FB-6F95AA324ACF}" type="datetimeFigureOut">
              <a:rPr lang="fr-FR" smtClean="0"/>
              <a:t>16/11/2022</a:t>
            </a:fld>
            <a:endParaRPr lang="fr-FR"/>
          </a:p>
        </p:txBody>
      </p:sp>
      <p:sp>
        <p:nvSpPr>
          <p:cNvPr id="4" name="Espace réservé du pied de page 3"/>
          <p:cNvSpPr>
            <a:spLocks noGrp="1"/>
          </p:cNvSpPr>
          <p:nvPr>
            <p:ph type="ftr" sz="quarter" idx="2"/>
          </p:nvPr>
        </p:nvSpPr>
        <p:spPr>
          <a:xfrm>
            <a:off x="0" y="9428585"/>
            <a:ext cx="2889938" cy="498055"/>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777607" y="9428585"/>
            <a:ext cx="2889938" cy="498055"/>
          </a:xfrm>
          <a:prstGeom prst="rect">
            <a:avLst/>
          </a:prstGeom>
        </p:spPr>
        <p:txBody>
          <a:bodyPr vert="horz" lIns="91440" tIns="45720" rIns="91440" bIns="45720" rtlCol="0" anchor="b"/>
          <a:lstStyle>
            <a:lvl1pPr algn="r">
              <a:defRPr sz="1200"/>
            </a:lvl1pPr>
          </a:lstStyle>
          <a:p>
            <a:fld id="{9DB207C1-6DF3-4DA9-9F10-5181D19314F6}" type="slidenum">
              <a:rPr lang="fr-FR" smtClean="0"/>
              <a:t>‹N°›</a:t>
            </a:fld>
            <a:endParaRPr lang="fr-FR"/>
          </a:p>
        </p:txBody>
      </p:sp>
    </p:spTree>
    <p:extLst>
      <p:ext uri="{BB962C8B-B14F-4D97-AF65-F5344CB8AC3E}">
        <p14:creationId xmlns:p14="http://schemas.microsoft.com/office/powerpoint/2010/main" val="132827135"/>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3286" units="cm"/>
          <inkml:channel name="Y" type="integer" max="1081" units="cm"/>
          <inkml:channel name="T" type="integer" max="2.14748E9" units="dev"/>
        </inkml:traceFormat>
        <inkml:channelProperties>
          <inkml:channelProperty channel="X" name="resolution" value="68.88889" units="1/cm"/>
          <inkml:channelProperty channel="Y" name="resolution" value="40.33582" units="1/cm"/>
          <inkml:channelProperty channel="T" name="resolution" value="1" units="1/dev"/>
        </inkml:channelProperties>
      </inkml:inkSource>
      <inkml:timestamp xml:id="ts0" timeString="2022-11-01T09:57:18.455"/>
    </inkml:context>
    <inkml:brush xml:id="br0">
      <inkml:brushProperty name="width" value="0.26667" units="cm"/>
      <inkml:brushProperty name="height" value="0.53333" units="cm"/>
      <inkml:brushProperty name="color" value="#FFFF00"/>
      <inkml:brushProperty name="tip" value="rectangle"/>
      <inkml:brushProperty name="rasterOp" value="maskPen"/>
      <inkml:brushProperty name="fitToCurve" value="1"/>
    </inkml:brush>
  </inkml:definitions>
  <inkml:trace contextRef="#ctx0" brushRef="#br0">1899 103 0,'-154'0'172,"25"0"-172,-127 0 15,102 0-15,-26 0 16,26 0-16,103 0 15,0 0-15,-52 0 313,-51-52-313,0 52 16,103-25-16,-26 25 15,51 0-15,-51 0 16,26-26-1,25 26 1,-25 0 15</inkml:trace>
</inkml:ink>
</file>

<file path=ppt/ink/ink10.xml><?xml version="1.0" encoding="utf-8"?>
<inkml:ink xmlns:inkml="http://www.w3.org/2003/InkML">
  <inkml:definitions>
    <inkml:context xml:id="ctx0">
      <inkml:inkSource xml:id="inkSrc0">
        <inkml:traceFormat>
          <inkml:channel name="X" type="integer" max="3286" units="cm"/>
          <inkml:channel name="Y" type="integer" max="1081" units="cm"/>
          <inkml:channel name="T" type="integer" max="2.14748E9" units="dev"/>
        </inkml:traceFormat>
        <inkml:channelProperties>
          <inkml:channelProperty channel="X" name="resolution" value="68.88889" units="1/cm"/>
          <inkml:channelProperty channel="Y" name="resolution" value="40.33582" units="1/cm"/>
          <inkml:channelProperty channel="T" name="resolution" value="1" units="1/dev"/>
        </inkml:channelProperties>
      </inkml:inkSource>
      <inkml:timestamp xml:id="ts0" timeString="2022-11-01T09:58:28.950"/>
    </inkml:context>
    <inkml:brush xml:id="br0">
      <inkml:brushProperty name="width" value="0.26667" units="cm"/>
      <inkml:brushProperty name="height" value="0.53333" units="cm"/>
      <inkml:brushProperty name="color" value="#FFFF00"/>
      <inkml:brushProperty name="tip" value="rectangle"/>
      <inkml:brushProperty name="rasterOp" value="maskPen"/>
      <inkml:brushProperty name="fitToCurve" value="1"/>
    </inkml:brush>
  </inkml:definitions>
  <inkml:trace contextRef="#ctx0" brushRef="#br0">0 1 0,'26'0'47,"-1"0"-15,1 0-1,0 0-31,25 26 15,0-26 1,1 0-16,25 0 16,-26 0-16,26 0 15,-52 0-15,1 0 16,25 0-16,-25 0 0,0 0 47,25 0 47,-25 0-63,-1 0 0,1 0 32,0 0-48</inkml:trace>
</inkml:ink>
</file>

<file path=ppt/ink/ink11.xml><?xml version="1.0" encoding="utf-8"?>
<inkml:ink xmlns:inkml="http://www.w3.org/2003/InkML">
  <inkml:definitions>
    <inkml:context xml:id="ctx0">
      <inkml:inkSource xml:id="inkSrc0">
        <inkml:traceFormat>
          <inkml:channel name="X" type="integer" max="3286" units="cm"/>
          <inkml:channel name="Y" type="integer" max="1081" units="cm"/>
          <inkml:channel name="T" type="integer" max="2.14748E9" units="dev"/>
        </inkml:traceFormat>
        <inkml:channelProperties>
          <inkml:channelProperty channel="X" name="resolution" value="68.88889" units="1/cm"/>
          <inkml:channelProperty channel="Y" name="resolution" value="40.33582" units="1/cm"/>
          <inkml:channelProperty channel="T" name="resolution" value="1" units="1/dev"/>
        </inkml:channelProperties>
      </inkml:inkSource>
      <inkml:timestamp xml:id="ts0" timeString="2022-11-01T09:59:34.343"/>
    </inkml:context>
    <inkml:brush xml:id="br0">
      <inkml:brushProperty name="width" value="0.26667" units="cm"/>
      <inkml:brushProperty name="height" value="0.53333" units="cm"/>
      <inkml:brushProperty name="color" value="#FFFF00"/>
      <inkml:brushProperty name="tip" value="rectangle"/>
      <inkml:brushProperty name="rasterOp" value="maskPen"/>
      <inkml:brushProperty name="fitToCurve" value="1"/>
    </inkml:brush>
  </inkml:definitions>
  <inkml:trace contextRef="#ctx0" brushRef="#br0">-1 27 0,'153'0'141,"-50"0"-126,0 0-15,-26 0 16,51 0-16,-51 0 16,-51 0-16,51 0 15,-52 0-15,27 0 16,-1 0-1,-25 0 1,50 0-16,-50 0 16,0 0-1,25 0-15,-25 0 16,25 0-16,26 0 16,-51 0-1,25 0 1,0 0-16,-25 0 15,0 0 1,-1 0-16,1 0 16,0 0-16,25 0 15,0 0-15,26 0 16,26 0-16,-52 0 16,26 0-16,0 0 15,-26 0-15,1 0 16,-1 0-1,-25 0-15,-1 0 16,27 0 0,-27 0-16,27 0 15,25 0 1,-52 0-16,52 0 0,-51 0 16,51 0-1,-26 0-15,26 0 0,-51 0 16,-1 0-1,52 0-15,-25 0 16,-1 0-16,0 0 16,26 0-16,-51 0 31,0-26-31,25 26 47</inkml:trace>
</inkml:ink>
</file>

<file path=ppt/ink/ink12.xml><?xml version="1.0" encoding="utf-8"?>
<inkml:ink xmlns:inkml="http://www.w3.org/2003/InkML">
  <inkml:definitions>
    <inkml:context xml:id="ctx0">
      <inkml:inkSource xml:id="inkSrc0">
        <inkml:traceFormat>
          <inkml:channel name="X" type="integer" max="3286" units="cm"/>
          <inkml:channel name="Y" type="integer" max="1081" units="cm"/>
          <inkml:channel name="T" type="integer" max="2.14748E9" units="dev"/>
        </inkml:traceFormat>
        <inkml:channelProperties>
          <inkml:channelProperty channel="X" name="resolution" value="68.88889" units="1/cm"/>
          <inkml:channelProperty channel="Y" name="resolution" value="40.33582" units="1/cm"/>
          <inkml:channelProperty channel="T" name="resolution" value="1" units="1/dev"/>
        </inkml:channelProperties>
      </inkml:inkSource>
      <inkml:timestamp xml:id="ts0" timeString="2022-11-01T09:56:07.999"/>
    </inkml:context>
    <inkml:brush xml:id="br0">
      <inkml:brushProperty name="width" value="0.26667" units="cm"/>
      <inkml:brushProperty name="height" value="0.53333" units="cm"/>
      <inkml:brushProperty name="color" value="#FFFF00"/>
      <inkml:brushProperty name="tip" value="rectangle"/>
      <inkml:brushProperty name="rasterOp" value="maskPen"/>
      <inkml:brushProperty name="fitToCurve" value="1"/>
    </inkml:brush>
  </inkml:definitions>
  <inkml:trace contextRef="#ctx0" brushRef="#br0">-1 1 0,'51'0'156,"52"0"-156,25 0 16,-25 0-16,-26 0 15,25 26-15,-50-26 16,25 0-16,0 0 15,-1 0-15,27 0 16,0 0-16,-52 0 16,26 0-16,26 26 15,-78-26-15,78 0 16,-52 0-16,26 52 16,-25-52-1,25 26-15,-26-26 16,26 0-1,-26 0-15,52 25 16,-26-25-16,-26 0 16,26 0-16,0 26 15,26-26-15,-26 0 16,-26 51-16,51-51 16,52 52-16,-102-52 15,25 0-15,50 0 16,-50 0-16,26 0 15,-26 0-15,51 0 16,-51 0-16,25 0 16,-25 0-16,0 0 15,0 0-15,26 0 16,-26 0-16,26 0 16,-1 0-16,-50 0 15,50 0-15,1 0 16,-52 0-16,26 0 15,-26 0-15,52 0 16,-26 0-16,-26 0 16,26 0-16,-25 0 15,25 0-15,-52 0 16,1 0 0,25 0-16,-25 0 0,-1 0 15,27 0 16,-27 0-31,1 0 16,0 0-16,-1 0 16,27 0 46,-27 0-46,27-26-1,-27 0 17,1 26-17,0 0-15,25-25 16,0-1 0,1 0-16,-27 1 15,1 25 1</inkml:trace>
</inkml:ink>
</file>

<file path=ppt/ink/ink13.xml><?xml version="1.0" encoding="utf-8"?>
<inkml:ink xmlns:inkml="http://www.w3.org/2003/InkML">
  <inkml:definitions>
    <inkml:context xml:id="ctx0">
      <inkml:inkSource xml:id="inkSrc0">
        <inkml:traceFormat>
          <inkml:channel name="X" type="integer" max="3286" units="cm"/>
          <inkml:channel name="Y" type="integer" max="1081" units="cm"/>
          <inkml:channel name="T" type="integer" max="2.14748E9" units="dev"/>
        </inkml:traceFormat>
        <inkml:channelProperties>
          <inkml:channelProperty channel="X" name="resolution" value="68.88889" units="1/cm"/>
          <inkml:channelProperty channel="Y" name="resolution" value="40.33582" units="1/cm"/>
          <inkml:channelProperty channel="T" name="resolution" value="1" units="1/dev"/>
        </inkml:channelProperties>
      </inkml:inkSource>
      <inkml:timestamp xml:id="ts0" timeString="2022-11-01T09:56:09.663"/>
    </inkml:context>
    <inkml:brush xml:id="br0">
      <inkml:brushProperty name="width" value="0.26667" units="cm"/>
      <inkml:brushProperty name="height" value="0.53333" units="cm"/>
      <inkml:brushProperty name="color" value="#FFFF00"/>
      <inkml:brushProperty name="tip" value="rectangle"/>
      <inkml:brushProperty name="rasterOp" value="maskPen"/>
      <inkml:brushProperty name="fitToCurve" value="1"/>
    </inkml:brush>
  </inkml:definitions>
  <inkml:trace contextRef="#ctx0" brushRef="#br0">-1 78 0,'77'0'78,"102"0"-62,-25 0-16,26 0 16,76 0-16,27 0 15,50 0-15,-128 0 16,78 0-16,-52 0 16,76 0-16,-127 0 15,25 0-15,-51 0 16,-51 0-16,25 0 15,77 0-15,-51 0 16,-25 0-16,-1 0 16,-25 0-16,25 0 15,26 0-15,-103 0 16,52 0-16,-78 0 16,52 0-16,-25-51 15,-27 51 1,1-26 15</inkml:trace>
</inkml:ink>
</file>

<file path=ppt/ink/ink14.xml><?xml version="1.0" encoding="utf-8"?>
<inkml:ink xmlns:inkml="http://www.w3.org/2003/InkML">
  <inkml:definitions>
    <inkml:context xml:id="ctx0">
      <inkml:inkSource xml:id="inkSrc0">
        <inkml:traceFormat>
          <inkml:channel name="X" type="integer" max="3286" units="cm"/>
          <inkml:channel name="Y" type="integer" max="1081" units="cm"/>
          <inkml:channel name="T" type="integer" max="2.14748E9" units="dev"/>
        </inkml:traceFormat>
        <inkml:channelProperties>
          <inkml:channelProperty channel="X" name="resolution" value="68.88889" units="1/cm"/>
          <inkml:channelProperty channel="Y" name="resolution" value="40.33582" units="1/cm"/>
          <inkml:channelProperty channel="T" name="resolution" value="1" units="1/dev"/>
        </inkml:channelProperties>
      </inkml:inkSource>
      <inkml:timestamp xml:id="ts0" timeString="2022-11-01T09:56:11.007"/>
    </inkml:context>
    <inkml:brush xml:id="br0">
      <inkml:brushProperty name="width" value="0.26667" units="cm"/>
      <inkml:brushProperty name="height" value="0.53333" units="cm"/>
      <inkml:brushProperty name="color" value="#FFFF00"/>
      <inkml:brushProperty name="tip" value="rectangle"/>
      <inkml:brushProperty name="rasterOp" value="maskPen"/>
      <inkml:brushProperty name="fitToCurve" value="1"/>
    </inkml:brush>
  </inkml:definitions>
  <inkml:trace contextRef="#ctx0" brushRef="#br0">0 32 0,'128'0'110,"206"0"-110,-52 0 15,0 0-15,103 0 16,-51 0-16,-1 0 15,1 0-15,-1 0 16,1 0-16,-77 0 16,-27 0-16,-76 0 15,0 0-15,-51 0 16,0 0-16,-26 0 16,0 26-16,-26-26 15,26 0-15,-52 25 31</inkml:trace>
</inkml:ink>
</file>

<file path=ppt/ink/ink15.xml><?xml version="1.0" encoding="utf-8"?>
<inkml:ink xmlns:inkml="http://www.w3.org/2003/InkML">
  <inkml:definitions>
    <inkml:context xml:id="ctx0">
      <inkml:inkSource xml:id="inkSrc0">
        <inkml:traceFormat>
          <inkml:channel name="X" type="integer" max="3286" units="cm"/>
          <inkml:channel name="Y" type="integer" max="1081" units="cm"/>
          <inkml:channel name="T" type="integer" max="2.14748E9" units="dev"/>
        </inkml:traceFormat>
        <inkml:channelProperties>
          <inkml:channelProperty channel="X" name="resolution" value="68.88889" units="1/cm"/>
          <inkml:channelProperty channel="Y" name="resolution" value="40.33582" units="1/cm"/>
          <inkml:channelProperty channel="T" name="resolution" value="1" units="1/dev"/>
        </inkml:channelProperties>
      </inkml:inkSource>
      <inkml:timestamp xml:id="ts0" timeString="2022-11-01T09:56:12.455"/>
    </inkml:context>
    <inkml:brush xml:id="br0">
      <inkml:brushProperty name="width" value="0.26667" units="cm"/>
      <inkml:brushProperty name="height" value="0.53333" units="cm"/>
      <inkml:brushProperty name="color" value="#FFFF00"/>
      <inkml:brushProperty name="tip" value="rectangle"/>
      <inkml:brushProperty name="rasterOp" value="maskPen"/>
      <inkml:brushProperty name="fitToCurve" value="1"/>
    </inkml:brush>
  </inkml:definitions>
  <inkml:trace contextRef="#ctx0" brushRef="#br0">0 25 0,'52'0'94,"25"0"-94,102 0 15,129 0-15,-77 0 16,103 0-16,-78 0 16,-25 0-16,0 0 15,103 0-15,-78 0 16,26 0-1,-128 0-15,26 0 0,-26 0 16,51 0 0,-102 0-16,51 0 15,-52 0-15,1 0 16,-26 0-16,25 0 16,-25 0-16,0 0 15,0 0-15,-51 0 0,0 0 16,-1-25-16</inkml:trace>
</inkml:ink>
</file>

<file path=ppt/ink/ink16.xml><?xml version="1.0" encoding="utf-8"?>
<inkml:ink xmlns:inkml="http://www.w3.org/2003/InkML">
  <inkml:definitions>
    <inkml:context xml:id="ctx0">
      <inkml:inkSource xml:id="inkSrc0">
        <inkml:traceFormat>
          <inkml:channel name="X" type="integer" max="3286" units="cm"/>
          <inkml:channel name="Y" type="integer" max="1081" units="cm"/>
          <inkml:channel name="T" type="integer" max="2.14748E9" units="dev"/>
        </inkml:traceFormat>
        <inkml:channelProperties>
          <inkml:channelProperty channel="X" name="resolution" value="68.88889" units="1/cm"/>
          <inkml:channelProperty channel="Y" name="resolution" value="40.33582" units="1/cm"/>
          <inkml:channelProperty channel="T" name="resolution" value="1" units="1/dev"/>
        </inkml:channelProperties>
      </inkml:inkSource>
      <inkml:timestamp xml:id="ts0" timeString="2022-11-01T09:56:14.231"/>
    </inkml:context>
    <inkml:brush xml:id="br0">
      <inkml:brushProperty name="width" value="0.26667" units="cm"/>
      <inkml:brushProperty name="height" value="0.53333" units="cm"/>
      <inkml:brushProperty name="color" value="#FFFF00"/>
      <inkml:brushProperty name="tip" value="rectangle"/>
      <inkml:brushProperty name="rasterOp" value="maskPen"/>
      <inkml:brushProperty name="fitToCurve" value="1"/>
    </inkml:brush>
  </inkml:definitions>
  <inkml:trace contextRef="#ctx0" brushRef="#br0">0 1 0,'77'0'79,"77"0"-64,26 0-15,25 0 16,129 26-16,-78-26 15,78 0-15,-232 0 16,129 0-16,52 0 16,-53 51-16,-178-51 15,102 0-15,0 0 16,-52 52-16,-25-52 16,77 0-16,-51 0 15,-1 0-15,-25 0 16,26 0-1,-26 0-15,0 0 16,-26 0-16,-25 0 16,0 0-16,25 0 15,-25 0 1,-1 0 31,1 0-47,0 0 15,-1 0-15,1 0 16,51 0 0,-51 25-1,-1-25 1,26 0 0,-25 0-16,0 0 15,25 0 16,-25 0-15,-1 0 15,1 0-15,0 0 15,-1 0-15,1 0-1,0 0 1,-1 0 15,1 0-15,0 0 0,-1 0 30,-25 26 33</inkml:trace>
</inkml:ink>
</file>

<file path=ppt/ink/ink17.xml><?xml version="1.0" encoding="utf-8"?>
<inkml:ink xmlns:inkml="http://www.w3.org/2003/InkML">
  <inkml:definitions>
    <inkml:context xml:id="ctx0">
      <inkml:inkSource xml:id="inkSrc0">
        <inkml:traceFormat>
          <inkml:channel name="X" type="integer" max="3286" units="cm"/>
          <inkml:channel name="Y" type="integer" max="1081" units="cm"/>
          <inkml:channel name="T" type="integer" max="2.14748E9" units="dev"/>
        </inkml:traceFormat>
        <inkml:channelProperties>
          <inkml:channelProperty channel="X" name="resolution" value="68.88889" units="1/cm"/>
          <inkml:channelProperty channel="Y" name="resolution" value="40.33582" units="1/cm"/>
          <inkml:channelProperty channel="T" name="resolution" value="1" units="1/dev"/>
        </inkml:channelProperties>
      </inkml:inkSource>
      <inkml:timestamp xml:id="ts0" timeString="2022-11-01T09:56:18.071"/>
    </inkml:context>
    <inkml:brush xml:id="br0">
      <inkml:brushProperty name="width" value="0.26667" units="cm"/>
      <inkml:brushProperty name="height" value="0.53333" units="cm"/>
      <inkml:brushProperty name="color" value="#FFFF00"/>
      <inkml:brushProperty name="tip" value="rectangle"/>
      <inkml:brushProperty name="rasterOp" value="maskPen"/>
      <inkml:brushProperty name="fitToCurve" value="1"/>
    </inkml:brush>
  </inkml:definitions>
  <inkml:trace contextRef="#ctx0" brushRef="#br0">0 0 0,'51'0'62,"1"0"-46,25 0-16,25 0 16,52 26-16,-77-26 15,77 0-15,0 51 16,0-25-16,-51-26 16,51 0-1,-1 51-15,-50-51 16,51 0-16,-26 0 15,1 0-15,-1 0 16,-25 0-16,-27 0 16,78 0-16,-51 0 15,0 0-15,-26 0 16,0 0-16,0 0 16,0 0-16,0 0 15,0 0-15,-1 0 16,-24 0-16,25 0 15,-26 0-15,0 0 16,-25 0-16,0 0 16,51 0-16,-52 0 15,27 0-15,-1 0 16,52 0 0,-52 0-16,26 0 15,-51 0 1,-1 0-16,1 0 15,-1 0 17,1 0-32,0 0 31,25 0-15</inkml:trace>
</inkml:ink>
</file>

<file path=ppt/ink/ink18.xml><?xml version="1.0" encoding="utf-8"?>
<inkml:ink xmlns:inkml="http://www.w3.org/2003/InkML">
  <inkml:definitions>
    <inkml:context xml:id="ctx0">
      <inkml:inkSource xml:id="inkSrc0">
        <inkml:traceFormat>
          <inkml:channel name="X" type="integer" max="3286" units="cm"/>
          <inkml:channel name="Y" type="integer" max="1081" units="cm"/>
          <inkml:channel name="T" type="integer" max="2.14748E9" units="dev"/>
        </inkml:traceFormat>
        <inkml:channelProperties>
          <inkml:channelProperty channel="X" name="resolution" value="68.88889" units="1/cm"/>
          <inkml:channelProperty channel="Y" name="resolution" value="40.33582" units="1/cm"/>
          <inkml:channelProperty channel="T" name="resolution" value="1" units="1/dev"/>
        </inkml:channelProperties>
      </inkml:inkSource>
      <inkml:timestamp xml:id="ts0" timeString="2022-11-01T09:56:20.015"/>
    </inkml:context>
    <inkml:brush xml:id="br0">
      <inkml:brushProperty name="width" value="0.26667" units="cm"/>
      <inkml:brushProperty name="height" value="0.53333" units="cm"/>
      <inkml:brushProperty name="color" value="#FFFF00"/>
      <inkml:brushProperty name="tip" value="rectangle"/>
      <inkml:brushProperty name="rasterOp" value="maskPen"/>
      <inkml:brushProperty name="fitToCurve" value="1"/>
    </inkml:brush>
  </inkml:definitions>
  <inkml:trace contextRef="#ctx0" brushRef="#br0">0 0 0,'129'0'94,"24"0"-94,-101 25 15,127 78-15,-50-78 16,25 1-1,76 0-15,1 51 16,-51-52-16,25-25 16,-51 0-16,0 0 15,-26 0-15,26 0 16,-51 0-16,0 0 16,-52 0-16,77 0 15,-25-25 1,-78 25-1,52-26 1,-51 26 15,51-26-15,-51 1-16,-1-1 31</inkml:trace>
</inkml:ink>
</file>

<file path=ppt/ink/ink19.xml><?xml version="1.0" encoding="utf-8"?>
<inkml:ink xmlns:inkml="http://www.w3.org/2003/InkML">
  <inkml:definitions>
    <inkml:context xml:id="ctx0">
      <inkml:inkSource xml:id="inkSrc0">
        <inkml:traceFormat>
          <inkml:channel name="X" type="integer" max="3286" units="cm"/>
          <inkml:channel name="Y" type="integer" max="1081" units="cm"/>
          <inkml:channel name="T" type="integer" max="2.14748E9" units="dev"/>
        </inkml:traceFormat>
        <inkml:channelProperties>
          <inkml:channelProperty channel="X" name="resolution" value="68.88889" units="1/cm"/>
          <inkml:channelProperty channel="Y" name="resolution" value="40.33582" units="1/cm"/>
          <inkml:channelProperty channel="T" name="resolution" value="1" units="1/dev"/>
        </inkml:channelProperties>
      </inkml:inkSource>
      <inkml:timestamp xml:id="ts0" timeString="2022-11-01T09:56:21.180"/>
    </inkml:context>
    <inkml:brush xml:id="br0">
      <inkml:brushProperty name="width" value="0.26667" units="cm"/>
      <inkml:brushProperty name="height" value="0.53333" units="cm"/>
      <inkml:brushProperty name="color" value="#FFFF00"/>
      <inkml:brushProperty name="tip" value="rectangle"/>
      <inkml:brushProperty name="rasterOp" value="maskPen"/>
      <inkml:brushProperty name="fitToCurve" value="1"/>
    </inkml:brush>
  </inkml:definitions>
  <inkml:trace contextRef="#ctx0" brushRef="#br0">0 28 0,'0'-25'47,"128"25"-32,-51 0-15,0 0 16,0 25-16,0 1 15,52 51-15,-52-26 16,77-25-16,-78-26 16,104 25-1,-26-25-15,77 0 16,-77 0-16,25 0 16,27 0-16,-1 0 15,26 0-15,-77 0 16,0 0-16,0-102 15,-26 102-15,-102-26 16,25 1-16</inkml:trace>
</inkml:ink>
</file>

<file path=ppt/ink/ink2.xml><?xml version="1.0" encoding="utf-8"?>
<inkml:ink xmlns:inkml="http://www.w3.org/2003/InkML">
  <inkml:definitions>
    <inkml:context xml:id="ctx0">
      <inkml:inkSource xml:id="inkSrc0">
        <inkml:traceFormat>
          <inkml:channel name="X" type="integer" max="3286" units="cm"/>
          <inkml:channel name="Y" type="integer" max="1081" units="cm"/>
          <inkml:channel name="T" type="integer" max="2.14748E9" units="dev"/>
        </inkml:traceFormat>
        <inkml:channelProperties>
          <inkml:channelProperty channel="X" name="resolution" value="68.88889" units="1/cm"/>
          <inkml:channelProperty channel="Y" name="resolution" value="40.33582" units="1/cm"/>
          <inkml:channelProperty channel="T" name="resolution" value="1" units="1/dev"/>
        </inkml:channelProperties>
      </inkml:inkSource>
      <inkml:timestamp xml:id="ts0" timeString="2022-11-01T09:57:20.662"/>
    </inkml:context>
    <inkml:brush xml:id="br0">
      <inkml:brushProperty name="width" value="0.26667" units="cm"/>
      <inkml:brushProperty name="height" value="0.53333" units="cm"/>
      <inkml:brushProperty name="color" value="#FFFF00"/>
      <inkml:brushProperty name="tip" value="rectangle"/>
      <inkml:brushProperty name="rasterOp" value="maskPen"/>
      <inkml:brushProperty name="fitToCurve" value="1"/>
    </inkml:brush>
  </inkml:definitions>
  <inkml:trace contextRef="#ctx0" brushRef="#br0">0 83 0,'154'0'93,"77"0"-93,26 0 16,76 0-16,1 0 16,-52 0-16,0 0 15,-25 0-15,-26 0 16,-154 0-16,77 0 16,-103 0-16,-25 0 15,-1 0-15,27 0 16,-27 0-16,1 0 31,-26-26-15,51 1-1,-25 25 1,0 0-16,25 0 31,-26-26-31,1 26 31,0 0-31,-1 0 16,27 0 0,-27 0-16,52 0 15,0 0-15,-51 0 16,25 0-16,1 0 16,-27 0-1,1 26 32,0-1-31,-1-25-16,1 0 15,0 26-15,76 77 16,-76-103 0,0 25 15,-1-25-31,1 0 15</inkml:trace>
</inkml:ink>
</file>

<file path=ppt/ink/ink20.xml><?xml version="1.0" encoding="utf-8"?>
<inkml:ink xmlns:inkml="http://www.w3.org/2003/InkML">
  <inkml:definitions>
    <inkml:context xml:id="ctx0">
      <inkml:inkSource xml:id="inkSrc0">
        <inkml:traceFormat>
          <inkml:channel name="X" type="integer" max="3286" units="cm"/>
          <inkml:channel name="Y" type="integer" max="1081" units="cm"/>
          <inkml:channel name="T" type="integer" max="2.14748E9" units="dev"/>
        </inkml:traceFormat>
        <inkml:channelProperties>
          <inkml:channelProperty channel="X" name="resolution" value="68.88889" units="1/cm"/>
          <inkml:channelProperty channel="Y" name="resolution" value="40.33582" units="1/cm"/>
          <inkml:channelProperty channel="T" name="resolution" value="1" units="1/dev"/>
        </inkml:channelProperties>
      </inkml:inkSource>
      <inkml:timestamp xml:id="ts0" timeString="2022-11-01T09:56:22.319"/>
    </inkml:context>
    <inkml:brush xml:id="br0">
      <inkml:brushProperty name="width" value="0.26667" units="cm"/>
      <inkml:brushProperty name="height" value="0.53333" units="cm"/>
      <inkml:brushProperty name="color" value="#FFFF00"/>
      <inkml:brushProperty name="tip" value="rectangle"/>
      <inkml:brushProperty name="rasterOp" value="maskPen"/>
      <inkml:brushProperty name="fitToCurve" value="1"/>
    </inkml:brush>
  </inkml:definitions>
  <inkml:trace contextRef="#ctx0" brushRef="#br0">-1 0 0,'51'0'79,"26"26"-79,25 25 15,232-51-15,-26 77 16,77-26-16,-129-51 15,78 26-15,-103-26 16,-129 0-16,-25 25 16,77-25-1,-102 0-15,-1 0 16,52-25 0,-103-1-1,-26 1 16</inkml:trace>
</inkml:ink>
</file>

<file path=ppt/ink/ink21.xml><?xml version="1.0" encoding="utf-8"?>
<inkml:ink xmlns:inkml="http://www.w3.org/2003/InkML">
  <inkml:definitions>
    <inkml:context xml:id="ctx0">
      <inkml:inkSource xml:id="inkSrc0">
        <inkml:traceFormat>
          <inkml:channel name="X" type="integer" max="3286" units="cm"/>
          <inkml:channel name="Y" type="integer" max="1081" units="cm"/>
          <inkml:channel name="T" type="integer" max="2.14748E9" units="dev"/>
        </inkml:traceFormat>
        <inkml:channelProperties>
          <inkml:channelProperty channel="X" name="resolution" value="68.88889" units="1/cm"/>
          <inkml:channelProperty channel="Y" name="resolution" value="40.33582" units="1/cm"/>
          <inkml:channelProperty channel="T" name="resolution" value="1" units="1/dev"/>
        </inkml:channelProperties>
      </inkml:inkSource>
      <inkml:timestamp xml:id="ts0" timeString="2022-11-01T09:56:27.487"/>
    </inkml:context>
    <inkml:brush xml:id="br0">
      <inkml:brushProperty name="width" value="0.26667" units="cm"/>
      <inkml:brushProperty name="height" value="0.53333" units="cm"/>
      <inkml:brushProperty name="color" value="#FFFF00"/>
      <inkml:brushProperty name="tip" value="rectangle"/>
      <inkml:brushProperty name="rasterOp" value="maskPen"/>
      <inkml:brushProperty name="fitToCurve" value="1"/>
    </inkml:brush>
  </inkml:definitions>
  <inkml:trace contextRef="#ctx0" brushRef="#br0">0 0 0,'129'0'94,"-27"0"-78,27 0-16,76 0 15,0 0-15,26 0 16,0 0-16,-77 0 16,0 0-16,-129 0 15,27 0-15,-27 0 16,1 0-16,25 0 31,-25 0 16,51 0-31,-51 0-16,-1 0 15,1 0-15,25 0 16,-25 0 203,0 0-219,25 0 15,-25 0 1,-1 0-16,27 0 31,-27 0-31,1 0 31,25 0-15,-25 0-16,-1 0 156,27 0-125,-27 0-31,1 0 16,51 0-16,-51 0 16,51 0-16,-52 0 15,1 0-15,102 0 16,-51 0 0,-51 0-1,0 0 16,25 0-15</inkml:trace>
</inkml:ink>
</file>

<file path=ppt/ink/ink22.xml><?xml version="1.0" encoding="utf-8"?>
<inkml:ink xmlns:inkml="http://www.w3.org/2003/InkML">
  <inkml:definitions>
    <inkml:context xml:id="ctx0">
      <inkml:inkSource xml:id="inkSrc0">
        <inkml:traceFormat>
          <inkml:channel name="X" type="integer" max="3286" units="cm"/>
          <inkml:channel name="Y" type="integer" max="1081" units="cm"/>
          <inkml:channel name="T" type="integer" max="2.14748E9" units="dev"/>
        </inkml:traceFormat>
        <inkml:channelProperties>
          <inkml:channelProperty channel="X" name="resolution" value="68.88889" units="1/cm"/>
          <inkml:channelProperty channel="Y" name="resolution" value="40.33582" units="1/cm"/>
          <inkml:channelProperty channel="T" name="resolution" value="1" units="1/dev"/>
        </inkml:channelProperties>
      </inkml:inkSource>
      <inkml:timestamp xml:id="ts0" timeString="2022-11-01T09:58:46.869"/>
    </inkml:context>
    <inkml:brush xml:id="br0">
      <inkml:brushProperty name="width" value="0.26667" units="cm"/>
      <inkml:brushProperty name="height" value="0.53333" units="cm"/>
      <inkml:brushProperty name="color" value="#FFFF00"/>
      <inkml:brushProperty name="tip" value="rectangle"/>
      <inkml:brushProperty name="rasterOp" value="maskPen"/>
      <inkml:brushProperty name="fitToCurve" value="1"/>
    </inkml:brush>
  </inkml:definitions>
  <inkml:trace contextRef="#ctx0" brushRef="#br0">0 173 0,'26'0'78,"-1"0"-78,52 0 16,-26-26-16,52 26 16,25-26-16,-51 26 15,26-25-15,-26-1 16,-26 26-16,26 0 16,-51 0-1,-26-26 188,26 26-62,-1 0-125,1 0-1,0 0 1,50 0 312,-50 0-297,0 0 0,-1-25 126,1 25 171,0 0-313,-1 0 17,1 0-17,0 0 32,-1 0 16,1 0-16,0 0-32,-1 0 1,1 0-1,0 0 1,25 0-16,-25 0 16,-1 0-1,27 0 1,-27 0-16,1 0 16,0 0-1,-1 0-15,1 0 16,0 0-1,25 0 1,-25 0 15,-1 25 1,27-25 93,-27 0-32,1 0-46,25 0 78,-25 0-78</inkml:trace>
</inkml:ink>
</file>

<file path=ppt/ink/ink23.xml><?xml version="1.0" encoding="utf-8"?>
<inkml:ink xmlns:inkml="http://www.w3.org/2003/InkML">
  <inkml:definitions>
    <inkml:context xml:id="ctx0">
      <inkml:inkSource xml:id="inkSrc0">
        <inkml:traceFormat>
          <inkml:channel name="X" type="integer" max="3286" units="cm"/>
          <inkml:channel name="Y" type="integer" max="1081" units="cm"/>
          <inkml:channel name="T" type="integer" max="2.14748E9" units="dev"/>
        </inkml:traceFormat>
        <inkml:channelProperties>
          <inkml:channelProperty channel="X" name="resolution" value="68.88889" units="1/cm"/>
          <inkml:channelProperty channel="Y" name="resolution" value="40.33582" units="1/cm"/>
          <inkml:channelProperty channel="T" name="resolution" value="1" units="1/dev"/>
        </inkml:channelProperties>
      </inkml:inkSource>
      <inkml:timestamp xml:id="ts0" timeString="2022-11-01T09:58:48.878"/>
    </inkml:context>
    <inkml:brush xml:id="br0">
      <inkml:brushProperty name="width" value="0.26667" units="cm"/>
      <inkml:brushProperty name="height" value="0.53333" units="cm"/>
      <inkml:brushProperty name="color" value="#FFFF00"/>
      <inkml:brushProperty name="tip" value="rectangle"/>
      <inkml:brushProperty name="rasterOp" value="maskPen"/>
      <inkml:brushProperty name="fitToCurve" value="1"/>
    </inkml:brush>
  </inkml:definitions>
  <inkml:trace contextRef="#ctx0" brushRef="#br0">0 32 0,'26'-25'78,"-1"25"-78,103 0 16,1 0-16,-52 0 16,51 0-16,-25 0 15,-1 0-15,-50 0 16,50 25-16,-76-25 15,-1 0-15,1 0 16,0 0-16,-1 0 16,1 0-16,0 0 15,25 0-15,26 0 16,-51 0 0,-1 0-16,1 0 15,0 0 188,-1 0-187</inkml:trace>
</inkml:ink>
</file>

<file path=ppt/ink/ink24.xml><?xml version="1.0" encoding="utf-8"?>
<inkml:ink xmlns:inkml="http://www.w3.org/2003/InkML">
  <inkml:definitions>
    <inkml:context xml:id="ctx0">
      <inkml:inkSource xml:id="inkSrc0">
        <inkml:traceFormat>
          <inkml:channel name="X" type="integer" max="3286" units="cm"/>
          <inkml:channel name="Y" type="integer" max="1081" units="cm"/>
          <inkml:channel name="T" type="integer" max="2.14748E9" units="dev"/>
        </inkml:traceFormat>
        <inkml:channelProperties>
          <inkml:channelProperty channel="X" name="resolution" value="68.88889" units="1/cm"/>
          <inkml:channelProperty channel="Y" name="resolution" value="40.33582" units="1/cm"/>
          <inkml:channelProperty channel="T" name="resolution" value="1" units="1/dev"/>
        </inkml:channelProperties>
      </inkml:inkSource>
      <inkml:timestamp xml:id="ts0" timeString="2022-11-01T09:58:51.431"/>
    </inkml:context>
    <inkml:brush xml:id="br0">
      <inkml:brushProperty name="width" value="0.26667" units="cm"/>
      <inkml:brushProperty name="height" value="0.53333" units="cm"/>
      <inkml:brushProperty name="color" value="#FFFF00"/>
      <inkml:brushProperty name="tip" value="rectangle"/>
      <inkml:brushProperty name="rasterOp" value="maskPen"/>
      <inkml:brushProperty name="fitToCurve" value="1"/>
    </inkml:brush>
  </inkml:definitions>
  <inkml:trace contextRef="#ctx0" brushRef="#br0">-1 127 0,'25'0'31,"52"-26"-31,-51 0 16,102 26 0,26 0-16,-51 0 15,25 0-15,0 0 16,1 0-16,-52 0 15,25 0-15,52 0 16,-102-25-16,50 25 16,1 0-16,-26 0 15,-26 0-15,26-26 16,0 26-16,0 0 16,-26 0-16,1 0 15,-1 0-15,0 0 16,-25 0-1,0 0 1,51 0 0,-52 0-1,1 0-15,25 0 16,77 0-16,-102 0 16,0 0-16,76 0 15,-25 0-15,-51 0 16,0 0-1,25 0 17,-25 0-17,-1 0 1,27 0 0,-27 0-16,1 0 15,51 0 1,-51 0-16,25 0 15,-25 0 1,-1 0 0,1 0-1</inkml:trace>
</inkml:ink>
</file>

<file path=ppt/ink/ink25.xml><?xml version="1.0" encoding="utf-8"?>
<inkml:ink xmlns:inkml="http://www.w3.org/2003/InkML">
  <inkml:definitions>
    <inkml:context xml:id="ctx0">
      <inkml:inkSource xml:id="inkSrc0">
        <inkml:traceFormat>
          <inkml:channel name="X" type="integer" max="3286" units="cm"/>
          <inkml:channel name="Y" type="integer" max="1081" units="cm"/>
          <inkml:channel name="T" type="integer" max="2.14748E9" units="dev"/>
        </inkml:traceFormat>
        <inkml:channelProperties>
          <inkml:channelProperty channel="X" name="resolution" value="68.88889" units="1/cm"/>
          <inkml:channelProperty channel="Y" name="resolution" value="40.33582" units="1/cm"/>
          <inkml:channelProperty channel="T" name="resolution" value="1" units="1/dev"/>
        </inkml:channelProperties>
      </inkml:inkSource>
      <inkml:timestamp xml:id="ts0" timeString="2022-11-01T09:58:52.991"/>
    </inkml:context>
    <inkml:brush xml:id="br0">
      <inkml:brushProperty name="width" value="0.26667" units="cm"/>
      <inkml:brushProperty name="height" value="0.53333" units="cm"/>
      <inkml:brushProperty name="color" value="#FFFF00"/>
      <inkml:brushProperty name="tip" value="rectangle"/>
      <inkml:brushProperty name="rasterOp" value="maskPen"/>
      <inkml:brushProperty name="fitToCurve" value="1"/>
    </inkml:brush>
  </inkml:definitions>
  <inkml:trace contextRef="#ctx0" brushRef="#br0">0 1 0,'102'0'63,"27"0"-63,-27 0 16,52 0-16,-77 0 15,103 0-15,-77 0 16,50 0-16,-76 0 15,-51 0-15,25 0 16,-25 0 31</inkml:trace>
</inkml:ink>
</file>

<file path=ppt/ink/ink26.xml><?xml version="1.0" encoding="utf-8"?>
<inkml:ink xmlns:inkml="http://www.w3.org/2003/InkML">
  <inkml:definitions>
    <inkml:context xml:id="ctx0">
      <inkml:inkSource xml:id="inkSrc0">
        <inkml:traceFormat>
          <inkml:channel name="X" type="integer" max="3286" units="cm"/>
          <inkml:channel name="Y" type="integer" max="1081" units="cm"/>
          <inkml:channel name="T" type="integer" max="2.14748E9" units="dev"/>
        </inkml:traceFormat>
        <inkml:channelProperties>
          <inkml:channelProperty channel="X" name="resolution" value="68.88889" units="1/cm"/>
          <inkml:channelProperty channel="Y" name="resolution" value="40.33582" units="1/cm"/>
          <inkml:channelProperty channel="T" name="resolution" value="1" units="1/dev"/>
        </inkml:channelProperties>
      </inkml:inkSource>
      <inkml:timestamp xml:id="ts0" timeString="2022-11-01T09:58:54.175"/>
    </inkml:context>
    <inkml:brush xml:id="br0">
      <inkml:brushProperty name="width" value="0.26667" units="cm"/>
      <inkml:brushProperty name="height" value="0.53333" units="cm"/>
      <inkml:brushProperty name="color" value="#FFFF00"/>
      <inkml:brushProperty name="tip" value="rectangle"/>
      <inkml:brushProperty name="rasterOp" value="maskPen"/>
      <inkml:brushProperty name="fitToCurve" value="1"/>
    </inkml:brush>
  </inkml:definitions>
  <inkml:trace contextRef="#ctx0" brushRef="#br0">-1 1 0,'0'26'31,"25"-26"-15,27 0-1,-1 0-15,52 0 16,-1 0 0,1 0-16,-26 0 15,51 0-15,-25 0 16,-52 0-16,52 0 15,-1 0-15,-76 0 16,25 0-16,-25 0 16,0 0-1,-1 0-15,1 0 16</inkml:trace>
</inkml:ink>
</file>

<file path=ppt/ink/ink27.xml><?xml version="1.0" encoding="utf-8"?>
<inkml:ink xmlns:inkml="http://www.w3.org/2003/InkML">
  <inkml:definitions>
    <inkml:context xml:id="ctx0">
      <inkml:inkSource xml:id="inkSrc0">
        <inkml:traceFormat>
          <inkml:channel name="X" type="integer" max="3286" units="cm"/>
          <inkml:channel name="Y" type="integer" max="1081" units="cm"/>
          <inkml:channel name="T" type="integer" max="2.14748E9" units="dev"/>
        </inkml:traceFormat>
        <inkml:channelProperties>
          <inkml:channelProperty channel="X" name="resolution" value="68.88889" units="1/cm"/>
          <inkml:channelProperty channel="Y" name="resolution" value="40.33582" units="1/cm"/>
          <inkml:channelProperty channel="T" name="resolution" value="1" units="1/dev"/>
        </inkml:channelProperties>
      </inkml:inkSource>
      <inkml:timestamp xml:id="ts0" timeString="2022-11-01T09:58:56.039"/>
    </inkml:context>
    <inkml:brush xml:id="br0">
      <inkml:brushProperty name="width" value="0.26667" units="cm"/>
      <inkml:brushProperty name="height" value="0.53333" units="cm"/>
      <inkml:brushProperty name="color" value="#FFFF00"/>
      <inkml:brushProperty name="tip" value="rectangle"/>
      <inkml:brushProperty name="rasterOp" value="maskPen"/>
      <inkml:brushProperty name="fitToCurve" value="1"/>
    </inkml:brush>
  </inkml:definitions>
  <inkml:trace contextRef="#ctx0" brushRef="#br0">-1 154 0,'25'0'16,"27"-26"-1,25 26 1,0-25 0,24 25-16,2-52 15,0 27-15,51 25 0,-77 0 32,-26 0-32,-26 0 15,26 0-15,-26 0 31,1 0-15,51 0 15,-51 0 251,-1 0-251,27 0-16,-27 0 1,-25-26 0</inkml:trace>
</inkml:ink>
</file>

<file path=ppt/ink/ink28.xml><?xml version="1.0" encoding="utf-8"?>
<inkml:ink xmlns:inkml="http://www.w3.org/2003/InkML">
  <inkml:definitions>
    <inkml:context xml:id="ctx0">
      <inkml:inkSource xml:id="inkSrc0">
        <inkml:traceFormat>
          <inkml:channel name="X" type="integer" max="3286" units="cm"/>
          <inkml:channel name="Y" type="integer" max="1081" units="cm"/>
          <inkml:channel name="T" type="integer" max="2.14748E9" units="dev"/>
        </inkml:traceFormat>
        <inkml:channelProperties>
          <inkml:channelProperty channel="X" name="resolution" value="68.88889" units="1/cm"/>
          <inkml:channelProperty channel="Y" name="resolution" value="40.33582" units="1/cm"/>
          <inkml:channelProperty channel="T" name="resolution" value="1" units="1/dev"/>
        </inkml:channelProperties>
      </inkml:inkSource>
      <inkml:timestamp xml:id="ts0" timeString="2022-11-01T09:58:58.661"/>
    </inkml:context>
    <inkml:brush xml:id="br0">
      <inkml:brushProperty name="width" value="0.26667" units="cm"/>
      <inkml:brushProperty name="height" value="0.53333" units="cm"/>
      <inkml:brushProperty name="color" value="#FFFF00"/>
      <inkml:brushProperty name="tip" value="rectangle"/>
      <inkml:brushProperty name="rasterOp" value="maskPen"/>
      <inkml:brushProperty name="fitToCurve" value="1"/>
    </inkml:brush>
  </inkml:definitions>
  <inkml:trace contextRef="#ctx0" brushRef="#br0">0 155 0,'26'0'0,"-1"-25"31,1 25 0,51 0-31,-26-26 0,-25 26 16,-1-51 31,1 51-32,0 0-15,-1 0 16,1 0-1,0 0 32,25 0-15,-25 0 233,51 0-218,0 0 78,-52 0-109,1 0-1,51 0-15,-51 0 16,25 0 0,-25 0-1,25 0-15,-26 0 16,1 0-1,0 0 32,-1 0-15,1 0 14,0 0 111,-1 0-157,1 0 0,0 0 15,-1 0 1,1 0 15,0 0-15,25 0 15,-25 0 16,-1-26-31,1 0-1,0 26 1,-1 0 109</inkml:trace>
</inkml:ink>
</file>

<file path=ppt/ink/ink29.xml><?xml version="1.0" encoding="utf-8"?>
<inkml:ink xmlns:inkml="http://www.w3.org/2003/InkML">
  <inkml:definitions>
    <inkml:context xml:id="ctx0">
      <inkml:inkSource xml:id="inkSrc0">
        <inkml:traceFormat>
          <inkml:channel name="X" type="integer" max="3286" units="cm"/>
          <inkml:channel name="Y" type="integer" max="1081" units="cm"/>
          <inkml:channel name="T" type="integer" max="2.14748E9" units="dev"/>
        </inkml:traceFormat>
        <inkml:channelProperties>
          <inkml:channelProperty channel="X" name="resolution" value="68.88889" units="1/cm"/>
          <inkml:channelProperty channel="Y" name="resolution" value="40.33582" units="1/cm"/>
          <inkml:channelProperty channel="T" name="resolution" value="1" units="1/dev"/>
        </inkml:channelProperties>
      </inkml:inkSource>
      <inkml:timestamp xml:id="ts0" timeString="2022-11-01T09:59:00.926"/>
    </inkml:context>
    <inkml:brush xml:id="br0">
      <inkml:brushProperty name="width" value="0.26667" units="cm"/>
      <inkml:brushProperty name="height" value="0.53333" units="cm"/>
      <inkml:brushProperty name="color" value="#FFFF00"/>
      <inkml:brushProperty name="tip" value="rectangle"/>
      <inkml:brushProperty name="rasterOp" value="maskPen"/>
      <inkml:brushProperty name="fitToCurve" value="1"/>
    </inkml:brush>
  </inkml:definitions>
  <inkml:trace contextRef="#ctx0" brushRef="#br0">0 0 0,'26'0'125,"25"0"-109,-25 0-16,-1 0 15,1 0 1,0 0 0,-1 0 15,1 0-16,25 0 1,26 0 0,-51 0-16,0 0 15,-1 0-15,1 0 16,0 0-16,25 0 78,52 0-62,-78 0-16,1 0 15,0 0-15,25 0 16,0 0-16,-25 0 31,-1 0-31,27 0 31,-27 0 1,1 0-17,25 0 1,-25 0-16,0 0 31,25 0 94</inkml:trace>
</inkml:ink>
</file>

<file path=ppt/ink/ink3.xml><?xml version="1.0" encoding="utf-8"?>
<inkml:ink xmlns:inkml="http://www.w3.org/2003/InkML">
  <inkml:definitions>
    <inkml:context xml:id="ctx0">
      <inkml:inkSource xml:id="inkSrc0">
        <inkml:traceFormat>
          <inkml:channel name="X" type="integer" max="3286" units="cm"/>
          <inkml:channel name="Y" type="integer" max="1081" units="cm"/>
          <inkml:channel name="T" type="integer" max="2.14748E9" units="dev"/>
        </inkml:traceFormat>
        <inkml:channelProperties>
          <inkml:channelProperty channel="X" name="resolution" value="68.88889" units="1/cm"/>
          <inkml:channelProperty channel="Y" name="resolution" value="40.33582" units="1/cm"/>
          <inkml:channelProperty channel="T" name="resolution" value="1" units="1/dev"/>
        </inkml:channelProperties>
      </inkml:inkSource>
      <inkml:timestamp xml:id="ts0" timeString="2022-11-01T09:57:23.015"/>
    </inkml:context>
    <inkml:brush xml:id="br0">
      <inkml:brushProperty name="width" value="0.26667" units="cm"/>
      <inkml:brushProperty name="height" value="0.53333" units="cm"/>
      <inkml:brushProperty name="color" value="#FFFF00"/>
      <inkml:brushProperty name="tip" value="rectangle"/>
      <inkml:brushProperty name="rasterOp" value="maskPen"/>
      <inkml:brushProperty name="fitToCurve" value="1"/>
    </inkml:brush>
  </inkml:definitions>
  <inkml:trace contextRef="#ctx0" brushRef="#br0">-1 0 0,'51'0'32,"0"0"-17,52 0-15,-1 0 16,129 0-16,-51 0 16,-103 0-1,51 25-15,-25-25 16</inkml:trace>
</inkml:ink>
</file>

<file path=ppt/ink/ink30.xml><?xml version="1.0" encoding="utf-8"?>
<inkml:ink xmlns:inkml="http://www.w3.org/2003/InkML">
  <inkml:definitions>
    <inkml:context xml:id="ctx0">
      <inkml:inkSource xml:id="inkSrc0">
        <inkml:traceFormat>
          <inkml:channel name="X" type="integer" max="3286" units="cm"/>
          <inkml:channel name="Y" type="integer" max="1081" units="cm"/>
          <inkml:channel name="T" type="integer" max="2.14748E9" units="dev"/>
        </inkml:traceFormat>
        <inkml:channelProperties>
          <inkml:channelProperty channel="X" name="resolution" value="68.88889" units="1/cm"/>
          <inkml:channelProperty channel="Y" name="resolution" value="40.33582" units="1/cm"/>
          <inkml:channelProperty channel="T" name="resolution" value="1" units="1/dev"/>
        </inkml:channelProperties>
      </inkml:inkSource>
      <inkml:timestamp xml:id="ts0" timeString="2022-11-01T09:59:02.663"/>
    </inkml:context>
    <inkml:brush xml:id="br0">
      <inkml:brushProperty name="width" value="0.26667" units="cm"/>
      <inkml:brushProperty name="height" value="0.53333" units="cm"/>
      <inkml:brushProperty name="color" value="#FFFF00"/>
      <inkml:brushProperty name="tip" value="rectangle"/>
      <inkml:brushProperty name="rasterOp" value="maskPen"/>
      <inkml:brushProperty name="fitToCurve" value="1"/>
    </inkml:brush>
  </inkml:definitions>
  <inkml:trace contextRef="#ctx0" brushRef="#br0">0 109 0,'51'0'16,"-25"-25"0,0 25-1,51 0-15,25 0 16,-25 0-16,0 0 15,-25 0-15,-52-26 47,51 0-47,0 26 16,52 0 0,-77 0-16,25 0 15,-25 0 1,25 0-1,-26 0-15,1 0 32,0 0-17,25 0 32,-25 0-31,-1 0-1,52 0 1,-51 0 0,51 0-1,-51-25-15,-1 25 32,1 0-32,0 0 15,-1 0 1,1 0 15,77 0 0</inkml:trace>
</inkml:ink>
</file>

<file path=ppt/ink/ink31.xml><?xml version="1.0" encoding="utf-8"?>
<inkml:ink xmlns:inkml="http://www.w3.org/2003/InkML">
  <inkml:definitions>
    <inkml:context xml:id="ctx0">
      <inkml:inkSource xml:id="inkSrc0">
        <inkml:traceFormat>
          <inkml:channel name="X" type="integer" max="3286" units="cm"/>
          <inkml:channel name="Y" type="integer" max="1081" units="cm"/>
          <inkml:channel name="T" type="integer" max="2.14748E9" units="dev"/>
        </inkml:traceFormat>
        <inkml:channelProperties>
          <inkml:channelProperty channel="X" name="resolution" value="68.88889" units="1/cm"/>
          <inkml:channelProperty channel="Y" name="resolution" value="40.33582" units="1/cm"/>
          <inkml:channelProperty channel="T" name="resolution" value="1" units="1/dev"/>
        </inkml:channelProperties>
      </inkml:inkSource>
      <inkml:timestamp xml:id="ts0" timeString="2022-11-01T09:59:03.887"/>
    </inkml:context>
    <inkml:brush xml:id="br0">
      <inkml:brushProperty name="width" value="0.26667" units="cm"/>
      <inkml:brushProperty name="height" value="0.53333" units="cm"/>
      <inkml:brushProperty name="color" value="#FFFF00"/>
      <inkml:brushProperty name="tip" value="rectangle"/>
      <inkml:brushProperty name="rasterOp" value="maskPen"/>
      <inkml:brushProperty name="fitToCurve" value="1"/>
    </inkml:brush>
  </inkml:definitions>
  <inkml:trace contextRef="#ctx0" brushRef="#br0">0 51 0,'26'0'62,"25"0"-46,0 0-16,26 0 15,-51 0-15,25 0 16,1 0-16,-27 0 16,27 0-16,-1 0 15,26 0 1,-26 0-1,1 0 1,-27 0-16,1 0 16,0 0-16,-1 0 15,1 0-15,25 0 16,0 0-16,1 0 31,-1 0-31,-25 0 16,-1 0-1,27 0 1,-1 0 0,0 0-1,1 0-15,-27 0 16,1 0-16,25-25 16,-25-1-16</inkml:trace>
</inkml:ink>
</file>

<file path=ppt/ink/ink32.xml><?xml version="1.0" encoding="utf-8"?>
<inkml:ink xmlns:inkml="http://www.w3.org/2003/InkML">
  <inkml:definitions>
    <inkml:context xml:id="ctx0">
      <inkml:inkSource xml:id="inkSrc0">
        <inkml:traceFormat>
          <inkml:channel name="X" type="integer" max="3286" units="cm"/>
          <inkml:channel name="Y" type="integer" max="1081" units="cm"/>
          <inkml:channel name="T" type="integer" max="2.14748E9" units="dev"/>
        </inkml:traceFormat>
        <inkml:channelProperties>
          <inkml:channelProperty channel="X" name="resolution" value="68.88889" units="1/cm"/>
          <inkml:channelProperty channel="Y" name="resolution" value="40.33582" units="1/cm"/>
          <inkml:channelProperty channel="T" name="resolution" value="1" units="1/dev"/>
        </inkml:channelProperties>
      </inkml:inkSource>
      <inkml:timestamp xml:id="ts0" timeString="2022-11-01T09:59:06.775"/>
    </inkml:context>
    <inkml:brush xml:id="br0">
      <inkml:brushProperty name="width" value="0.26667" units="cm"/>
      <inkml:brushProperty name="height" value="0.53333" units="cm"/>
      <inkml:brushProperty name="color" value="#FFFF00"/>
      <inkml:brushProperty name="tip" value="rectangle"/>
      <inkml:brushProperty name="rasterOp" value="maskPen"/>
      <inkml:brushProperty name="fitToCurve" value="1"/>
    </inkml:brush>
  </inkml:definitions>
  <inkml:trace contextRef="#ctx0" brushRef="#br0">0 209 0,'26'0'16,"25"0"-16,0 0 16,-25 0-16,0 0 15,-1 0 16,1 0-15,0 0 15,51 0-15,-52 0 0,52 0-16,-25 0 15,25 0 1,-26 0-16,77 0 0,0 0 15,-51 0-15,-51 0 16,102 0-16,-102 0 16,51 0-1,77 0 1,-103 0 0,103-51-16,-154 25 15,77 26-15,-51 0 16,76 0-16,52-26 15,-77 1 1,103-27 0,-154 52-1,25 0-15,77-25 78,-102 25-62,51 0-16,-26 0 16,26 0-16,-51 0 15,-1 0 1,27 0 0,-27 0-1,1 0 63,-26 25 94,51 52-125,-25-51-31,0 0-1,-1-26 1,1 0 0,0 0-1,-1 25 1,1 1-16,25 0 31,-25-26-15,-26 25-16,26-25 15,-1 26 1,1-26 0,0 0-1,-1 0 16,1 26-31,0-26 16,-1 0 15,1 25 126</inkml:trace>
</inkml:ink>
</file>

<file path=ppt/ink/ink33.xml><?xml version="1.0" encoding="utf-8"?>
<inkml:ink xmlns:inkml="http://www.w3.org/2003/InkML">
  <inkml:definitions>
    <inkml:context xml:id="ctx0">
      <inkml:inkSource xml:id="inkSrc0">
        <inkml:traceFormat>
          <inkml:channel name="X" type="integer" max="3286" units="cm"/>
          <inkml:channel name="Y" type="integer" max="1081" units="cm"/>
          <inkml:channel name="T" type="integer" max="2.14748E9" units="dev"/>
        </inkml:traceFormat>
        <inkml:channelProperties>
          <inkml:channelProperty channel="X" name="resolution" value="68.88889" units="1/cm"/>
          <inkml:channelProperty channel="Y" name="resolution" value="40.33582" units="1/cm"/>
          <inkml:channelProperty channel="T" name="resolution" value="1" units="1/dev"/>
        </inkml:channelProperties>
      </inkml:inkSource>
      <inkml:timestamp xml:id="ts0" timeString="2022-11-01T09:59:08.583"/>
    </inkml:context>
    <inkml:brush xml:id="br0">
      <inkml:brushProperty name="width" value="0.26667" units="cm"/>
      <inkml:brushProperty name="height" value="0.53333" units="cm"/>
      <inkml:brushProperty name="color" value="#FFFF00"/>
      <inkml:brushProperty name="tip" value="rectangle"/>
      <inkml:brushProperty name="rasterOp" value="maskPen"/>
      <inkml:brushProperty name="fitToCurve" value="1"/>
    </inkml:brush>
  </inkml:definitions>
  <inkml:trace contextRef="#ctx0" brushRef="#br0">0 1 0,'77'52'93,"52"-52"-77,-104 0-16,104 26 16,-78 0-16,77-26 15,26 0-15,0 0 16,-26 0-16,1 26 15,-27 25-15,-50-51 16,25 0-16,-52 0 16,27 0-1,-27 0 17,1 0-32,0 0 31,51 0-31,0 0 15,-26 0 1,-26 0-16,27 0 16,-27 0 15,1 0-15,51 0-16,0 0 15,-51 0-15,-1 0 16,52 0-1,-51 0-15,25 0 16,1 0-16,-27 0 16,1 26-16,25-26 31,-25 0-31,0 0 16,25 0-1,-25 0 1,-1 0-16,52 0 15,-51 0 17,25 0-17,-25 0-15,-1 0 16,27 0 0,-1 26-1,-25-26 1,25 0-16,-25 0 15,-1 0 1,27 0-16,-27 26 16,1-26 31</inkml:trace>
</inkml:ink>
</file>

<file path=ppt/ink/ink34.xml><?xml version="1.0" encoding="utf-8"?>
<inkml:ink xmlns:inkml="http://www.w3.org/2003/InkML">
  <inkml:definitions>
    <inkml:context xml:id="ctx0">
      <inkml:inkSource xml:id="inkSrc0">
        <inkml:traceFormat>
          <inkml:channel name="X" type="integer" max="3286" units="cm"/>
          <inkml:channel name="Y" type="integer" max="1081" units="cm"/>
          <inkml:channel name="T" type="integer" max="2.14748E9" units="dev"/>
        </inkml:traceFormat>
        <inkml:channelProperties>
          <inkml:channelProperty channel="X" name="resolution" value="68.88889" units="1/cm"/>
          <inkml:channelProperty channel="Y" name="resolution" value="40.33582" units="1/cm"/>
          <inkml:channelProperty channel="T" name="resolution" value="1" units="1/dev"/>
        </inkml:channelProperties>
      </inkml:inkSource>
      <inkml:timestamp xml:id="ts0" timeString="2022-11-01T09:59:18.183"/>
    </inkml:context>
    <inkml:brush xml:id="br0">
      <inkml:brushProperty name="width" value="0.26667" units="cm"/>
      <inkml:brushProperty name="height" value="0.53333" units="cm"/>
      <inkml:brushProperty name="color" value="#FFFF00"/>
      <inkml:brushProperty name="tip" value="rectangle"/>
      <inkml:brushProperty name="rasterOp" value="maskPen"/>
      <inkml:brushProperty name="fitToCurve" value="1"/>
    </inkml:brush>
  </inkml:definitions>
  <inkml:trace contextRef="#ctx0" brushRef="#br0">-1 0 0,'102'0'125,"-50"0"-125,25 0 15,25 0-15,-50 0 16,-27 0-16,1 0 16,25 0-16,26 0 15,-51 0 1,25 0-1,-25 0-15,0 0 16,-1 0 0,1 0-16,25 0 31,-25 0-15,-1 0 15,27 0-16,-27 0 17,1 0-17,25 0 1,-25 0 31</inkml:trace>
</inkml:ink>
</file>

<file path=ppt/ink/ink35.xml><?xml version="1.0" encoding="utf-8"?>
<inkml:ink xmlns:inkml="http://www.w3.org/2003/InkML">
  <inkml:definitions>
    <inkml:context xml:id="ctx0">
      <inkml:inkSource xml:id="inkSrc0">
        <inkml:traceFormat>
          <inkml:channel name="X" type="integer" max="3286" units="cm"/>
          <inkml:channel name="Y" type="integer" max="1081" units="cm"/>
          <inkml:channel name="T" type="integer" max="2.14748E9" units="dev"/>
        </inkml:traceFormat>
        <inkml:channelProperties>
          <inkml:channelProperty channel="X" name="resolution" value="68.88889" units="1/cm"/>
          <inkml:channelProperty channel="Y" name="resolution" value="40.33582" units="1/cm"/>
          <inkml:channelProperty channel="T" name="resolution" value="1" units="1/dev"/>
        </inkml:channelProperties>
      </inkml:inkSource>
      <inkml:timestamp xml:id="ts0" timeString="2022-11-01T09:59:20.543"/>
    </inkml:context>
    <inkml:brush xml:id="br0">
      <inkml:brushProperty name="width" value="0.26667" units="cm"/>
      <inkml:brushProperty name="height" value="0.53333" units="cm"/>
      <inkml:brushProperty name="color" value="#FFFF00"/>
      <inkml:brushProperty name="tip" value="rectangle"/>
      <inkml:brushProperty name="rasterOp" value="maskPen"/>
      <inkml:brushProperty name="fitToCurve" value="1"/>
    </inkml:brush>
  </inkml:definitions>
  <inkml:trace contextRef="#ctx0" brushRef="#br0">0 102 0,'26'-25'62,"51"25"-62,-26 0 16,26 0 0,-51 0-16,51 0 15,-26 0-15,26 0 16,-26 0-16,26 0 15,-25 0-15,24-52 16,-50 52-16,25 0 16,-25 0-1,77 0-15,-78 0 16,1 0 0,25 0-1,1 0-15,-1 0 31,-25 0-31,25 0 16,-25 0 0,-1 0-16,52 0 15,-51 0 1,0 0 15,-1 0-15,27 0-16,-27 0 15,1 0 64,-1-25-17</inkml:trace>
</inkml:ink>
</file>

<file path=ppt/ink/ink36.xml><?xml version="1.0" encoding="utf-8"?>
<inkml:ink xmlns:inkml="http://www.w3.org/2003/InkML">
  <inkml:definitions>
    <inkml:context xml:id="ctx0">
      <inkml:inkSource xml:id="inkSrc0">
        <inkml:traceFormat>
          <inkml:channel name="X" type="integer" max="3286" units="cm"/>
          <inkml:channel name="Y" type="integer" max="1081" units="cm"/>
          <inkml:channel name="T" type="integer" max="2.14748E9" units="dev"/>
        </inkml:traceFormat>
        <inkml:channelProperties>
          <inkml:channelProperty channel="X" name="resolution" value="68.88889" units="1/cm"/>
          <inkml:channelProperty channel="Y" name="resolution" value="40.33582" units="1/cm"/>
          <inkml:channelProperty channel="T" name="resolution" value="1" units="1/dev"/>
        </inkml:channelProperties>
      </inkml:inkSource>
      <inkml:timestamp xml:id="ts0" timeString="2022-11-01T09:59:23.638"/>
    </inkml:context>
    <inkml:brush xml:id="br0">
      <inkml:brushProperty name="width" value="0.26667" units="cm"/>
      <inkml:brushProperty name="height" value="0.53333" units="cm"/>
      <inkml:brushProperty name="color" value="#FFFF00"/>
      <inkml:brushProperty name="tip" value="rectangle"/>
      <inkml:brushProperty name="rasterOp" value="maskPen"/>
      <inkml:brushProperty name="fitToCurve" value="1"/>
    </inkml:brush>
  </inkml:definitions>
  <inkml:trace contextRef="#ctx0" brushRef="#br0">0 0 0,'0'26'93,"0"-1"-61,52-25-17,25 0-15,0 0 16,-26 0-16,26 0 15,0 0-15,0 0 16,-26 0 0,26 0-16,-51 0 15,51 0 1,-51 0-16,25 0 16,-25 0-16,-1 0 15,1 0-15,-1 0 16,1 0-16,25 0 15,1 0-15,-27 0 16,1 0 0,0 0-1,-1 0-15,1 0 16,0 0 0,25 0-1,-25 0-15,-1 0 16,52 0 15,-51 0-15,25 0-1,-25 0 1,0 26 0,-1-26-1,1 0 1,0 0-1,-1 0 1,52 0 0,-51 0 15,-1 0-31,27 0 16,-27 26-1,1-26 1,25 0 15,-25 0 0,0 0 16</inkml:trace>
</inkml:ink>
</file>

<file path=ppt/ink/ink37.xml><?xml version="1.0" encoding="utf-8"?>
<inkml:ink xmlns:inkml="http://www.w3.org/2003/InkML">
  <inkml:definitions>
    <inkml:context xml:id="ctx0">
      <inkml:inkSource xml:id="inkSrc0">
        <inkml:traceFormat>
          <inkml:channel name="X" type="integer" max="3286" units="cm"/>
          <inkml:channel name="Y" type="integer" max="1081" units="cm"/>
          <inkml:channel name="T" type="integer" max="2.14748E9" units="dev"/>
        </inkml:traceFormat>
        <inkml:channelProperties>
          <inkml:channelProperty channel="X" name="resolution" value="68.88889" units="1/cm"/>
          <inkml:channelProperty channel="Y" name="resolution" value="40.33582" units="1/cm"/>
          <inkml:channelProperty channel="T" name="resolution" value="1" units="1/dev"/>
        </inkml:channelProperties>
      </inkml:inkSource>
      <inkml:timestamp xml:id="ts0" timeString="2022-11-01T09:59:26.775"/>
    </inkml:context>
    <inkml:brush xml:id="br0">
      <inkml:brushProperty name="width" value="0.26667" units="cm"/>
      <inkml:brushProperty name="height" value="0.53333" units="cm"/>
      <inkml:brushProperty name="color" value="#FFFF00"/>
      <inkml:brushProperty name="tip" value="rectangle"/>
      <inkml:brushProperty name="rasterOp" value="maskPen"/>
      <inkml:brushProperty name="fitToCurve" value="1"/>
    </inkml:brush>
  </inkml:definitions>
  <inkml:trace contextRef="#ctx0" brushRef="#br0">77 2 0,'-77'0'78,"128"0"-63,0 0 1,26 0-16,-25 0 16,25 0-16,-52 0 15,1 0-15,25 0 16,-25 0-1,0 0-15,-1 0 16,27 0 0,-27 0-1,1 0 1,25 0 0,-25 0 30,0 0-30,51 0 15,-52 0 1,1 25 14,0-25-14,-1 0-17,1 0 79,25 0-63,-25 0-15,-1 0-16,27 0 16,-27 0-1,1 0 1,25 0 15,-25 0-15,25 0-1,-25 0-15,25 0 16,52 0 15,-52 0-15,1 0-16,-27 0 15,1 0-15,25 0 16,-25 0 0,25 0-1,-25 0 1,-1 0 0,1 0-16,0 0 15,-1 0 1,1 0-1,0 0 32,-1 0 78,27 0-109,-27 0 15,1 0 0,25 0-15,-25 0 0,0 0 15,25 0 0,-25 0 47,-1 0-15,27 0-48,-27 0 1,1 0 0,51 0-16,-51 0 15,25 0 1,-25 0 0,-1 0-1,1 0 16</inkml:trace>
</inkml:ink>
</file>

<file path=ppt/ink/ink38.xml><?xml version="1.0" encoding="utf-8"?>
<inkml:ink xmlns:inkml="http://www.w3.org/2003/InkML">
  <inkml:definitions>
    <inkml:context xml:id="ctx0">
      <inkml:inkSource xml:id="inkSrc0">
        <inkml:traceFormat>
          <inkml:channel name="X" type="integer" max="3286" units="cm"/>
          <inkml:channel name="Y" type="integer" max="1081" units="cm"/>
          <inkml:channel name="T" type="integer" max="2.14748E9" units="dev"/>
        </inkml:traceFormat>
        <inkml:channelProperties>
          <inkml:channelProperty channel="X" name="resolution" value="68.88889" units="1/cm"/>
          <inkml:channelProperty channel="Y" name="resolution" value="40.33582" units="1/cm"/>
          <inkml:channelProperty channel="T" name="resolution" value="1" units="1/dev"/>
        </inkml:channelProperties>
      </inkml:inkSource>
      <inkml:timestamp xml:id="ts0" timeString="2022-11-01T09:59:41.572"/>
    </inkml:context>
    <inkml:brush xml:id="br0">
      <inkml:brushProperty name="width" value="0.26667" units="cm"/>
      <inkml:brushProperty name="height" value="0.53333" units="cm"/>
      <inkml:brushProperty name="color" value="#FFFF00"/>
      <inkml:brushProperty name="tip" value="rectangle"/>
      <inkml:brushProperty name="rasterOp" value="maskPen"/>
      <inkml:brushProperty name="fitToCurve" value="1"/>
    </inkml:brush>
  </inkml:definitions>
  <inkml:trace contextRef="#ctx0" brushRef="#br0">1153 0 0,'26'0'110,"-103"0"-79,25 0-31,-25 0 16,52 0-16,-27 0 15,1 51-15,26-51 16,-1 0 0,-25 0-1,25 0 1,0 0-16,-25 0 15,25 0 1,1 0-16,-27 0 16,27 0-1,-1 0 1,-25 0 0,25 0-1,0 0 16,-25 0-31,25 0 16,1 0-16,-27 0 31,27 0-15,-1 0-16,-51 0 16,51 0 15,-25-25 31,26 25 79</inkml:trace>
</inkml:ink>
</file>

<file path=ppt/ink/ink39.xml><?xml version="1.0" encoding="utf-8"?>
<inkml:ink xmlns:inkml="http://www.w3.org/2003/InkML">
  <inkml:definitions>
    <inkml:context xml:id="ctx0">
      <inkml:inkSource xml:id="inkSrc0">
        <inkml:traceFormat>
          <inkml:channel name="X" type="integer" max="3286" units="cm"/>
          <inkml:channel name="Y" type="integer" max="1081" units="cm"/>
          <inkml:channel name="T" type="integer" max="2.14748E9" units="dev"/>
        </inkml:traceFormat>
        <inkml:channelProperties>
          <inkml:channelProperty channel="X" name="resolution" value="68.88889" units="1/cm"/>
          <inkml:channelProperty channel="Y" name="resolution" value="40.33582" units="1/cm"/>
          <inkml:channelProperty channel="T" name="resolution" value="1" units="1/dev"/>
        </inkml:channelProperties>
      </inkml:inkSource>
      <inkml:timestamp xml:id="ts0" timeString="2022-11-01T09:59:42.838"/>
    </inkml:context>
    <inkml:brush xml:id="br0">
      <inkml:brushProperty name="width" value="0.26667" units="cm"/>
      <inkml:brushProperty name="height" value="0.53333" units="cm"/>
      <inkml:brushProperty name="color" value="#FFFF00"/>
      <inkml:brushProperty name="tip" value="rectangle"/>
      <inkml:brushProperty name="rasterOp" value="maskPen"/>
      <inkml:brushProperty name="fitToCurve" value="1"/>
    </inkml:brush>
  </inkml:definitions>
  <inkml:trace contextRef="#ctx0" brushRef="#br0">-1 0 0,'102'0'109,"52"0"-93,0 0-16,-51 0 16,-52 0-16,-25 0 15,102 0-15,-77 0 16,-25 0-1,0 0 1,25 0 0,0 0-1,-25 0 17,-1 0 93,1 0-110,0 0 1,51 0-1,-52 0-15,1 0 16,25 0-16,-25 0 16,0 0-1</inkml:trace>
</inkml:ink>
</file>

<file path=ppt/ink/ink4.xml><?xml version="1.0" encoding="utf-8"?>
<inkml:ink xmlns:inkml="http://www.w3.org/2003/InkML">
  <inkml:definitions>
    <inkml:context xml:id="ctx0">
      <inkml:inkSource xml:id="inkSrc0">
        <inkml:traceFormat>
          <inkml:channel name="X" type="integer" max="3286" units="cm"/>
          <inkml:channel name="Y" type="integer" max="1081" units="cm"/>
          <inkml:channel name="T" type="integer" max="2.14748E9" units="dev"/>
        </inkml:traceFormat>
        <inkml:channelProperties>
          <inkml:channelProperty channel="X" name="resolution" value="68.88889" units="1/cm"/>
          <inkml:channelProperty channel="Y" name="resolution" value="40.33582" units="1/cm"/>
          <inkml:channelProperty channel="T" name="resolution" value="1" units="1/dev"/>
        </inkml:channelProperties>
      </inkml:inkSource>
      <inkml:timestamp xml:id="ts0" timeString="2022-11-01T09:57:24.574"/>
    </inkml:context>
    <inkml:brush xml:id="br0">
      <inkml:brushProperty name="width" value="0.26667" units="cm"/>
      <inkml:brushProperty name="height" value="0.53333" units="cm"/>
      <inkml:brushProperty name="color" value="#FFFF00"/>
      <inkml:brushProperty name="tip" value="rectangle"/>
      <inkml:brushProperty name="rasterOp" value="maskPen"/>
      <inkml:brushProperty name="fitToCurve" value="1"/>
    </inkml:brush>
  </inkml:definitions>
  <inkml:trace contextRef="#ctx0" brushRef="#br0">1052 33 0,'-25'0'0,"-1"0"31,0 0-15,-76 0-1,25 0-15,51 0 16,0 0-16,-51 0 16,52-26-16,-52 26 15,51 0 1,0 0 15,1 0-15,-1 0-16,0 0 31,1 0-15,-26 0-1,25 0 1,0 0 15,1 26 110,-1-26-141,0 25 31,-25 1-15,25 25-1,1-25 1,-1-26-1,26 26 1,0-1-16,-26 1 31,1-26-15,-1 26 0,0-26 62</inkml:trace>
</inkml:ink>
</file>

<file path=ppt/ink/ink40.xml><?xml version="1.0" encoding="utf-8"?>
<inkml:ink xmlns:inkml="http://www.w3.org/2003/InkML">
  <inkml:definitions>
    <inkml:context xml:id="ctx0">
      <inkml:inkSource xml:id="inkSrc0">
        <inkml:traceFormat>
          <inkml:channel name="X" type="integer" max="3286" units="cm"/>
          <inkml:channel name="Y" type="integer" max="1081" units="cm"/>
          <inkml:channel name="T" type="integer" max="2.14748E9" units="dev"/>
        </inkml:traceFormat>
        <inkml:channelProperties>
          <inkml:channelProperty channel="X" name="resolution" value="68.88889" units="1/cm"/>
          <inkml:channelProperty channel="Y" name="resolution" value="40.33582" units="1/cm"/>
          <inkml:channelProperty channel="T" name="resolution" value="1" units="1/dev"/>
        </inkml:channelProperties>
      </inkml:inkSource>
      <inkml:timestamp xml:id="ts0" timeString="2022-11-01T09:59:44.103"/>
    </inkml:context>
    <inkml:brush xml:id="br0">
      <inkml:brushProperty name="width" value="0.26667" units="cm"/>
      <inkml:brushProperty name="height" value="0.53333" units="cm"/>
      <inkml:brushProperty name="color" value="#FFFF00"/>
      <inkml:brushProperty name="tip" value="rectangle"/>
      <inkml:brushProperty name="rasterOp" value="maskPen"/>
      <inkml:brushProperty name="fitToCurve" value="1"/>
    </inkml:brush>
  </inkml:definitions>
  <inkml:trace contextRef="#ctx0" brushRef="#br0">0 48 0,'77'0'63,"77"0"-63,-52 0 15,-25 0-15,26 0 16,-26 0 0,-26 0-16,-25 0 0,51 0 15,0 0 1,-51 0-16,-1 0 0,1 0 15,51 0 1,-51 0 0,-1 0-1,1 0-15,-1 0 16,1 0 15,25 0 63,-25 0-78,0 0 15,51 0-31,-52 0 15,52 0 1,-51 0 15,0 0 1,-1 0-17,-25 25-15,26-25 31</inkml:trace>
</inkml:ink>
</file>

<file path=ppt/ink/ink41.xml><?xml version="1.0" encoding="utf-8"?>
<inkml:ink xmlns:inkml="http://www.w3.org/2003/InkML">
  <inkml:definitions>
    <inkml:context xml:id="ctx0">
      <inkml:inkSource xml:id="inkSrc0">
        <inkml:traceFormat>
          <inkml:channel name="X" type="integer" max="3286" units="cm"/>
          <inkml:channel name="Y" type="integer" max="1081" units="cm"/>
          <inkml:channel name="T" type="integer" max="2.14748E9" units="dev"/>
        </inkml:traceFormat>
        <inkml:channelProperties>
          <inkml:channelProperty channel="X" name="resolution" value="68.88889" units="1/cm"/>
          <inkml:channelProperty channel="Y" name="resolution" value="40.33582" units="1/cm"/>
          <inkml:channelProperty channel="T" name="resolution" value="1" units="1/dev"/>
        </inkml:channelProperties>
      </inkml:inkSource>
      <inkml:timestamp xml:id="ts0" timeString="2022-11-01T09:59:45.903"/>
    </inkml:context>
    <inkml:brush xml:id="br0">
      <inkml:brushProperty name="width" value="0.26667" units="cm"/>
      <inkml:brushProperty name="height" value="0.53333" units="cm"/>
      <inkml:brushProperty name="color" value="#FFFF00"/>
      <inkml:brushProperty name="tip" value="rectangle"/>
      <inkml:brushProperty name="rasterOp" value="maskPen"/>
      <inkml:brushProperty name="fitToCurve" value="1"/>
    </inkml:brush>
  </inkml:definitions>
  <inkml:trace contextRef="#ctx0" brushRef="#br0">0 77 0,'77'0'78,"103"0"-78,-78 0 16,52 0-16,-51 0 15,-26 0-15,-26 0 16,52 0-1,-77 0-15,-1 0 16,26 0 0,-25 0-1,0 0-15,25 0 32,-25 0-1,-1 0 0,-25-26 313,26-25-204,0 51-93</inkml:trace>
</inkml:ink>
</file>

<file path=ppt/ink/ink42.xml><?xml version="1.0" encoding="utf-8"?>
<inkml:ink xmlns:inkml="http://www.w3.org/2003/InkML">
  <inkml:definitions>
    <inkml:context xml:id="ctx0">
      <inkml:inkSource xml:id="inkSrc0">
        <inkml:traceFormat>
          <inkml:channel name="X" type="integer" max="3286" units="cm"/>
          <inkml:channel name="Y" type="integer" max="1081" units="cm"/>
          <inkml:channel name="T" type="integer" max="2.14748E9" units="dev"/>
        </inkml:traceFormat>
        <inkml:channelProperties>
          <inkml:channelProperty channel="X" name="resolution" value="68.88889" units="1/cm"/>
          <inkml:channelProperty channel="Y" name="resolution" value="40.33582" units="1/cm"/>
          <inkml:channelProperty channel="T" name="resolution" value="1" units="1/dev"/>
        </inkml:channelProperties>
      </inkml:inkSource>
      <inkml:timestamp xml:id="ts0" timeString="2022-11-01T09:59:47.637"/>
    </inkml:context>
    <inkml:brush xml:id="br0">
      <inkml:brushProperty name="width" value="0.26667" units="cm"/>
      <inkml:brushProperty name="height" value="0.53333" units="cm"/>
      <inkml:brushProperty name="color" value="#FFFF00"/>
      <inkml:brushProperty name="tip" value="rectangle"/>
      <inkml:brushProperty name="rasterOp" value="maskPen"/>
      <inkml:brushProperty name="fitToCurve" value="1"/>
    </inkml:brush>
  </inkml:definitions>
  <inkml:trace contextRef="#ctx0" brushRef="#br0">-1 79 0,'77'0'46,"-1"0"-46,27 0 16,-52 0 0,51 0-16,-51-51 15,26 51-15,-25 0 16,25 0-16,-52 0 16,52 0-16,-51 0 15,77 0 1,-1 0 15,-77 0-15,0 0-1,27 0 63,-27 0-62,1 0 0,0 0-1,-1 0 95,1 0-79,0 0-15,-1 0-1,27 0 16,-27 0 1</inkml:trace>
</inkml:ink>
</file>

<file path=ppt/ink/ink43.xml><?xml version="1.0" encoding="utf-8"?>
<inkml:ink xmlns:inkml="http://www.w3.org/2003/InkML">
  <inkml:definitions>
    <inkml:context xml:id="ctx0">
      <inkml:inkSource xml:id="inkSrc0">
        <inkml:traceFormat>
          <inkml:channel name="X" type="integer" max="3286" units="cm"/>
          <inkml:channel name="Y" type="integer" max="1081" units="cm"/>
          <inkml:channel name="T" type="integer" max="2.14748E9" units="dev"/>
        </inkml:traceFormat>
        <inkml:channelProperties>
          <inkml:channelProperty channel="X" name="resolution" value="68.88889" units="1/cm"/>
          <inkml:channelProperty channel="Y" name="resolution" value="40.33582" units="1/cm"/>
          <inkml:channelProperty channel="T" name="resolution" value="1" units="1/dev"/>
        </inkml:channelProperties>
      </inkml:inkSource>
      <inkml:timestamp xml:id="ts0" timeString="2022-11-01T09:59:49.007"/>
    </inkml:context>
    <inkml:brush xml:id="br0">
      <inkml:brushProperty name="width" value="0.26667" units="cm"/>
      <inkml:brushProperty name="height" value="0.53333" units="cm"/>
      <inkml:brushProperty name="color" value="#FFFF00"/>
      <inkml:brushProperty name="tip" value="rectangle"/>
      <inkml:brushProperty name="rasterOp" value="maskPen"/>
      <inkml:brushProperty name="fitToCurve" value="1"/>
    </inkml:brush>
  </inkml:definitions>
  <inkml:trace contextRef="#ctx0" brushRef="#br0">-1 46 0,'51'0'78,"52"0"-78,-52 0 16,26 0 0,-51 0-16,76-26 0,-76 26 31,25 0-31,-25 0 15,0 0 1,25 0 0,-25 0-1,-1 0 1,1 0 0,0 0-16,-1 0 31,1 0 0,25 0-15,-25 0-16,-1 0 15,27 0 1,-27 0 0,1 0-1,51 0 1,-51 0-1,-1 0 1,1 0-16,0 0 31,-1 0-15,1 0 0,0 0 15,-1 0 0,1 0 16,0 0 0</inkml:trace>
</inkml:ink>
</file>

<file path=ppt/ink/ink44.xml><?xml version="1.0" encoding="utf-8"?>
<inkml:ink xmlns:inkml="http://www.w3.org/2003/InkML">
  <inkml:definitions>
    <inkml:context xml:id="ctx0">
      <inkml:inkSource xml:id="inkSrc0">
        <inkml:traceFormat>
          <inkml:channel name="X" type="integer" max="3286" units="cm"/>
          <inkml:channel name="Y" type="integer" max="1081" units="cm"/>
          <inkml:channel name="T" type="integer" max="2.14748E9" units="dev"/>
        </inkml:traceFormat>
        <inkml:channelProperties>
          <inkml:channelProperty channel="X" name="resolution" value="68.88889" units="1/cm"/>
          <inkml:channelProperty channel="Y" name="resolution" value="40.33582" units="1/cm"/>
          <inkml:channelProperty channel="T" name="resolution" value="1" units="1/dev"/>
        </inkml:channelProperties>
      </inkml:inkSource>
      <inkml:timestamp xml:id="ts0" timeString="2022-11-01T09:59:54.783"/>
    </inkml:context>
    <inkml:brush xml:id="br0">
      <inkml:brushProperty name="width" value="0.26667" units="cm"/>
      <inkml:brushProperty name="height" value="0.53333" units="cm"/>
      <inkml:brushProperty name="color" value="#FFFF00"/>
      <inkml:brushProperty name="tip" value="rectangle"/>
      <inkml:brushProperty name="rasterOp" value="maskPen"/>
      <inkml:brushProperty name="fitToCurve" value="1"/>
    </inkml:brush>
  </inkml:definitions>
  <inkml:trace contextRef="#ctx0" brushRef="#br0">0 0 0,'77'0'125,"-51"0"-125,0 0 16,51 0 0,-52 0-1,52 0 1,-25 25-1,25-25-15,-52 0 16,52 0-16,-51 0 16,51 0-1,-51 0-15,50 0 16,-50 0 0,25 0-16,-25 0 15,0 0 1,-1 0-16,1 0 15,25 0 1,-25 0 0,0 0-1,25 0-15,-25 0 16,-1 0 0,27 0 15,-27 0-31,1 0 31,25 0-31,1 0 16,-1 0-1,-25 0 1,-1 0 0,1 0 15,0 0-16,25 0 17,-26 0-17,27 0-15,-27 0 32,1 0 14,25 0-30,-25 0 15,0 0-15,25 0 0,-25 0 15,-1 0 0,27 0 0,-27 0 1,1 0 77,0 0-93,-1 0 93</inkml:trace>
</inkml:ink>
</file>

<file path=ppt/ink/ink45.xml><?xml version="1.0" encoding="utf-8"?>
<inkml:ink xmlns:inkml="http://www.w3.org/2003/InkML">
  <inkml:definitions>
    <inkml:context xml:id="ctx0">
      <inkml:inkSource xml:id="inkSrc0">
        <inkml:traceFormat>
          <inkml:channel name="X" type="integer" max="3286" units="cm"/>
          <inkml:channel name="Y" type="integer" max="1081" units="cm"/>
          <inkml:channel name="T" type="integer" max="2.14748E9" units="dev"/>
        </inkml:traceFormat>
        <inkml:channelProperties>
          <inkml:channelProperty channel="X" name="resolution" value="68.88889" units="1/cm"/>
          <inkml:channelProperty channel="Y" name="resolution" value="40.33582" units="1/cm"/>
          <inkml:channelProperty channel="T" name="resolution" value="1" units="1/dev"/>
        </inkml:channelProperties>
      </inkml:inkSource>
      <inkml:timestamp xml:id="ts0" timeString="2022-11-01T09:59:57.006"/>
    </inkml:context>
    <inkml:brush xml:id="br0">
      <inkml:brushProperty name="width" value="0.26667" units="cm"/>
      <inkml:brushProperty name="height" value="0.53333" units="cm"/>
      <inkml:brushProperty name="color" value="#FFFF00"/>
      <inkml:brushProperty name="tip" value="rectangle"/>
      <inkml:brushProperty name="rasterOp" value="maskPen"/>
      <inkml:brushProperty name="fitToCurve" value="1"/>
    </inkml:brush>
  </inkml:definitions>
  <inkml:trace contextRef="#ctx0" brushRef="#br0">0 1 0,'26'0'125,"51"0"-109,-26 0-1,-26 0-15,104 78 16,-104-78-16,52 0 16,-51 26-16,51 0 15,-26-26-15,-25 0 16,0 0-16,-1 0 16,1 0-16,0 25 15,-1-25-15,1 0 16,0 0-16,51 0 15,-52 0-15,1 26 16,25-26-16,-25 0 16,-1 0-16,52 26 15,-51-26 1,51 0 0,-51 0-1,-1 0-15,27 0 16,-1 0-1,-25 0-15,51 0 16,-52 0 0,52 0-1,-51 0-15,25 0 16,1 0 0,-1 26-16,-25 0 15,-1-26-15,1 0 16,-1 26-16,1-26 15,0 0-15,-1 0 32,27 0-32,-27 0 15,1 0 1,25 0 15,-25 0-15,0 0-1</inkml:trace>
</inkml:ink>
</file>

<file path=ppt/ink/ink46.xml><?xml version="1.0" encoding="utf-8"?>
<inkml:ink xmlns:inkml="http://www.w3.org/2003/InkML">
  <inkml:definitions>
    <inkml:context xml:id="ctx0">
      <inkml:inkSource xml:id="inkSrc0">
        <inkml:traceFormat>
          <inkml:channel name="X" type="integer" max="3286" units="cm"/>
          <inkml:channel name="Y" type="integer" max="1081" units="cm"/>
          <inkml:channel name="T" type="integer" max="2.14748E9" units="dev"/>
        </inkml:traceFormat>
        <inkml:channelProperties>
          <inkml:channelProperty channel="X" name="resolution" value="68.88889" units="1/cm"/>
          <inkml:channelProperty channel="Y" name="resolution" value="40.33582" units="1/cm"/>
          <inkml:channelProperty channel="T" name="resolution" value="1" units="1/dev"/>
        </inkml:channelProperties>
      </inkml:inkSource>
      <inkml:timestamp xml:id="ts0" timeString="2022-11-01T09:59:59.158"/>
    </inkml:context>
    <inkml:brush xml:id="br0">
      <inkml:brushProperty name="width" value="0.26667" units="cm"/>
      <inkml:brushProperty name="height" value="0.53333" units="cm"/>
      <inkml:brushProperty name="color" value="#FFFF00"/>
      <inkml:brushProperty name="tip" value="rectangle"/>
      <inkml:brushProperty name="rasterOp" value="maskPen"/>
      <inkml:brushProperty name="fitToCurve" value="1"/>
    </inkml:brush>
  </inkml:definitions>
  <inkml:trace contextRef="#ctx0" brushRef="#br0">-1 0 0,'25'0'47,"1"0"-32,25 0-15,77 25 16,26-25-16,-77 26 15,52-26-15,-27 51 16,-76-51 0,77 0-16,-52 26 15,-25-26-15,-1 0 16,1 0 0,25 0-1,-25 0 1,51 0 15,-52 0-31,1 0 16,0 0-16,25 0 15,-25 0 1,-1 0-16,1 0 16,0 0-1,-1 0-15,1 0 16,0 0-1,-1 0-15,27 0 16,-1 0 0,-25 0-16,-1 0 15,27 0 1,-27 0 0,1 0-1,25 0 16,-25 0-15,-1 0 0,1 0-1,0 0 1,25 0 0,-25 0-1,-1 0 1,1 0-16,25 0 15,1 0 17,-27 0-17,1 0 17,25 0-17,1 0 48</inkml:trace>
</inkml:ink>
</file>

<file path=ppt/ink/ink47.xml><?xml version="1.0" encoding="utf-8"?>
<inkml:ink xmlns:inkml="http://www.w3.org/2003/InkML">
  <inkml:definitions>
    <inkml:context xml:id="ctx0">
      <inkml:inkSource xml:id="inkSrc0">
        <inkml:traceFormat>
          <inkml:channel name="X" type="integer" max="3286" units="cm"/>
          <inkml:channel name="Y" type="integer" max="1081" units="cm"/>
          <inkml:channel name="T" type="integer" max="2.14748E9" units="dev"/>
        </inkml:traceFormat>
        <inkml:channelProperties>
          <inkml:channelProperty channel="X" name="resolution" value="68.88889" units="1/cm"/>
          <inkml:channelProperty channel="Y" name="resolution" value="40.33582" units="1/cm"/>
          <inkml:channelProperty channel="T" name="resolution" value="1" units="1/dev"/>
        </inkml:channelProperties>
      </inkml:inkSource>
      <inkml:timestamp xml:id="ts0" timeString="2022-11-01T10:00:01.263"/>
    </inkml:context>
    <inkml:brush xml:id="br0">
      <inkml:brushProperty name="width" value="0.26667" units="cm"/>
      <inkml:brushProperty name="height" value="0.53333" units="cm"/>
      <inkml:brushProperty name="color" value="#FFFF00"/>
      <inkml:brushProperty name="tip" value="rectangle"/>
      <inkml:brushProperty name="rasterOp" value="maskPen"/>
      <inkml:brushProperty name="fitToCurve" value="1"/>
    </inkml:brush>
  </inkml:definitions>
  <inkml:trace contextRef="#ctx0" brushRef="#br0">0 2 0,'26'0'47,"51"0"-31,-52 0-16,1 0 15,25 0-15,-25 0 16,51 0-16,-26 25 16,26 1-16,-25-1 15,-27-25-15,1 0 16,25 0-16,-25 0 15,51 0-15,-52 0 16,52 0 0,-51 0-16,25 0 15,1 0-15,25 0 16,-52 0 0,27 0-16,-27 0 15,1 0-15,0 0 16,51 0 15,-52 0 0,1 26-31,25-26 16,-25 0-16,0 0 16,25 0-1,-25 0 1,-1 0-1,26 0 1,-25 0 15,0 0-15,-1 26 0,1-26-1,0 0 1,-1 0 15,27 0 63,-27 0-47</inkml:trace>
</inkml:ink>
</file>

<file path=ppt/ink/ink48.xml><?xml version="1.0" encoding="utf-8"?>
<inkml:ink xmlns:inkml="http://www.w3.org/2003/InkML">
  <inkml:definitions>
    <inkml:context xml:id="ctx0">
      <inkml:inkSource xml:id="inkSrc0">
        <inkml:traceFormat>
          <inkml:channel name="X" type="integer" max="3286" units="cm"/>
          <inkml:channel name="Y" type="integer" max="1081" units="cm"/>
          <inkml:channel name="T" type="integer" max="2.14748E9" units="dev"/>
        </inkml:traceFormat>
        <inkml:channelProperties>
          <inkml:channelProperty channel="X" name="resolution" value="68.88889" units="1/cm"/>
          <inkml:channelProperty channel="Y" name="resolution" value="40.33582" units="1/cm"/>
          <inkml:channelProperty channel="T" name="resolution" value="1" units="1/dev"/>
        </inkml:channelProperties>
      </inkml:inkSource>
      <inkml:timestamp xml:id="ts0" timeString="2022-11-01T10:00:03.335"/>
    </inkml:context>
    <inkml:brush xml:id="br0">
      <inkml:brushProperty name="width" value="0.26667" units="cm"/>
      <inkml:brushProperty name="height" value="0.53333" units="cm"/>
      <inkml:brushProperty name="color" value="#FFFF00"/>
      <inkml:brushProperty name="tip" value="rectangle"/>
      <inkml:brushProperty name="rasterOp" value="maskPen"/>
      <inkml:brushProperty name="fitToCurve" value="1"/>
    </inkml:brush>
  </inkml:definitions>
  <inkml:trace contextRef="#ctx0" brushRef="#br0">-1 0 0,'51'0'94,"0"0"-78,26 0-16,-25 0 15,-27 0-15,27 0 16,-1 0-16,0 0 15,0 25-15,0-25 16,-25 0 0,-1 0-16,27 26 15,-27-26 1,1 0-16,51 0 16,-52 0-16,52 0 15,-25 0-15,102 0 16,-103 26-1,-25-26-15,-1 0 16,1 0-16,51 0 16,-26 25-16,-25-25 31,0 0-31,-2 0 16,2 0-1,25 0-15,0 0 31,1 0-15,-27 0 93,1 0-46,25 0-32,-25 0-15,0 0-1,25 0 1,-25 26 0,-1 0 31,-25-1 31</inkml:trace>
</inkml:ink>
</file>

<file path=ppt/ink/ink49.xml><?xml version="1.0" encoding="utf-8"?>
<inkml:ink xmlns:inkml="http://www.w3.org/2003/InkML">
  <inkml:definitions>
    <inkml:context xml:id="ctx0">
      <inkml:inkSource xml:id="inkSrc0">
        <inkml:traceFormat>
          <inkml:channel name="X" type="integer" max="3286" units="cm"/>
          <inkml:channel name="Y" type="integer" max="1081" units="cm"/>
          <inkml:channel name="T" type="integer" max="2.14748E9" units="dev"/>
        </inkml:traceFormat>
        <inkml:channelProperties>
          <inkml:channelProperty channel="X" name="resolution" value="68.88889" units="1/cm"/>
          <inkml:channelProperty channel="Y" name="resolution" value="40.33582" units="1/cm"/>
          <inkml:channelProperty channel="T" name="resolution" value="1" units="1/dev"/>
        </inkml:channelProperties>
      </inkml:inkSource>
      <inkml:timestamp xml:id="ts0" timeString="2022-11-01T10:00:06.231"/>
    </inkml:context>
    <inkml:brush xml:id="br0">
      <inkml:brushProperty name="width" value="0.26667" units="cm"/>
      <inkml:brushProperty name="height" value="0.53333" units="cm"/>
      <inkml:brushProperty name="color" value="#FFFF00"/>
      <inkml:brushProperty name="tip" value="rectangle"/>
      <inkml:brushProperty name="rasterOp" value="maskPen"/>
      <inkml:brushProperty name="fitToCurve" value="1"/>
    </inkml:brush>
  </inkml:definitions>
  <inkml:trace contextRef="#ctx0" brushRef="#br0">0 165 0,'26'0'78,"51"0"-63,0 0-15,77 51 16,-51-51-16,25 26 16,51-26-16,-76 0 15,-52 0-15,103 0 16,-51 0-16,25 0 15,-102 0-15,51 0 16,0 0-16,-26 0 16,-25 0-16,51 0 15,-52 0-15,1 0 16,51 0-16,-26 0 16,-25 0-16,0 0 15,-1 0-15,1 0 16,0 0-1,-1 0-15,1 0 16,0 0-16,25 0 16,-25 0-16,51 0 15,-52 0-15,1 0 16,0 0-16,-1 0 16,1 0-16,0 0 15,51 0-15,-1-51 16,-24 51-1,-27 0-15,52-26 16,-51 26-16,51 0 16,-51-26-16,-1 26 15,52 0-15,-25-25 16,25 25 0,-26 0-16,0 0 15,1-52-15,25 27 16,-52 25-16,52 0 15,-26 0 1,-25 0 0,0 0-1,-1 0 1,1 0 0,0 0-16,25-26 15,-25 26 1,-1 0-1,1 0 1,0 0-16,-1 0 63,1 0-48,25 0 16,-25 0 16,0 0-31,25 0 0,-25 0-1,-1 0 1,27 0-1,-27 0 1,1 0 0,51 0-1,-52 0 1,1 0 0,0 0 15,-1 0-16,1 0-15,0 0 16,-1 0 31</inkml:trace>
</inkml:ink>
</file>

<file path=ppt/ink/ink5.xml><?xml version="1.0" encoding="utf-8"?>
<inkml:ink xmlns:inkml="http://www.w3.org/2003/InkML">
  <inkml:definitions>
    <inkml:context xml:id="ctx0">
      <inkml:inkSource xml:id="inkSrc0">
        <inkml:traceFormat>
          <inkml:channel name="X" type="integer" max="3286" units="cm"/>
          <inkml:channel name="Y" type="integer" max="1081" units="cm"/>
          <inkml:channel name="T" type="integer" max="2.14748E9" units="dev"/>
        </inkml:traceFormat>
        <inkml:channelProperties>
          <inkml:channelProperty channel="X" name="resolution" value="68.88889" units="1/cm"/>
          <inkml:channelProperty channel="Y" name="resolution" value="40.33582" units="1/cm"/>
          <inkml:channelProperty channel="T" name="resolution" value="1" units="1/dev"/>
        </inkml:channelProperties>
      </inkml:inkSource>
      <inkml:timestamp xml:id="ts0" timeString="2022-11-01T09:57:26.494"/>
    </inkml:context>
    <inkml:brush xml:id="br0">
      <inkml:brushProperty name="width" value="0.26667" units="cm"/>
      <inkml:brushProperty name="height" value="0.53333" units="cm"/>
      <inkml:brushProperty name="color" value="#FFFF00"/>
      <inkml:brushProperty name="tip" value="rectangle"/>
      <inkml:brushProperty name="rasterOp" value="maskPen"/>
      <inkml:brushProperty name="fitToCurve" value="1"/>
    </inkml:brush>
  </inkml:definitions>
  <inkml:trace contextRef="#ctx0" brushRef="#br0">0 51 0,'0'-26'0,"77"26"46,26 0-46,-52 0 16,26 0-16,-26 0 16,-25 0-16,25 0 15,26 0-15,26 0 16,-26 0-16,51 0 16,-102 0-16,102 0 15,-102 0-15,25 0 16,26 0-16,-26 0 15,1 0-15,-27 0 16,27 0-16,-27 0 16,1-25-16</inkml:trace>
</inkml:ink>
</file>

<file path=ppt/ink/ink6.xml><?xml version="1.0" encoding="utf-8"?>
<inkml:ink xmlns:inkml="http://www.w3.org/2003/InkML">
  <inkml:definitions>
    <inkml:context xml:id="ctx0">
      <inkml:inkSource xml:id="inkSrc0">
        <inkml:traceFormat>
          <inkml:channel name="X" type="integer" max="3286" units="cm"/>
          <inkml:channel name="Y" type="integer" max="1081" units="cm"/>
          <inkml:channel name="T" type="integer" max="2.14748E9" units="dev"/>
        </inkml:traceFormat>
        <inkml:channelProperties>
          <inkml:channelProperty channel="X" name="resolution" value="68.88889" units="1/cm"/>
          <inkml:channelProperty channel="Y" name="resolution" value="40.33582" units="1/cm"/>
          <inkml:channelProperty channel="T" name="resolution" value="1" units="1/dev"/>
        </inkml:channelProperties>
      </inkml:inkSource>
      <inkml:timestamp xml:id="ts0" timeString="2022-11-01T09:58:20.599"/>
    </inkml:context>
    <inkml:brush xml:id="br0">
      <inkml:brushProperty name="width" value="0.26667" units="cm"/>
      <inkml:brushProperty name="height" value="0.53333" units="cm"/>
      <inkml:brushProperty name="color" value="#FFFF00"/>
      <inkml:brushProperty name="tip" value="rectangle"/>
      <inkml:brushProperty name="rasterOp" value="maskPen"/>
      <inkml:brushProperty name="fitToCurve" value="1"/>
    </inkml:brush>
  </inkml:definitions>
  <inkml:trace contextRef="#ctx0" brushRef="#br0">0 0 0,'0'25'15,"26"1"1,-1-26 0,1 0-16,25 0 15,-25 0-15,51 0 16,-51 26-16,25-26 16,0 0-1,26 0-15,-25 51 16,25-51-16,-26 0 15,52 26-15,-52-26 16,77 0-16,26 0 16,-77 0-16,26 0 15,-52 0-15,-25 0 16,-1 0 0,1 0-16</inkml:trace>
</inkml:ink>
</file>

<file path=ppt/ink/ink7.xml><?xml version="1.0" encoding="utf-8"?>
<inkml:ink xmlns:inkml="http://www.w3.org/2003/InkML">
  <inkml:definitions>
    <inkml:context xml:id="ctx0">
      <inkml:inkSource xml:id="inkSrc0">
        <inkml:traceFormat>
          <inkml:channel name="X" type="integer" max="3286" units="cm"/>
          <inkml:channel name="Y" type="integer" max="1081" units="cm"/>
          <inkml:channel name="T" type="integer" max="2.14748E9" units="dev"/>
        </inkml:traceFormat>
        <inkml:channelProperties>
          <inkml:channelProperty channel="X" name="resolution" value="68.88889" units="1/cm"/>
          <inkml:channelProperty channel="Y" name="resolution" value="40.33582" units="1/cm"/>
          <inkml:channelProperty channel="T" name="resolution" value="1" units="1/dev"/>
        </inkml:channelProperties>
      </inkml:inkSource>
      <inkml:timestamp xml:id="ts0" timeString="2022-11-01T09:58:22.191"/>
    </inkml:context>
    <inkml:brush xml:id="br0">
      <inkml:brushProperty name="width" value="0.26667" units="cm"/>
      <inkml:brushProperty name="height" value="0.53333" units="cm"/>
      <inkml:brushProperty name="color" value="#FFFF00"/>
      <inkml:brushProperty name="tip" value="rectangle"/>
      <inkml:brushProperty name="rasterOp" value="maskPen"/>
      <inkml:brushProperty name="fitToCurve" value="1"/>
    </inkml:brush>
  </inkml:definitions>
  <inkml:trace contextRef="#ctx0" brushRef="#br0">-1 0 0,'0'26'0,"25"-26"16,1 0 0,0 0 15,25 0-31,-25 0 16,-1 0-1,52 0-15,26 0 16,-52 0-16,26 0 15,-25 0-15,50 0 16,1 0-16,-52 0 16,52 0-16,-26 0 15,0 0-15,0 0 16,-26 0-16,-25 0 16,-1 0-16,1 0 15,0 0 1,-1 0-1,1 0 1,0 0 0,-1 0-1,1 0-15,0 0 16,-1 0 15,1 0 0,0 0-15,25 0 0</inkml:trace>
</inkml:ink>
</file>

<file path=ppt/ink/ink8.xml><?xml version="1.0" encoding="utf-8"?>
<inkml:ink xmlns:inkml="http://www.w3.org/2003/InkML">
  <inkml:definitions>
    <inkml:context xml:id="ctx0">
      <inkml:inkSource xml:id="inkSrc0">
        <inkml:traceFormat>
          <inkml:channel name="X" type="integer" max="3286" units="cm"/>
          <inkml:channel name="Y" type="integer" max="1081" units="cm"/>
          <inkml:channel name="T" type="integer" max="2.14748E9" units="dev"/>
        </inkml:traceFormat>
        <inkml:channelProperties>
          <inkml:channelProperty channel="X" name="resolution" value="68.88889" units="1/cm"/>
          <inkml:channelProperty channel="Y" name="resolution" value="40.33582" units="1/cm"/>
          <inkml:channelProperty channel="T" name="resolution" value="1" units="1/dev"/>
        </inkml:channelProperties>
      </inkml:inkSource>
      <inkml:timestamp xml:id="ts0" timeString="2022-11-01T09:58:24.463"/>
    </inkml:context>
    <inkml:brush xml:id="br0">
      <inkml:brushProperty name="width" value="0.26667" units="cm"/>
      <inkml:brushProperty name="height" value="0.53333" units="cm"/>
      <inkml:brushProperty name="color" value="#FFFF00"/>
      <inkml:brushProperty name="tip" value="rectangle"/>
      <inkml:brushProperty name="rasterOp" value="maskPen"/>
      <inkml:brushProperty name="fitToCurve" value="1"/>
    </inkml:brush>
  </inkml:definitions>
  <inkml:trace contextRef="#ctx0" brushRef="#br0">0 0 0,'26'0'47,"-1"0"-32,1 0-15,0 0 16,51 0-16,0 0 16,25 0-16,1 0 15,51 0-15,-51 0 16,76 0-16,-25 0 15,26 0-15,25 0 16,-51 0-16,77 0 16,-129 0-16,27 0 15,-27 0-15,1 0 16,-52 0-16,52 0 16,-77 0-16,51 0 15,-1 0-15,-24 0 16,-27 0-16,52 0 15,26 0-15,-52 0 16,26 0-16,0 0 16,0 0-16,-51 0 15,51 0-15,-26 0 16,26 0-16,-51 0 16,-1 0-16,1 0 15,0 0-15,-1 0 63,1 0-32</inkml:trace>
</inkml:ink>
</file>

<file path=ppt/ink/ink9.xml><?xml version="1.0" encoding="utf-8"?>
<inkml:ink xmlns:inkml="http://www.w3.org/2003/InkML">
  <inkml:definitions>
    <inkml:context xml:id="ctx0">
      <inkml:inkSource xml:id="inkSrc0">
        <inkml:traceFormat>
          <inkml:channel name="X" type="integer" max="3286" units="cm"/>
          <inkml:channel name="Y" type="integer" max="1081" units="cm"/>
          <inkml:channel name="T" type="integer" max="2.14748E9" units="dev"/>
        </inkml:traceFormat>
        <inkml:channelProperties>
          <inkml:channelProperty channel="X" name="resolution" value="68.88889" units="1/cm"/>
          <inkml:channelProperty channel="Y" name="resolution" value="40.33582" units="1/cm"/>
          <inkml:channelProperty channel="T" name="resolution" value="1" units="1/dev"/>
        </inkml:channelProperties>
      </inkml:inkSource>
      <inkml:timestamp xml:id="ts0" timeString="2022-11-01T09:58:27.311"/>
    </inkml:context>
    <inkml:brush xml:id="br0">
      <inkml:brushProperty name="width" value="0.26667" units="cm"/>
      <inkml:brushProperty name="height" value="0.53333" units="cm"/>
      <inkml:brushProperty name="color" value="#FFFF00"/>
      <inkml:brushProperty name="tip" value="rectangle"/>
      <inkml:brushProperty name="rasterOp" value="maskPen"/>
      <inkml:brushProperty name="fitToCurve" value="1"/>
    </inkml:brush>
  </inkml:definitions>
  <inkml:trace contextRef="#ctx0" brushRef="#br0">0 29 0,'0'-26'78,"77"26"-63,-25 0-15,50 0 16,1 0-16,-52 0 16,26 0-16,26 26 15,-1 25-15,-25-51 16,-51 0 0,51 0-16,-51 0 15,-1 26-15,27-26 16,-27 0 15,1 0-31,25 0 16,-25 0-16,0 0 31,-1 0-31,1 0 16,0 0-1,-1 0-15,27 0 16,-27 0-1,27 0 1,25 0-16,25 0 16,-76 0-16,-1 0 15,27 0-15,-27 0 16,1 0 0,0 0-1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1"/>
            <a:ext cx="2889938" cy="498056"/>
          </a:xfrm>
          <a:prstGeom prst="rect">
            <a:avLst/>
          </a:prstGeom>
        </p:spPr>
        <p:txBody>
          <a:bodyPr vert="horz" lIns="91440" tIns="45720" rIns="91440" bIns="45720" rtlCol="0"/>
          <a:lstStyle>
            <a:lvl1pPr algn="l">
              <a:defRPr sz="1200"/>
            </a:lvl1pPr>
          </a:lstStyle>
          <a:p>
            <a:endParaRPr lang="en-US"/>
          </a:p>
        </p:txBody>
      </p:sp>
      <p:sp>
        <p:nvSpPr>
          <p:cNvPr id="3" name="Espace réservé de la date 2"/>
          <p:cNvSpPr>
            <a:spLocks noGrp="1"/>
          </p:cNvSpPr>
          <p:nvPr>
            <p:ph type="dt" idx="1"/>
          </p:nvPr>
        </p:nvSpPr>
        <p:spPr>
          <a:xfrm>
            <a:off x="3777607" y="1"/>
            <a:ext cx="2889938" cy="498056"/>
          </a:xfrm>
          <a:prstGeom prst="rect">
            <a:avLst/>
          </a:prstGeom>
        </p:spPr>
        <p:txBody>
          <a:bodyPr vert="horz" lIns="91440" tIns="45720" rIns="91440" bIns="45720" rtlCol="0"/>
          <a:lstStyle>
            <a:lvl1pPr algn="r">
              <a:defRPr sz="1200"/>
            </a:lvl1pPr>
          </a:lstStyle>
          <a:p>
            <a:fld id="{0751F4E3-DFD6-43EA-B14B-8FAFE4D671D7}" type="datetimeFigureOut">
              <a:rPr lang="en-US" smtClean="0"/>
              <a:t>11/16/2022</a:t>
            </a:fld>
            <a:endParaRPr lang="en-US"/>
          </a:p>
        </p:txBody>
      </p:sp>
      <p:sp>
        <p:nvSpPr>
          <p:cNvPr id="4" name="Espace réservé de l'image des diapositives 3"/>
          <p:cNvSpPr>
            <a:spLocks noGrp="1" noRot="1" noChangeAspect="1"/>
          </p:cNvSpPr>
          <p:nvPr>
            <p:ph type="sldImg" idx="2"/>
          </p:nvPr>
        </p:nvSpPr>
        <p:spPr>
          <a:xfrm>
            <a:off x="357188" y="1239838"/>
            <a:ext cx="5954712" cy="3351212"/>
          </a:xfrm>
          <a:prstGeom prst="rect">
            <a:avLst/>
          </a:prstGeom>
          <a:noFill/>
          <a:ln w="12700">
            <a:solidFill>
              <a:prstClr val="black"/>
            </a:solidFill>
          </a:ln>
        </p:spPr>
        <p:txBody>
          <a:bodyPr vert="horz" lIns="91440" tIns="45720" rIns="91440" bIns="45720" rtlCol="0" anchor="ctr"/>
          <a:lstStyle/>
          <a:p>
            <a:endParaRPr lang="en-US"/>
          </a:p>
        </p:txBody>
      </p:sp>
      <p:sp>
        <p:nvSpPr>
          <p:cNvPr id="5" name="Espace réservé des notes 4"/>
          <p:cNvSpPr>
            <a:spLocks noGrp="1"/>
          </p:cNvSpPr>
          <p:nvPr>
            <p:ph type="body" sz="quarter" idx="3"/>
          </p:nvPr>
        </p:nvSpPr>
        <p:spPr>
          <a:xfrm>
            <a:off x="666909" y="4777193"/>
            <a:ext cx="5335270" cy="3908615"/>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6" name="Espace réservé du pied de page 5"/>
          <p:cNvSpPr>
            <a:spLocks noGrp="1"/>
          </p:cNvSpPr>
          <p:nvPr>
            <p:ph type="ftr" sz="quarter" idx="4"/>
          </p:nvPr>
        </p:nvSpPr>
        <p:spPr>
          <a:xfrm>
            <a:off x="0" y="9428585"/>
            <a:ext cx="2889938" cy="498055"/>
          </a:xfrm>
          <a:prstGeom prst="rect">
            <a:avLst/>
          </a:prstGeom>
        </p:spPr>
        <p:txBody>
          <a:bodyPr vert="horz" lIns="91440" tIns="45720" rIns="91440" bIns="45720" rtlCol="0" anchor="b"/>
          <a:lstStyle>
            <a:lvl1pPr algn="l">
              <a:defRPr sz="1200"/>
            </a:lvl1pPr>
          </a:lstStyle>
          <a:p>
            <a:endParaRPr lang="en-US"/>
          </a:p>
        </p:txBody>
      </p:sp>
      <p:sp>
        <p:nvSpPr>
          <p:cNvPr id="7" name="Espace réservé du numéro de diapositive 6"/>
          <p:cNvSpPr>
            <a:spLocks noGrp="1"/>
          </p:cNvSpPr>
          <p:nvPr>
            <p:ph type="sldNum" sz="quarter" idx="5"/>
          </p:nvPr>
        </p:nvSpPr>
        <p:spPr>
          <a:xfrm>
            <a:off x="3777607" y="9428585"/>
            <a:ext cx="2889938" cy="498055"/>
          </a:xfrm>
          <a:prstGeom prst="rect">
            <a:avLst/>
          </a:prstGeom>
        </p:spPr>
        <p:txBody>
          <a:bodyPr vert="horz" lIns="91440" tIns="45720" rIns="91440" bIns="45720" rtlCol="0" anchor="b"/>
          <a:lstStyle>
            <a:lvl1pPr algn="r">
              <a:defRPr sz="1200"/>
            </a:lvl1pPr>
          </a:lstStyle>
          <a:p>
            <a:fld id="{15B29B31-5589-49F5-B904-B64051620BD2}" type="slidenum">
              <a:rPr lang="en-US" smtClean="0"/>
              <a:t>‹N°›</a:t>
            </a:fld>
            <a:endParaRPr lang="en-US"/>
          </a:p>
        </p:txBody>
      </p:sp>
    </p:spTree>
    <p:extLst>
      <p:ext uri="{BB962C8B-B14F-4D97-AF65-F5344CB8AC3E}">
        <p14:creationId xmlns:p14="http://schemas.microsoft.com/office/powerpoint/2010/main" val="18292253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57188" y="1239838"/>
            <a:ext cx="5954712" cy="3351212"/>
          </a:xfrm>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fld id="{15B29B31-5589-49F5-B904-B64051620BD2}" type="slidenum">
              <a:rPr lang="en-US" smtClean="0"/>
              <a:t>1</a:t>
            </a:fld>
            <a:endParaRPr lang="en-US"/>
          </a:p>
        </p:txBody>
      </p:sp>
    </p:spTree>
    <p:extLst>
      <p:ext uri="{BB962C8B-B14F-4D97-AF65-F5344CB8AC3E}">
        <p14:creationId xmlns:p14="http://schemas.microsoft.com/office/powerpoint/2010/main" val="14901509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Illustration du caractères additif de ces marqueurs IHC</a:t>
            </a:r>
          </a:p>
        </p:txBody>
      </p:sp>
      <p:sp>
        <p:nvSpPr>
          <p:cNvPr id="4" name="Espace réservé du numéro de diapositive 3"/>
          <p:cNvSpPr>
            <a:spLocks noGrp="1"/>
          </p:cNvSpPr>
          <p:nvPr>
            <p:ph type="sldNum" sz="quarter" idx="10"/>
          </p:nvPr>
        </p:nvSpPr>
        <p:spPr/>
        <p:txBody>
          <a:bodyPr/>
          <a:lstStyle/>
          <a:p>
            <a:fld id="{15B29B31-5589-49F5-B904-B64051620BD2}" type="slidenum">
              <a:rPr lang="en-US" smtClean="0"/>
              <a:t>17</a:t>
            </a:fld>
            <a:endParaRPr lang="en-US"/>
          </a:p>
        </p:txBody>
      </p:sp>
    </p:spTree>
    <p:extLst>
      <p:ext uri="{BB962C8B-B14F-4D97-AF65-F5344CB8AC3E}">
        <p14:creationId xmlns:p14="http://schemas.microsoft.com/office/powerpoint/2010/main" val="10971808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57188" y="1239838"/>
            <a:ext cx="5954712" cy="3351212"/>
          </a:xfrm>
        </p:spPr>
      </p:sp>
      <p:sp>
        <p:nvSpPr>
          <p:cNvPr id="3" name="Espace réservé des notes 2"/>
          <p:cNvSpPr>
            <a:spLocks noGrp="1"/>
          </p:cNvSpPr>
          <p:nvPr>
            <p:ph type="body" idx="1"/>
          </p:nvPr>
        </p:nvSpPr>
        <p:spPr/>
        <p:txBody>
          <a:bodyPr/>
          <a:lstStyle/>
          <a:p>
            <a:pPr marL="171450" indent="-171450">
              <a:buFont typeface="Arial" panose="020B0604020202020204" pitchFamily="34" charset="0"/>
              <a:buChar char="•"/>
            </a:pPr>
            <a:r>
              <a:rPr lang="fr-FR" sz="1200" b="0" i="0" u="none" strike="noStrike" kern="1200" dirty="0">
                <a:solidFill>
                  <a:schemeClr val="tx1"/>
                </a:solidFill>
                <a:effectLst/>
                <a:latin typeface="+mn-lt"/>
                <a:ea typeface="+mn-ea"/>
                <a:cs typeface="+mn-cs"/>
              </a:rPr>
              <a:t>L’ensemble de ces données souligne l’intérêt de caractériser simultanément dans les APC les 3 compartiments épithéliaux, immunitaires et fibroblastiques. </a:t>
            </a:r>
          </a:p>
          <a:p>
            <a:pPr marL="171450" indent="-171450">
              <a:buFont typeface="Arial" panose="020B0604020202020204" pitchFamily="34" charset="0"/>
              <a:buChar char="•"/>
            </a:pPr>
            <a:r>
              <a:rPr lang="fr-FR" sz="1200" b="0" i="0" u="none" strike="noStrike" kern="1200" dirty="0">
                <a:solidFill>
                  <a:schemeClr val="tx1"/>
                </a:solidFill>
                <a:effectLst/>
                <a:latin typeface="+mn-lt"/>
                <a:ea typeface="+mn-ea"/>
                <a:cs typeface="+mn-cs"/>
              </a:rPr>
              <a:t>Par ailleurs, nous mettons en évidence pour la première fois l’impact pronostique de HSP47 par immunohistochimie et confirmons celui de la β-caténine. </a:t>
            </a:r>
          </a:p>
          <a:p>
            <a:pPr marL="171450" indent="-171450">
              <a:buFont typeface="Arial" panose="020B0604020202020204" pitchFamily="34" charset="0"/>
              <a:buChar char="•"/>
            </a:pPr>
            <a:r>
              <a:rPr lang="fr-FR" sz="1200" b="0" i="0" u="none" strike="noStrike" kern="1200" dirty="0">
                <a:solidFill>
                  <a:schemeClr val="tx1"/>
                </a:solidFill>
                <a:effectLst/>
                <a:latin typeface="+mn-lt"/>
                <a:ea typeface="+mn-ea"/>
                <a:cs typeface="+mn-cs"/>
              </a:rPr>
              <a:t>Cette approche tissulaire avec un panel immunohistochimique étudié sur pièce opératoire pourrait être une première étape vers une applicabilité sur biopsies et aboutir à une meilleure stratification des patients dans un cadre thérapeutique.</a:t>
            </a:r>
            <a:endParaRPr lang="fr-FR" dirty="0"/>
          </a:p>
        </p:txBody>
      </p:sp>
      <p:sp>
        <p:nvSpPr>
          <p:cNvPr id="4" name="Espace réservé du numéro de diapositive 3"/>
          <p:cNvSpPr>
            <a:spLocks noGrp="1"/>
          </p:cNvSpPr>
          <p:nvPr>
            <p:ph type="sldNum" sz="quarter" idx="10"/>
          </p:nvPr>
        </p:nvSpPr>
        <p:spPr/>
        <p:txBody>
          <a:bodyPr/>
          <a:lstStyle/>
          <a:p>
            <a:fld id="{15B29B31-5589-49F5-B904-B64051620BD2}" type="slidenum">
              <a:rPr lang="en-US" smtClean="0"/>
              <a:t>18</a:t>
            </a:fld>
            <a:endParaRPr lang="en-US"/>
          </a:p>
        </p:txBody>
      </p:sp>
    </p:spTree>
    <p:extLst>
      <p:ext uri="{BB962C8B-B14F-4D97-AF65-F5344CB8AC3E}">
        <p14:creationId xmlns:p14="http://schemas.microsoft.com/office/powerpoint/2010/main" val="850934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57188" y="1239838"/>
            <a:ext cx="5954712" cy="3351212"/>
          </a:xfrm>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5B29B31-5589-49F5-B904-B64051620BD2}" type="slidenum">
              <a:rPr lang="en-US" smtClean="0"/>
              <a:t>19</a:t>
            </a:fld>
            <a:endParaRPr lang="en-US"/>
          </a:p>
        </p:txBody>
      </p:sp>
    </p:spTree>
    <p:extLst>
      <p:ext uri="{BB962C8B-B14F-4D97-AF65-F5344CB8AC3E}">
        <p14:creationId xmlns:p14="http://schemas.microsoft.com/office/powerpoint/2010/main" val="9919930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57188" y="1239838"/>
            <a:ext cx="5954712" cy="3351212"/>
          </a:xfrm>
        </p:spPr>
      </p:sp>
      <p:sp>
        <p:nvSpPr>
          <p:cNvPr id="3" name="Espace réservé des notes 2"/>
          <p:cNvSpPr>
            <a:spLocks noGrp="1"/>
          </p:cNvSpPr>
          <p:nvPr>
            <p:ph type="body" idx="1"/>
          </p:nvPr>
        </p:nvSpPr>
        <p:spPr/>
        <p:txBody>
          <a:bodyPr/>
          <a:lstStyle/>
          <a:p>
            <a:pPr marL="171450" indent="-171450">
              <a:buFont typeface="Arial" panose="020B0604020202020204" pitchFamily="34" charset="0"/>
              <a:buChar char="•"/>
            </a:pPr>
            <a:r>
              <a:rPr lang="fr-FR" sz="1200" b="0" i="0" u="none" strike="noStrike" kern="1200" dirty="0">
                <a:solidFill>
                  <a:schemeClr val="tx1"/>
                </a:solidFill>
                <a:effectLst/>
                <a:latin typeface="+mn-lt"/>
                <a:ea typeface="+mn-ea"/>
                <a:cs typeface="+mn-cs"/>
              </a:rPr>
              <a:t>PDAC = maladie hétérogène qui a fait l’objet d’un effort de démembrement moléculaire ces dernières années. Plusieurs classifications ont été proposées desquelles ressort un groupe de très mauvais pronostic (basal-</a:t>
            </a:r>
            <a:r>
              <a:rPr lang="fr-FR" sz="1200" b="0" i="0" u="none" strike="noStrike" kern="1200" dirty="0" err="1">
                <a:solidFill>
                  <a:schemeClr val="tx1"/>
                </a:solidFill>
                <a:effectLst/>
                <a:latin typeface="+mn-lt"/>
                <a:ea typeface="+mn-ea"/>
                <a:cs typeface="+mn-cs"/>
              </a:rPr>
              <a:t>like</a:t>
            </a:r>
            <a:r>
              <a:rPr lang="fr-FR" sz="1200" b="0" i="0" u="none" strike="noStrike" kern="1200" dirty="0">
                <a:solidFill>
                  <a:schemeClr val="tx1"/>
                </a:solidFill>
                <a:effectLst/>
                <a:latin typeface="+mn-lt"/>
                <a:ea typeface="+mn-ea"/>
                <a:cs typeface="+mn-cs"/>
              </a:rPr>
              <a:t> / Quasi </a:t>
            </a:r>
            <a:r>
              <a:rPr lang="fr-FR" sz="1200" b="0" i="0" u="none" strike="noStrike" kern="1200" dirty="0" err="1">
                <a:solidFill>
                  <a:schemeClr val="tx1"/>
                </a:solidFill>
                <a:effectLst/>
                <a:latin typeface="+mn-lt"/>
                <a:ea typeface="+mn-ea"/>
                <a:cs typeface="+mn-cs"/>
              </a:rPr>
              <a:t>mesenchymal</a:t>
            </a:r>
            <a:r>
              <a:rPr lang="fr-FR" sz="1200" b="0" i="0" u="none" strike="noStrike" kern="1200" dirty="0">
                <a:solidFill>
                  <a:schemeClr val="tx1"/>
                </a:solidFill>
                <a:effectLst/>
                <a:latin typeface="+mn-lt"/>
                <a:ea typeface="+mn-ea"/>
                <a:cs typeface="+mn-cs"/>
              </a:rPr>
              <a:t> / </a:t>
            </a:r>
            <a:r>
              <a:rPr lang="fr-FR" sz="1200" b="0" i="0" u="none" strike="noStrike" kern="1200" dirty="0" err="1">
                <a:solidFill>
                  <a:schemeClr val="tx1"/>
                </a:solidFill>
                <a:effectLst/>
                <a:latin typeface="+mn-lt"/>
                <a:ea typeface="+mn-ea"/>
                <a:cs typeface="+mn-cs"/>
              </a:rPr>
              <a:t>Squamous</a:t>
            </a:r>
            <a:r>
              <a:rPr lang="fr-FR" sz="1200" b="0" i="0" u="none" strike="noStrike" kern="1200" dirty="0">
                <a:solidFill>
                  <a:schemeClr val="tx1"/>
                </a:solidFill>
                <a:effectLst/>
                <a:latin typeface="+mn-lt"/>
                <a:ea typeface="+mn-ea"/>
                <a:cs typeface="+mn-cs"/>
              </a:rPr>
              <a:t>)</a:t>
            </a:r>
          </a:p>
          <a:p>
            <a:pPr marL="171450" indent="-171450">
              <a:buFont typeface="Arial" panose="020B0604020202020204" pitchFamily="34" charset="0"/>
              <a:buChar char="•"/>
            </a:pPr>
            <a:r>
              <a:rPr lang="fr-FR" sz="1200" b="0" i="0" u="none" strike="noStrike" kern="1200" dirty="0">
                <a:solidFill>
                  <a:schemeClr val="tx1"/>
                </a:solidFill>
                <a:effectLst/>
                <a:latin typeface="+mn-lt"/>
                <a:ea typeface="+mn-ea"/>
                <a:cs typeface="+mn-cs"/>
              </a:rPr>
              <a:t>Mise en pratique est délicate et</a:t>
            </a:r>
            <a:r>
              <a:rPr lang="fr-FR" sz="1200" b="0" i="0" u="none" strike="noStrike" kern="1200" baseline="0" dirty="0">
                <a:solidFill>
                  <a:schemeClr val="tx1"/>
                </a:solidFill>
                <a:effectLst/>
                <a:latin typeface="+mn-lt"/>
                <a:ea typeface="+mn-ea"/>
                <a:cs typeface="+mn-cs"/>
              </a:rPr>
              <a:t> </a:t>
            </a:r>
            <a:r>
              <a:rPr lang="fr-FR" sz="1200" b="0" i="0" u="none" strike="noStrike" kern="1200" dirty="0">
                <a:solidFill>
                  <a:schemeClr val="tx1"/>
                </a:solidFill>
                <a:effectLst/>
                <a:latin typeface="+mn-lt"/>
                <a:ea typeface="+mn-ea"/>
                <a:cs typeface="+mn-cs"/>
              </a:rPr>
              <a:t>onéreuse / pas de consensus. </a:t>
            </a:r>
          </a:p>
          <a:p>
            <a:pPr marL="171450" indent="-171450">
              <a:buFont typeface="Arial" panose="020B0604020202020204" pitchFamily="34" charset="0"/>
              <a:buChar char="•"/>
            </a:pPr>
            <a:r>
              <a:rPr lang="fr-FR" sz="1200" b="0" i="0" u="none" strike="noStrike" kern="1200" dirty="0">
                <a:solidFill>
                  <a:schemeClr val="tx1"/>
                </a:solidFill>
                <a:effectLst/>
                <a:latin typeface="+mn-lt"/>
                <a:ea typeface="+mn-ea"/>
                <a:cs typeface="+mn-cs"/>
              </a:rPr>
              <a:t>D’autres signatures restent</a:t>
            </a:r>
            <a:r>
              <a:rPr lang="fr-FR" sz="1200" b="0" i="0" u="none" strike="noStrike" kern="1200" baseline="0" dirty="0">
                <a:solidFill>
                  <a:schemeClr val="tx1"/>
                </a:solidFill>
                <a:effectLst/>
                <a:latin typeface="+mn-lt"/>
                <a:ea typeface="+mn-ea"/>
                <a:cs typeface="+mn-cs"/>
              </a:rPr>
              <a:t> à établir </a:t>
            </a:r>
            <a:endParaRPr lang="fr-FR" dirty="0"/>
          </a:p>
        </p:txBody>
      </p:sp>
      <p:sp>
        <p:nvSpPr>
          <p:cNvPr id="4" name="Espace réservé du numéro de diapositive 3"/>
          <p:cNvSpPr>
            <a:spLocks noGrp="1"/>
          </p:cNvSpPr>
          <p:nvPr>
            <p:ph type="sldNum" sz="quarter" idx="10"/>
          </p:nvPr>
        </p:nvSpPr>
        <p:spPr/>
        <p:txBody>
          <a:bodyPr/>
          <a:lstStyle/>
          <a:p>
            <a:fld id="{15B29B31-5589-49F5-B904-B64051620BD2}" type="slidenum">
              <a:rPr lang="en-US" smtClean="0"/>
              <a:t>3</a:t>
            </a:fld>
            <a:endParaRPr lang="en-US"/>
          </a:p>
        </p:txBody>
      </p:sp>
    </p:spTree>
    <p:extLst>
      <p:ext uri="{BB962C8B-B14F-4D97-AF65-F5344CB8AC3E}">
        <p14:creationId xmlns:p14="http://schemas.microsoft.com/office/powerpoint/2010/main" val="18684027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57188" y="1239838"/>
            <a:ext cx="5954712" cy="3351212"/>
          </a:xfrm>
        </p:spPr>
      </p:sp>
      <p:sp>
        <p:nvSpPr>
          <p:cNvPr id="3" name="Espace réservé des notes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b="0" i="0" u="none" strike="noStrike" kern="1200" dirty="0">
                <a:solidFill>
                  <a:schemeClr val="tx1"/>
                </a:solidFill>
                <a:effectLst/>
                <a:latin typeface="+mn-lt"/>
                <a:ea typeface="+mn-ea"/>
                <a:cs typeface="+mn-cs"/>
              </a:rPr>
              <a:t>Reflet plus précis de la biologie de ces tumeurs si prise</a:t>
            </a:r>
            <a:r>
              <a:rPr lang="fr-FR" sz="1200" b="0" i="0" u="none" strike="noStrike" kern="1200" baseline="0" dirty="0">
                <a:solidFill>
                  <a:schemeClr val="tx1"/>
                </a:solidFill>
                <a:effectLst/>
                <a:latin typeface="+mn-lt"/>
                <a:ea typeface="+mn-ea"/>
                <a:cs typeface="+mn-cs"/>
              </a:rPr>
              <a:t> </a:t>
            </a:r>
            <a:r>
              <a:rPr lang="fr-FR" sz="1200" b="0" i="0" u="none" strike="noStrike" kern="1200" dirty="0">
                <a:solidFill>
                  <a:schemeClr val="tx1"/>
                </a:solidFill>
                <a:effectLst/>
                <a:latin typeface="+mn-lt"/>
                <a:ea typeface="+mn-ea"/>
                <a:cs typeface="+mn-cs"/>
              </a:rPr>
              <a:t>en considération du microenvironnement tumoral</a:t>
            </a:r>
            <a:r>
              <a:rPr lang="fr-FR" sz="1200" b="0" i="0" u="none" strike="noStrike" kern="1200" baseline="0" dirty="0">
                <a:solidFill>
                  <a:schemeClr val="tx1"/>
                </a:solidFill>
                <a:effectLst/>
                <a:latin typeface="+mn-lt"/>
                <a:ea typeface="+mn-ea"/>
                <a:cs typeface="+mn-cs"/>
              </a:rPr>
              <a:t> (</a:t>
            </a:r>
            <a:r>
              <a:rPr lang="fr-FR" sz="1200" b="0" i="0" u="none" strike="noStrike" kern="1200" dirty="0">
                <a:solidFill>
                  <a:schemeClr val="tx1"/>
                </a:solidFill>
                <a:effectLst/>
                <a:latin typeface="+mn-lt"/>
                <a:ea typeface="+mn-ea"/>
                <a:cs typeface="+mn-cs"/>
              </a:rPr>
              <a:t>fibroblastes associés au cancer et lymphocytes) et son interaction avec les cellules tumorales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b="0" i="0" u="none" strike="noStrike" kern="1200" dirty="0">
                <a:solidFill>
                  <a:schemeClr val="tx1"/>
                </a:solidFill>
                <a:effectLst/>
                <a:latin typeface="+mn-lt"/>
                <a:ea typeface="+mn-ea"/>
                <a:cs typeface="+mn-cs"/>
              </a:rPr>
              <a:t>Détermination </a:t>
            </a:r>
            <a:r>
              <a:rPr lang="fr-FR" sz="1200" b="0" i="0" u="none" strike="noStrike" kern="1200" dirty="0" err="1">
                <a:solidFill>
                  <a:schemeClr val="tx1"/>
                </a:solidFill>
                <a:effectLst/>
                <a:latin typeface="+mn-lt"/>
                <a:ea typeface="+mn-ea"/>
                <a:cs typeface="+mn-cs"/>
              </a:rPr>
              <a:t>immunomorphologique</a:t>
            </a:r>
            <a:r>
              <a:rPr lang="fr-FR" sz="1200" b="0" i="0" u="none" strike="noStrike" kern="1200" dirty="0">
                <a:solidFill>
                  <a:schemeClr val="tx1"/>
                </a:solidFill>
                <a:effectLst/>
                <a:latin typeface="+mn-lt"/>
                <a:ea typeface="+mn-ea"/>
                <a:cs typeface="+mn-cs"/>
              </a:rPr>
              <a:t> à partir de données </a:t>
            </a:r>
            <a:r>
              <a:rPr lang="fr-FR" sz="1200" b="0" i="0" u="none" strike="noStrike" kern="1200" dirty="0" err="1">
                <a:solidFill>
                  <a:schemeClr val="tx1"/>
                </a:solidFill>
                <a:effectLst/>
                <a:latin typeface="+mn-lt"/>
                <a:ea typeface="+mn-ea"/>
                <a:cs typeface="+mn-cs"/>
              </a:rPr>
              <a:t>bioinformatiques</a:t>
            </a:r>
            <a:r>
              <a:rPr lang="fr-FR" sz="1200" b="0" i="0" u="none" strike="noStrike" kern="1200" dirty="0">
                <a:solidFill>
                  <a:schemeClr val="tx1"/>
                </a:solidFill>
                <a:effectLst/>
                <a:latin typeface="+mn-lt"/>
                <a:ea typeface="+mn-ea"/>
                <a:cs typeface="+mn-cs"/>
              </a:rPr>
              <a:t> pourrait représenter une approche complémentaire aux signatures moléculaires. </a:t>
            </a:r>
          </a:p>
          <a:p>
            <a:pPr marL="171450" indent="-171450">
              <a:buFont typeface="Arial" panose="020B0604020202020204" pitchFamily="34" charset="0"/>
              <a:buChar char="•"/>
            </a:pPr>
            <a:r>
              <a:rPr lang="fr-FR" sz="1200" b="0" i="0" u="none" strike="noStrike" kern="1200" dirty="0">
                <a:solidFill>
                  <a:schemeClr val="tx1"/>
                </a:solidFill>
                <a:effectLst/>
                <a:latin typeface="+mn-lt"/>
                <a:ea typeface="+mn-ea"/>
                <a:cs typeface="+mn-cs"/>
              </a:rPr>
              <a:t>De plus, il serait pertinent d’évaluer son impact en situation néo-adjuvante et adjuvante.</a:t>
            </a:r>
            <a:endParaRPr lang="fr-FR" dirty="0"/>
          </a:p>
          <a:p>
            <a:pPr marL="0" indent="0">
              <a:buFont typeface="Arial" panose="020B0604020202020204" pitchFamily="34" charset="0"/>
              <a:buNone/>
            </a:pPr>
            <a:endParaRPr lang="fr-FR" sz="1200" b="0" i="0" u="none" strike="noStrike"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15B29B31-5589-49F5-B904-B64051620BD2}" type="slidenum">
              <a:rPr lang="en-US" smtClean="0"/>
              <a:t>4</a:t>
            </a:fld>
            <a:endParaRPr lang="en-US"/>
          </a:p>
        </p:txBody>
      </p:sp>
    </p:spTree>
    <p:extLst>
      <p:ext uri="{BB962C8B-B14F-4D97-AF65-F5344CB8AC3E}">
        <p14:creationId xmlns:p14="http://schemas.microsoft.com/office/powerpoint/2010/main" val="21318674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57188" y="1239838"/>
            <a:ext cx="5954712" cy="3351212"/>
          </a:xfrm>
        </p:spPr>
      </p:sp>
      <p:sp>
        <p:nvSpPr>
          <p:cNvPr id="3" name="Espace réservé des notes 2"/>
          <p:cNvSpPr>
            <a:spLocks noGrp="1"/>
          </p:cNvSpPr>
          <p:nvPr>
            <p:ph type="body" idx="1"/>
          </p:nvPr>
        </p:nvSpPr>
        <p:spPr/>
        <p:txBody>
          <a:bodyPr/>
          <a:lstStyle/>
          <a:p>
            <a:pPr marL="171450" indent="-171450">
              <a:buFont typeface="Arial" panose="020B0604020202020204" pitchFamily="34" charset="0"/>
              <a:buChar char="•"/>
            </a:pPr>
            <a:r>
              <a:rPr lang="fr-FR" sz="1200" b="0" i="0" u="none" strike="noStrike" kern="1200" dirty="0">
                <a:solidFill>
                  <a:schemeClr val="tx1"/>
                </a:solidFill>
                <a:effectLst/>
                <a:latin typeface="+mn-lt"/>
                <a:ea typeface="+mn-ea"/>
                <a:cs typeface="+mn-cs"/>
              </a:rPr>
              <a:t>L’objectif de ce travail était d’évaluer la valeur pronostique sur la survie globale (SG) et sans rechute (SSR) d’un panel de marqueurs immunohistochimique (IHC) sur les contingents immunitaires, fibroblastiques et épithéliaux des APC. </a:t>
            </a:r>
            <a:endParaRPr lang="fr-FR" dirty="0"/>
          </a:p>
        </p:txBody>
      </p:sp>
      <p:sp>
        <p:nvSpPr>
          <p:cNvPr id="4" name="Espace réservé du numéro de diapositive 3"/>
          <p:cNvSpPr>
            <a:spLocks noGrp="1"/>
          </p:cNvSpPr>
          <p:nvPr>
            <p:ph type="sldNum" sz="quarter" idx="10"/>
          </p:nvPr>
        </p:nvSpPr>
        <p:spPr/>
        <p:txBody>
          <a:bodyPr/>
          <a:lstStyle/>
          <a:p>
            <a:fld id="{15B29B31-5589-49F5-B904-B64051620BD2}" type="slidenum">
              <a:rPr lang="en-US" smtClean="0"/>
              <a:t>5</a:t>
            </a:fld>
            <a:endParaRPr lang="en-US"/>
          </a:p>
        </p:txBody>
      </p:sp>
    </p:spTree>
    <p:extLst>
      <p:ext uri="{BB962C8B-B14F-4D97-AF65-F5344CB8AC3E}">
        <p14:creationId xmlns:p14="http://schemas.microsoft.com/office/powerpoint/2010/main" val="14497367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57188" y="1239838"/>
            <a:ext cx="5954712" cy="3351212"/>
          </a:xfrm>
        </p:spPr>
      </p:sp>
      <p:sp>
        <p:nvSpPr>
          <p:cNvPr id="3" name="Espace réservé des notes 2"/>
          <p:cNvSpPr>
            <a:spLocks noGrp="1"/>
          </p:cNvSpPr>
          <p:nvPr>
            <p:ph type="body" idx="1"/>
          </p:nvPr>
        </p:nvSpPr>
        <p:spPr/>
        <p:txBody>
          <a:bodyPr/>
          <a:lstStyle/>
          <a:p>
            <a:pPr marL="171450" indent="-171450">
              <a:buFont typeface="Arial" panose="020B0604020202020204" pitchFamily="34" charset="0"/>
              <a:buChar char="•"/>
            </a:pPr>
            <a:r>
              <a:rPr lang="fr-FR" sz="1200" b="0" i="0" u="none" strike="noStrike" kern="1200" dirty="0">
                <a:solidFill>
                  <a:schemeClr val="tx1"/>
                </a:solidFill>
                <a:effectLst/>
                <a:latin typeface="+mn-lt"/>
                <a:ea typeface="+mn-ea"/>
                <a:cs typeface="+mn-cs"/>
              </a:rPr>
              <a:t>Cohorte rétrospective comportait 217 patients opérés pour un APC entre 2000 et 2017. </a:t>
            </a:r>
          </a:p>
          <a:p>
            <a:pPr marL="171450" indent="-171450">
              <a:buFont typeface="Arial" panose="020B0604020202020204" pitchFamily="34" charset="0"/>
              <a:buChar char="•"/>
            </a:pPr>
            <a:r>
              <a:rPr lang="fr-FR" sz="1200" b="0" i="0" u="none" strike="noStrike" kern="1200" dirty="0">
                <a:solidFill>
                  <a:schemeClr val="tx1"/>
                </a:solidFill>
                <a:effectLst/>
                <a:latin typeface="+mn-lt"/>
                <a:ea typeface="+mn-ea"/>
                <a:cs typeface="+mn-cs"/>
              </a:rPr>
              <a:t>Sept blocs multi-tissulaires (</a:t>
            </a:r>
            <a:r>
              <a:rPr lang="fr-FR" sz="1200" b="0" i="1" u="none" strike="noStrike" kern="1200" dirty="0">
                <a:solidFill>
                  <a:schemeClr val="tx1"/>
                </a:solidFill>
                <a:effectLst/>
                <a:latin typeface="+mn-lt"/>
                <a:ea typeface="+mn-ea"/>
                <a:cs typeface="+mn-cs"/>
              </a:rPr>
              <a:t>Tissue Micro-</a:t>
            </a:r>
            <a:r>
              <a:rPr lang="fr-FR" sz="1200" b="0" i="1" u="none" strike="noStrike" kern="1200" dirty="0" err="1">
                <a:solidFill>
                  <a:schemeClr val="tx1"/>
                </a:solidFill>
                <a:effectLst/>
                <a:latin typeface="+mn-lt"/>
                <a:ea typeface="+mn-ea"/>
                <a:cs typeface="+mn-cs"/>
              </a:rPr>
              <a:t>Array</a:t>
            </a:r>
            <a:r>
              <a:rPr lang="fr-FR" sz="1200" b="0" i="0" u="none" strike="noStrike" kern="1200" dirty="0">
                <a:solidFill>
                  <a:schemeClr val="tx1"/>
                </a:solidFill>
                <a:effectLst/>
                <a:latin typeface="+mn-lt"/>
                <a:ea typeface="+mn-ea"/>
                <a:cs typeface="+mn-cs"/>
              </a:rPr>
              <a:t>, TMA) ont été constitués. </a:t>
            </a:r>
          </a:p>
          <a:p>
            <a:pPr marL="171450" indent="-171450">
              <a:buFont typeface="Arial" panose="020B0604020202020204" pitchFamily="34" charset="0"/>
              <a:buChar char="•"/>
            </a:pPr>
            <a:r>
              <a:rPr lang="fr-FR" sz="1200" b="0" i="0" u="none" strike="noStrike" kern="1200" dirty="0">
                <a:solidFill>
                  <a:schemeClr val="tx1"/>
                </a:solidFill>
                <a:effectLst/>
                <a:latin typeface="+mn-lt"/>
                <a:ea typeface="+mn-ea"/>
                <a:cs typeface="+mn-cs"/>
              </a:rPr>
              <a:t>Les lames correspondantes ont été numérisées et importées dans le logiciel </a:t>
            </a:r>
            <a:r>
              <a:rPr lang="fr-FR" sz="1200" b="0" i="0" u="none" strike="noStrike" kern="1200" dirty="0" err="1">
                <a:solidFill>
                  <a:schemeClr val="tx1"/>
                </a:solidFill>
                <a:effectLst/>
                <a:latin typeface="+mn-lt"/>
                <a:ea typeface="+mn-ea"/>
                <a:cs typeface="+mn-cs"/>
              </a:rPr>
              <a:t>QuPath</a:t>
            </a:r>
            <a:r>
              <a:rPr lang="fr-FR" sz="1200" b="0" i="0" u="none" strike="noStrike" kern="1200" dirty="0">
                <a:solidFill>
                  <a:schemeClr val="tx1"/>
                </a:solidFill>
                <a:effectLst/>
                <a:latin typeface="+mn-lt"/>
                <a:ea typeface="+mn-ea"/>
                <a:cs typeface="+mn-cs"/>
              </a:rPr>
              <a:t>. </a:t>
            </a:r>
          </a:p>
          <a:p>
            <a:pPr marL="171450" indent="-171450">
              <a:buFont typeface="Arial" panose="020B0604020202020204" pitchFamily="34" charset="0"/>
              <a:buChar char="•"/>
            </a:pPr>
            <a:r>
              <a:rPr lang="fr-FR" sz="1200" b="0" i="0" u="none" strike="noStrike" kern="1200" dirty="0">
                <a:solidFill>
                  <a:schemeClr val="tx1"/>
                </a:solidFill>
                <a:effectLst/>
                <a:latin typeface="+mn-lt"/>
                <a:ea typeface="+mn-ea"/>
                <a:cs typeface="+mn-cs"/>
              </a:rPr>
              <a:t>Un panel d’anticorps et de colorations spéciales a été sélectionné sur la base des données de la littérature et des travaux bio-informatiques du Dr Angélique Vienot</a:t>
            </a:r>
            <a:r>
              <a:rPr lang="fr-FR" sz="1200" b="0" i="0" u="none" strike="noStrike" kern="1200" baseline="0" dirty="0">
                <a:solidFill>
                  <a:schemeClr val="tx1"/>
                </a:solidFill>
                <a:effectLst/>
                <a:latin typeface="+mn-lt"/>
                <a:ea typeface="+mn-ea"/>
                <a:cs typeface="+mn-cs"/>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dirty="0"/>
              <a:t>Des travaux antérieurs ont révélé une signature fibroblastique impliquant LRRC15, PTK7 et HSP47 dans PDAC (Vienot et al., </a:t>
            </a:r>
            <a:r>
              <a:rPr lang="fr-FR" dirty="0" err="1"/>
              <a:t>undeer</a:t>
            </a:r>
            <a:r>
              <a:rPr lang="fr-FR" dirty="0"/>
              <a:t> </a:t>
            </a:r>
            <a:r>
              <a:rPr lang="fr-FR" dirty="0" err="1"/>
              <a:t>review</a:t>
            </a:r>
            <a:r>
              <a:rPr lang="fr-FR" dirty="0"/>
              <a:t>).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dirty="0"/>
              <a:t>La protéine LRRC15 (motif structurel présentant des répétitions riche en leucine) s'est avérée être exprimée dans les CAF des cancers du sein et dans les cellules cancéreuses des</a:t>
            </a:r>
            <a:r>
              <a:rPr lang="fr-FR" baseline="0" dirty="0"/>
              <a:t> </a:t>
            </a:r>
            <a:r>
              <a:rPr lang="fr-FR" dirty="0"/>
              <a:t>tumeurs d'origine mésenchymateuse. LRRC15 pourrait être une cible thérapeutique et un déterminant de la réponse à l'immunothérapie dans les</a:t>
            </a:r>
            <a:r>
              <a:rPr lang="fr-FR" baseline="0" dirty="0"/>
              <a:t> modèles murins de</a:t>
            </a:r>
            <a:r>
              <a:rPr lang="fr-FR" dirty="0"/>
              <a:t> PDAC.</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dirty="0"/>
              <a:t>La protéine HSP47 (</a:t>
            </a:r>
            <a:r>
              <a:rPr lang="fr-FR" dirty="0" err="1"/>
              <a:t>heat</a:t>
            </a:r>
            <a:r>
              <a:rPr lang="fr-FR" dirty="0"/>
              <a:t> </a:t>
            </a:r>
            <a:r>
              <a:rPr lang="fr-FR" dirty="0" err="1"/>
              <a:t>shock</a:t>
            </a:r>
            <a:r>
              <a:rPr lang="fr-FR" dirty="0"/>
              <a:t>), codée par le gène SERPINH1, est une</a:t>
            </a:r>
            <a:r>
              <a:rPr lang="fr-FR" baseline="0" dirty="0"/>
              <a:t> protéine chaperon </a:t>
            </a:r>
            <a:r>
              <a:rPr lang="fr-FR" dirty="0"/>
              <a:t>nécessaire au bon repliement et à la sécrétion du collagène et dont le ciblage permettrait la restauration homéostatique du stroma </a:t>
            </a:r>
            <a:r>
              <a:rPr lang="fr-FR" dirty="0" err="1"/>
              <a:t>desmoplastique</a:t>
            </a:r>
            <a:r>
              <a:rPr lang="fr-FR" dirty="0"/>
              <a:t> du cancer du pancréas.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dirty="0"/>
              <a:t>La protéine PTK7</a:t>
            </a:r>
            <a:r>
              <a:rPr lang="fr-FR" baseline="0" dirty="0"/>
              <a:t> </a:t>
            </a:r>
            <a:r>
              <a:rPr lang="fr-FR" dirty="0"/>
              <a:t>est une tyrosine kinase réceptrice impliquée dans les voies de signalisation WNT/β-</a:t>
            </a:r>
            <a:r>
              <a:rPr lang="fr-FR" dirty="0" err="1"/>
              <a:t>caténine</a:t>
            </a:r>
            <a:r>
              <a:rPr lang="fr-FR" dirty="0"/>
              <a:t> et WNT/PCP et peut agir positivement ou négativement sur ces deux voies de signalisation. Ce récepteur transmembranaire</a:t>
            </a:r>
            <a:r>
              <a:rPr lang="fr-FR" baseline="0" dirty="0"/>
              <a:t> régule divers processus dan l'embryogénèse.</a:t>
            </a:r>
            <a:r>
              <a:rPr lang="fr-FR" dirty="0"/>
              <a:t> C’est aussi un</a:t>
            </a:r>
            <a:r>
              <a:rPr lang="fr-FR" baseline="0" dirty="0"/>
              <a:t> marqueur des cellules souches du colon.</a:t>
            </a:r>
            <a:endParaRPr lang="fr-FR" dirty="0"/>
          </a:p>
          <a:p>
            <a:pPr marL="171450" indent="-171450">
              <a:buFont typeface="Arial" panose="020B0604020202020204" pitchFamily="34" charset="0"/>
              <a:buChar char="•"/>
            </a:pPr>
            <a:endParaRPr lang="fr-FR" dirty="0"/>
          </a:p>
        </p:txBody>
      </p:sp>
      <p:sp>
        <p:nvSpPr>
          <p:cNvPr id="4" name="Espace réservé du numéro de diapositive 3"/>
          <p:cNvSpPr>
            <a:spLocks noGrp="1"/>
          </p:cNvSpPr>
          <p:nvPr>
            <p:ph type="sldNum" sz="quarter" idx="10"/>
          </p:nvPr>
        </p:nvSpPr>
        <p:spPr/>
        <p:txBody>
          <a:bodyPr/>
          <a:lstStyle/>
          <a:p>
            <a:fld id="{15B29B31-5589-49F5-B904-B64051620BD2}" type="slidenum">
              <a:rPr lang="en-US" smtClean="0"/>
              <a:t>6</a:t>
            </a:fld>
            <a:endParaRPr lang="en-US"/>
          </a:p>
        </p:txBody>
      </p:sp>
    </p:spTree>
    <p:extLst>
      <p:ext uri="{BB962C8B-B14F-4D97-AF65-F5344CB8AC3E}">
        <p14:creationId xmlns:p14="http://schemas.microsoft.com/office/powerpoint/2010/main" val="25692014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57188" y="1239838"/>
            <a:ext cx="5954712" cy="3351212"/>
          </a:xfrm>
        </p:spPr>
      </p:sp>
      <p:sp>
        <p:nvSpPr>
          <p:cNvPr id="3" name="Espace réservé des notes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b="0" i="0" u="none" strike="noStrike" kern="1200" dirty="0">
                <a:solidFill>
                  <a:schemeClr val="tx1"/>
                </a:solidFill>
                <a:effectLst/>
                <a:latin typeface="+mn-lt"/>
                <a:ea typeface="+mn-ea"/>
                <a:cs typeface="+mn-cs"/>
              </a:rPr>
              <a:t>Les CD3, CD8 et CD20 ont été quantifiés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b="0" i="0" u="none" strike="noStrike" kern="1200" dirty="0">
                <a:solidFill>
                  <a:schemeClr val="tx1"/>
                </a:solidFill>
                <a:effectLst/>
                <a:latin typeface="+mn-lt"/>
                <a:ea typeface="+mn-ea"/>
                <a:cs typeface="+mn-cs"/>
              </a:rPr>
              <a:t>Une </a:t>
            </a:r>
            <a:r>
              <a:rPr lang="fr-FR" sz="1200" b="0" i="0" u="none" strike="noStrike" kern="1200" dirty="0" err="1">
                <a:solidFill>
                  <a:schemeClr val="tx1"/>
                </a:solidFill>
                <a:effectLst/>
                <a:latin typeface="+mn-lt"/>
                <a:ea typeface="+mn-ea"/>
                <a:cs typeface="+mn-cs"/>
              </a:rPr>
              <a:t>classifieur</a:t>
            </a:r>
            <a:r>
              <a:rPr lang="fr-FR" sz="1200" b="0" i="0" u="none" strike="noStrike" kern="1200" dirty="0">
                <a:solidFill>
                  <a:schemeClr val="tx1"/>
                </a:solidFill>
                <a:effectLst/>
                <a:latin typeface="+mn-lt"/>
                <a:ea typeface="+mn-ea"/>
                <a:cs typeface="+mn-cs"/>
              </a:rPr>
              <a:t> de pixels a été utilisé pour mesurer le pourcentage de fibroblastes LRRC15, HSP47, α-SMA et FAP impliqués dans la stroma réaction.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b="0" i="0" u="none" strike="noStrike" kern="1200" dirty="0">
                <a:solidFill>
                  <a:schemeClr val="tx1"/>
                </a:solidFill>
                <a:effectLst/>
                <a:latin typeface="+mn-lt"/>
                <a:ea typeface="+mn-ea"/>
                <a:cs typeface="+mn-cs"/>
              </a:rPr>
              <a:t>Même méthode pour quantifier la proportion de collagène avec les colorations spéciales picrosirius et safran.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b="0" i="0" u="none" strike="noStrike" kern="1200" dirty="0">
                <a:solidFill>
                  <a:schemeClr val="tx1"/>
                </a:solidFill>
                <a:effectLst/>
                <a:latin typeface="+mn-lt"/>
                <a:ea typeface="+mn-ea"/>
                <a:cs typeface="+mn-cs"/>
              </a:rPr>
              <a:t>En raison du </a:t>
            </a:r>
            <a:r>
              <a:rPr lang="fr-FR" sz="1200" b="0" i="0" u="none" strike="noStrike" kern="1200" dirty="0" err="1">
                <a:solidFill>
                  <a:schemeClr val="tx1"/>
                </a:solidFill>
                <a:effectLst/>
                <a:latin typeface="+mn-lt"/>
                <a:ea typeface="+mn-ea"/>
                <a:cs typeface="+mn-cs"/>
              </a:rPr>
              <a:t>co</a:t>
            </a:r>
            <a:r>
              <a:rPr lang="fr-FR" sz="1200" b="0" i="0" u="none" strike="noStrike" kern="1200" dirty="0">
                <a:solidFill>
                  <a:schemeClr val="tx1"/>
                </a:solidFill>
                <a:effectLst/>
                <a:latin typeface="+mn-lt"/>
                <a:ea typeface="+mn-ea"/>
                <a:cs typeface="+mn-cs"/>
              </a:rPr>
              <a:t>-marquage des cellules stromales et épithéliales par les marqueurs IHC PTK7 et β-caténine, respectivement impliqués dans l’embryogenèse et la voie </a:t>
            </a:r>
            <a:r>
              <a:rPr lang="fr-FR" sz="1200" b="0" i="0" u="none" strike="noStrike" kern="1200" dirty="0" err="1">
                <a:solidFill>
                  <a:schemeClr val="tx1"/>
                </a:solidFill>
                <a:effectLst/>
                <a:latin typeface="+mn-lt"/>
                <a:ea typeface="+mn-ea"/>
                <a:cs typeface="+mn-cs"/>
              </a:rPr>
              <a:t>Wnt</a:t>
            </a:r>
            <a:r>
              <a:rPr lang="fr-FR" sz="1200" b="0" i="0" u="none" strike="noStrike" kern="1200" dirty="0">
                <a:solidFill>
                  <a:schemeClr val="tx1"/>
                </a:solidFill>
                <a:effectLst/>
                <a:latin typeface="+mn-lt"/>
                <a:ea typeface="+mn-ea"/>
                <a:cs typeface="+mn-cs"/>
              </a:rPr>
              <a:t> canonique, ceux-ci ont été interprétés semi-quantitativement en double aveugle</a:t>
            </a:r>
            <a:r>
              <a:rPr lang="fr-FR" sz="1200" b="0" i="0" u="none" strike="noStrike" kern="1200" baseline="0" dirty="0">
                <a:solidFill>
                  <a:schemeClr val="tx1"/>
                </a:solidFill>
                <a:effectLst/>
                <a:latin typeface="+mn-lt"/>
                <a:ea typeface="+mn-ea"/>
                <a:cs typeface="+mn-cs"/>
              </a:rPr>
              <a:t> (l’image n’est pas montrée)</a:t>
            </a:r>
            <a:endParaRPr lang="fr-FR" sz="1200" b="0" i="0" u="none" strike="noStrike"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b="0" i="0" u="none" strike="noStrike" kern="1200" dirty="0">
                <a:solidFill>
                  <a:schemeClr val="tx1"/>
                </a:solidFill>
                <a:effectLst/>
                <a:latin typeface="+mn-lt"/>
                <a:ea typeface="+mn-ea"/>
                <a:cs typeface="+mn-cs"/>
              </a:rPr>
              <a:t>Chaque coloration a fait l’objet d’un contrôle sur un échantillon de lames entières pour évaluer la représentativité du TMA.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b="0" i="0" u="none" strike="noStrike" kern="1200" dirty="0">
                <a:solidFill>
                  <a:schemeClr val="tx1"/>
                </a:solidFill>
                <a:effectLst/>
                <a:latin typeface="+mn-lt"/>
                <a:ea typeface="+mn-ea"/>
                <a:cs typeface="+mn-cs"/>
              </a:rPr>
              <a:t>Après dichotomisation selon la méthode du log-</a:t>
            </a:r>
            <a:r>
              <a:rPr lang="fr-FR" sz="1200" b="0" i="0" u="none" strike="noStrike" kern="1200" dirty="0" err="1">
                <a:solidFill>
                  <a:schemeClr val="tx1"/>
                </a:solidFill>
                <a:effectLst/>
                <a:latin typeface="+mn-lt"/>
                <a:ea typeface="+mn-ea"/>
                <a:cs typeface="+mn-cs"/>
              </a:rPr>
              <a:t>rank</a:t>
            </a:r>
            <a:r>
              <a:rPr lang="fr-FR" sz="1200" b="0" i="0" u="none" strike="noStrike" kern="1200" dirty="0">
                <a:solidFill>
                  <a:schemeClr val="tx1"/>
                </a:solidFill>
                <a:effectLst/>
                <a:latin typeface="+mn-lt"/>
                <a:ea typeface="+mn-ea"/>
                <a:cs typeface="+mn-cs"/>
              </a:rPr>
              <a:t> maximisé, l’association de ces paramètres avec la SG et la SSR a été évaluée grâce aux modèles de Cox en uni et multivarié.</a:t>
            </a:r>
            <a:endParaRPr lang="fr-FR" dirty="0"/>
          </a:p>
        </p:txBody>
      </p:sp>
      <p:sp>
        <p:nvSpPr>
          <p:cNvPr id="4" name="Espace réservé du numéro de diapositive 3"/>
          <p:cNvSpPr>
            <a:spLocks noGrp="1"/>
          </p:cNvSpPr>
          <p:nvPr>
            <p:ph type="sldNum" sz="quarter" idx="10"/>
          </p:nvPr>
        </p:nvSpPr>
        <p:spPr/>
        <p:txBody>
          <a:bodyPr/>
          <a:lstStyle/>
          <a:p>
            <a:fld id="{15B29B31-5589-49F5-B904-B64051620BD2}" type="slidenum">
              <a:rPr lang="en-US" smtClean="0"/>
              <a:t>7</a:t>
            </a:fld>
            <a:endParaRPr lang="en-US"/>
          </a:p>
        </p:txBody>
      </p:sp>
    </p:spTree>
    <p:extLst>
      <p:ext uri="{BB962C8B-B14F-4D97-AF65-F5344CB8AC3E}">
        <p14:creationId xmlns:p14="http://schemas.microsoft.com/office/powerpoint/2010/main" val="27606272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57188" y="1239838"/>
            <a:ext cx="5954712" cy="3351212"/>
          </a:xfrm>
        </p:spPr>
      </p:sp>
      <p:sp>
        <p:nvSpPr>
          <p:cNvPr id="3" name="Espace réservé des notes 2"/>
          <p:cNvSpPr>
            <a:spLocks noGrp="1"/>
          </p:cNvSpPr>
          <p:nvPr>
            <p:ph type="body" idx="1"/>
          </p:nvPr>
        </p:nvSpPr>
        <p:spPr/>
        <p:txBody>
          <a:bodyPr/>
          <a:lstStyle/>
          <a:p>
            <a:pPr marL="171450" indent="-171450">
              <a:buFont typeface="Arial" panose="020B0604020202020204" pitchFamily="34" charset="0"/>
              <a:buChar char="•"/>
            </a:pPr>
            <a:r>
              <a:rPr lang="fr-FR" dirty="0"/>
              <a:t>Les données quantitatives peuvent être exploitées de manières brutes</a:t>
            </a:r>
          </a:p>
          <a:p>
            <a:pPr marL="171450" indent="-171450">
              <a:buFont typeface="Arial" panose="020B0604020202020204" pitchFamily="34" charset="0"/>
              <a:buChar char="•"/>
            </a:pPr>
            <a:r>
              <a:rPr lang="fr-FR" dirty="0"/>
              <a:t>Un </a:t>
            </a:r>
            <a:r>
              <a:rPr lang="fr-FR" dirty="0" err="1"/>
              <a:t>Clustering</a:t>
            </a:r>
            <a:r>
              <a:rPr lang="fr-FR" baseline="0" dirty="0"/>
              <a:t> </a:t>
            </a:r>
            <a:r>
              <a:rPr lang="fr-FR" dirty="0"/>
              <a:t>sur les scores de coloration bruts standardisés a scinder les individus en quatre sous-types</a:t>
            </a:r>
          </a:p>
          <a:p>
            <a:pPr marL="171450" indent="-171450">
              <a:buFont typeface="Arial" panose="020B0604020202020204" pitchFamily="34" charset="0"/>
              <a:buChar char="•"/>
            </a:pPr>
            <a:r>
              <a:rPr lang="fr-FR" dirty="0"/>
              <a:t>Ils ont été nommés « mésenchymateux », « </a:t>
            </a:r>
            <a:r>
              <a:rPr lang="fr-FR" dirty="0" err="1"/>
              <a:t>collagènique</a:t>
            </a:r>
            <a:r>
              <a:rPr lang="fr-FR" dirty="0"/>
              <a:t> », « </a:t>
            </a:r>
            <a:r>
              <a:rPr lang="fr-FR" dirty="0" err="1"/>
              <a:t>immunogenique</a:t>
            </a:r>
            <a:r>
              <a:rPr lang="fr-FR" dirty="0"/>
              <a:t> » et « stroma activé » en fonction des marqueurs qui les définissaient.</a:t>
            </a:r>
          </a:p>
          <a:p>
            <a:pPr marL="171450" indent="-171450">
              <a:buFont typeface="Arial" panose="020B0604020202020204" pitchFamily="34" charset="0"/>
              <a:buChar char="•"/>
            </a:pPr>
            <a:r>
              <a:rPr lang="fr-FR" dirty="0"/>
              <a:t>A titre d’exemple, quatre morphotypes basés sur simple coloration HES peuvent être liés à cette classification (non</a:t>
            </a:r>
            <a:r>
              <a:rPr lang="fr-FR" baseline="0" dirty="0"/>
              <a:t> validés) </a:t>
            </a:r>
            <a:r>
              <a:rPr lang="fr-FR" dirty="0"/>
              <a:t>.</a:t>
            </a:r>
          </a:p>
          <a:p>
            <a:endParaRPr lang="fr-FR" dirty="0"/>
          </a:p>
        </p:txBody>
      </p:sp>
      <p:sp>
        <p:nvSpPr>
          <p:cNvPr id="4" name="Espace réservé du numéro de diapositive 3"/>
          <p:cNvSpPr>
            <a:spLocks noGrp="1"/>
          </p:cNvSpPr>
          <p:nvPr>
            <p:ph type="sldNum" sz="quarter" idx="10"/>
          </p:nvPr>
        </p:nvSpPr>
        <p:spPr/>
        <p:txBody>
          <a:bodyPr/>
          <a:lstStyle/>
          <a:p>
            <a:fld id="{15B29B31-5589-49F5-B904-B64051620BD2}" type="slidenum">
              <a:rPr lang="en-US" smtClean="0"/>
              <a:t>8</a:t>
            </a:fld>
            <a:endParaRPr lang="en-US"/>
          </a:p>
        </p:txBody>
      </p:sp>
    </p:spTree>
    <p:extLst>
      <p:ext uri="{BB962C8B-B14F-4D97-AF65-F5344CB8AC3E}">
        <p14:creationId xmlns:p14="http://schemas.microsoft.com/office/powerpoint/2010/main" val="5422322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57188" y="1239838"/>
            <a:ext cx="5954712" cy="3351212"/>
          </a:xfrm>
        </p:spPr>
      </p:sp>
      <p:sp>
        <p:nvSpPr>
          <p:cNvPr id="3" name="Espace réservé des notes 2"/>
          <p:cNvSpPr>
            <a:spLocks noGrp="1"/>
          </p:cNvSpPr>
          <p:nvPr>
            <p:ph type="body" idx="1"/>
          </p:nvPr>
        </p:nvSpPr>
        <p:spPr/>
        <p:txBody>
          <a:bodyPr/>
          <a:lstStyle/>
          <a:p>
            <a:pPr marL="171450" indent="-171450">
              <a:buFont typeface="Arial" panose="020B0604020202020204" pitchFamily="34" charset="0"/>
              <a:buChar char="•"/>
            </a:pPr>
            <a:endParaRPr lang="fr-FR" dirty="0"/>
          </a:p>
        </p:txBody>
      </p:sp>
      <p:sp>
        <p:nvSpPr>
          <p:cNvPr id="4" name="Espace réservé du numéro de diapositive 3"/>
          <p:cNvSpPr>
            <a:spLocks noGrp="1"/>
          </p:cNvSpPr>
          <p:nvPr>
            <p:ph type="sldNum" sz="quarter" idx="10"/>
          </p:nvPr>
        </p:nvSpPr>
        <p:spPr/>
        <p:txBody>
          <a:bodyPr/>
          <a:lstStyle/>
          <a:p>
            <a:fld id="{15B29B31-5589-49F5-B904-B64051620BD2}" type="slidenum">
              <a:rPr lang="en-US" smtClean="0"/>
              <a:t>9</a:t>
            </a:fld>
            <a:endParaRPr lang="en-US"/>
          </a:p>
        </p:txBody>
      </p:sp>
    </p:spTree>
    <p:extLst>
      <p:ext uri="{BB962C8B-B14F-4D97-AF65-F5344CB8AC3E}">
        <p14:creationId xmlns:p14="http://schemas.microsoft.com/office/powerpoint/2010/main" val="36628736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b="0" i="0" u="none" strike="noStrike" kern="1200" dirty="0">
                <a:solidFill>
                  <a:schemeClr val="tx1"/>
                </a:solidFill>
                <a:effectLst/>
                <a:latin typeface="+mn-lt"/>
                <a:ea typeface="+mn-ea"/>
                <a:cs typeface="+mn-cs"/>
              </a:rPr>
              <a:t>Après dichotomisation selon la méthode du log-</a:t>
            </a:r>
            <a:r>
              <a:rPr lang="fr-FR" sz="1200" b="0" i="0" u="none" strike="noStrike" kern="1200" dirty="0" err="1">
                <a:solidFill>
                  <a:schemeClr val="tx1"/>
                </a:solidFill>
                <a:effectLst/>
                <a:latin typeface="+mn-lt"/>
                <a:ea typeface="+mn-ea"/>
                <a:cs typeface="+mn-cs"/>
              </a:rPr>
              <a:t>rank</a:t>
            </a:r>
            <a:r>
              <a:rPr lang="fr-FR" sz="1200" b="0" i="0" u="none" strike="noStrike" kern="1200" dirty="0">
                <a:solidFill>
                  <a:schemeClr val="tx1"/>
                </a:solidFill>
                <a:effectLst/>
                <a:latin typeface="+mn-lt"/>
                <a:ea typeface="+mn-ea"/>
                <a:cs typeface="+mn-cs"/>
              </a:rPr>
              <a:t> maximisé, l’association de ces paramètres avec la SG et la SSR a été évaluée grâce aux modèles de Cox en uni et multivarié.</a:t>
            </a:r>
            <a:endParaRPr lang="fr-FR" dirty="0"/>
          </a:p>
        </p:txBody>
      </p:sp>
      <p:sp>
        <p:nvSpPr>
          <p:cNvPr id="4" name="Espace réservé du numéro de diapositive 3"/>
          <p:cNvSpPr>
            <a:spLocks noGrp="1"/>
          </p:cNvSpPr>
          <p:nvPr>
            <p:ph type="sldNum" sz="quarter" idx="10"/>
          </p:nvPr>
        </p:nvSpPr>
        <p:spPr/>
        <p:txBody>
          <a:bodyPr/>
          <a:lstStyle/>
          <a:p>
            <a:fld id="{15B29B31-5589-49F5-B904-B64051620BD2}" type="slidenum">
              <a:rPr lang="en-US" smtClean="0"/>
              <a:t>10</a:t>
            </a:fld>
            <a:endParaRPr lang="en-US"/>
          </a:p>
        </p:txBody>
      </p:sp>
    </p:spTree>
    <p:extLst>
      <p:ext uri="{BB962C8B-B14F-4D97-AF65-F5344CB8AC3E}">
        <p14:creationId xmlns:p14="http://schemas.microsoft.com/office/powerpoint/2010/main" val="10676843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914400" y="2130426"/>
            <a:ext cx="10363200" cy="1470025"/>
          </a:xfrm>
        </p:spPr>
        <p:txBody>
          <a:bodyPr/>
          <a:lstStyle/>
          <a:p>
            <a:r>
              <a:rPr lang="fr-FR"/>
              <a:t>Modifiez le style du titre</a:t>
            </a:r>
          </a:p>
        </p:txBody>
      </p:sp>
      <p:sp>
        <p:nvSpPr>
          <p:cNvPr id="3" name="Sous-titr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3A9CB6FA-97ED-4A68-8DBA-1C9E88EC8DFC}" type="datetimeFigureOut">
              <a:rPr lang="fr-FR" smtClean="0"/>
              <a:t>16/11/2022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766CA29-BB1F-41E0-A0E8-8F2F3054BB6D}" type="slidenum">
              <a:rPr lang="fr-FR" smtClean="0"/>
              <a:t>‹N°›</a:t>
            </a:fld>
            <a:endParaRPr lang="fr-FR"/>
          </a:p>
        </p:txBody>
      </p:sp>
    </p:spTree>
    <p:extLst>
      <p:ext uri="{BB962C8B-B14F-4D97-AF65-F5344CB8AC3E}">
        <p14:creationId xmlns:p14="http://schemas.microsoft.com/office/powerpoint/2010/main" val="9930977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3A9CB6FA-97ED-4A68-8DBA-1C9E88EC8DFC}" type="datetimeFigureOut">
              <a:rPr lang="fr-FR" smtClean="0"/>
              <a:t>16/11/2022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766CA29-BB1F-41E0-A0E8-8F2F3054BB6D}" type="slidenum">
              <a:rPr lang="fr-FR" smtClean="0"/>
              <a:t>‹N°›</a:t>
            </a:fld>
            <a:endParaRPr lang="fr-FR"/>
          </a:p>
        </p:txBody>
      </p:sp>
    </p:spTree>
    <p:extLst>
      <p:ext uri="{BB962C8B-B14F-4D97-AF65-F5344CB8AC3E}">
        <p14:creationId xmlns:p14="http://schemas.microsoft.com/office/powerpoint/2010/main" val="11904364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839200" y="274639"/>
            <a:ext cx="2743200" cy="5851525"/>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609600" y="274639"/>
            <a:ext cx="802640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3A9CB6FA-97ED-4A68-8DBA-1C9E88EC8DFC}" type="datetimeFigureOut">
              <a:rPr lang="fr-FR" smtClean="0"/>
              <a:t>16/11/2022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766CA29-BB1F-41E0-A0E8-8F2F3054BB6D}" type="slidenum">
              <a:rPr lang="fr-FR" smtClean="0"/>
              <a:t>‹N°›</a:t>
            </a:fld>
            <a:endParaRPr lang="fr-FR"/>
          </a:p>
        </p:txBody>
      </p:sp>
    </p:spTree>
    <p:extLst>
      <p:ext uri="{BB962C8B-B14F-4D97-AF65-F5344CB8AC3E}">
        <p14:creationId xmlns:p14="http://schemas.microsoft.com/office/powerpoint/2010/main" val="23575009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3A9CB6FA-97ED-4A68-8DBA-1C9E88EC8DFC}" type="datetimeFigureOut">
              <a:rPr lang="fr-FR" smtClean="0"/>
              <a:t>16/11/2022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766CA29-BB1F-41E0-A0E8-8F2F3054BB6D}" type="slidenum">
              <a:rPr lang="fr-FR" smtClean="0"/>
              <a:t>‹N°›</a:t>
            </a:fld>
            <a:endParaRPr lang="fr-FR"/>
          </a:p>
        </p:txBody>
      </p:sp>
    </p:spTree>
    <p:extLst>
      <p:ext uri="{BB962C8B-B14F-4D97-AF65-F5344CB8AC3E}">
        <p14:creationId xmlns:p14="http://schemas.microsoft.com/office/powerpoint/2010/main" val="18455159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963084" y="4406901"/>
            <a:ext cx="10363200" cy="1362075"/>
          </a:xfrm>
        </p:spPr>
        <p:txBody>
          <a:bodyPr anchor="t"/>
          <a:lstStyle>
            <a:lvl1pPr algn="l">
              <a:defRPr sz="4000" b="1" cap="all"/>
            </a:lvl1pPr>
          </a:lstStyle>
          <a:p>
            <a:r>
              <a:rPr lang="fr-FR"/>
              <a:t>Modifiez le style du titre</a:t>
            </a:r>
          </a:p>
        </p:txBody>
      </p:sp>
      <p:sp>
        <p:nvSpPr>
          <p:cNvPr id="3" name="Espace réservé du texte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3A9CB6FA-97ED-4A68-8DBA-1C9E88EC8DFC}" type="datetimeFigureOut">
              <a:rPr lang="fr-FR" smtClean="0"/>
              <a:t>16/11/2022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766CA29-BB1F-41E0-A0E8-8F2F3054BB6D}" type="slidenum">
              <a:rPr lang="fr-FR" smtClean="0"/>
              <a:t>‹N°›</a:t>
            </a:fld>
            <a:endParaRPr lang="fr-FR"/>
          </a:p>
        </p:txBody>
      </p:sp>
    </p:spTree>
    <p:extLst>
      <p:ext uri="{BB962C8B-B14F-4D97-AF65-F5344CB8AC3E}">
        <p14:creationId xmlns:p14="http://schemas.microsoft.com/office/powerpoint/2010/main" val="21347267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3A9CB6FA-97ED-4A68-8DBA-1C9E88EC8DFC}" type="datetimeFigureOut">
              <a:rPr lang="fr-FR" smtClean="0"/>
              <a:t>16/11/2022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766CA29-BB1F-41E0-A0E8-8F2F3054BB6D}" type="slidenum">
              <a:rPr lang="fr-FR" smtClean="0"/>
              <a:t>‹N°›</a:t>
            </a:fld>
            <a:endParaRPr lang="fr-FR"/>
          </a:p>
        </p:txBody>
      </p:sp>
    </p:spTree>
    <p:extLst>
      <p:ext uri="{BB962C8B-B14F-4D97-AF65-F5344CB8AC3E}">
        <p14:creationId xmlns:p14="http://schemas.microsoft.com/office/powerpoint/2010/main" val="36021860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3A9CB6FA-97ED-4A68-8DBA-1C9E88EC8DFC}" type="datetimeFigureOut">
              <a:rPr lang="fr-FR" smtClean="0"/>
              <a:t>16/11/2022</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B766CA29-BB1F-41E0-A0E8-8F2F3054BB6D}" type="slidenum">
              <a:rPr lang="fr-FR" smtClean="0"/>
              <a:t>‹N°›</a:t>
            </a:fld>
            <a:endParaRPr lang="fr-FR"/>
          </a:p>
        </p:txBody>
      </p:sp>
    </p:spTree>
    <p:extLst>
      <p:ext uri="{BB962C8B-B14F-4D97-AF65-F5344CB8AC3E}">
        <p14:creationId xmlns:p14="http://schemas.microsoft.com/office/powerpoint/2010/main" val="38298343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3A9CB6FA-97ED-4A68-8DBA-1C9E88EC8DFC}" type="datetimeFigureOut">
              <a:rPr lang="fr-FR" smtClean="0"/>
              <a:t>16/11/2022</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B766CA29-BB1F-41E0-A0E8-8F2F3054BB6D}" type="slidenum">
              <a:rPr lang="fr-FR" smtClean="0"/>
              <a:t>‹N°›</a:t>
            </a:fld>
            <a:endParaRPr lang="fr-FR"/>
          </a:p>
        </p:txBody>
      </p:sp>
    </p:spTree>
    <p:extLst>
      <p:ext uri="{BB962C8B-B14F-4D97-AF65-F5344CB8AC3E}">
        <p14:creationId xmlns:p14="http://schemas.microsoft.com/office/powerpoint/2010/main" val="41566513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3A9CB6FA-97ED-4A68-8DBA-1C9E88EC8DFC}" type="datetimeFigureOut">
              <a:rPr lang="fr-FR" smtClean="0"/>
              <a:t>16/11/2022</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B766CA29-BB1F-41E0-A0E8-8F2F3054BB6D}" type="slidenum">
              <a:rPr lang="fr-FR" smtClean="0"/>
              <a:t>‹N°›</a:t>
            </a:fld>
            <a:endParaRPr lang="fr-FR"/>
          </a:p>
        </p:txBody>
      </p:sp>
    </p:spTree>
    <p:extLst>
      <p:ext uri="{BB962C8B-B14F-4D97-AF65-F5344CB8AC3E}">
        <p14:creationId xmlns:p14="http://schemas.microsoft.com/office/powerpoint/2010/main" val="12388401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09601" y="273050"/>
            <a:ext cx="4011084" cy="1162050"/>
          </a:xfr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3A9CB6FA-97ED-4A68-8DBA-1C9E88EC8DFC}" type="datetimeFigureOut">
              <a:rPr lang="fr-FR" smtClean="0"/>
              <a:t>16/11/2022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766CA29-BB1F-41E0-A0E8-8F2F3054BB6D}" type="slidenum">
              <a:rPr lang="fr-FR" smtClean="0"/>
              <a:t>‹N°›</a:t>
            </a:fld>
            <a:endParaRPr lang="fr-FR"/>
          </a:p>
        </p:txBody>
      </p:sp>
    </p:spTree>
    <p:extLst>
      <p:ext uri="{BB962C8B-B14F-4D97-AF65-F5344CB8AC3E}">
        <p14:creationId xmlns:p14="http://schemas.microsoft.com/office/powerpoint/2010/main" val="18042074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389717" y="4800600"/>
            <a:ext cx="7315200" cy="566738"/>
          </a:xfr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3A9CB6FA-97ED-4A68-8DBA-1C9E88EC8DFC}" type="datetimeFigureOut">
              <a:rPr lang="fr-FR" smtClean="0"/>
              <a:t>16/11/2022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766CA29-BB1F-41E0-A0E8-8F2F3054BB6D}" type="slidenum">
              <a:rPr lang="fr-FR" smtClean="0"/>
              <a:t>‹N°›</a:t>
            </a:fld>
            <a:endParaRPr lang="fr-FR"/>
          </a:p>
        </p:txBody>
      </p:sp>
    </p:spTree>
    <p:extLst>
      <p:ext uri="{BB962C8B-B14F-4D97-AF65-F5344CB8AC3E}">
        <p14:creationId xmlns:p14="http://schemas.microsoft.com/office/powerpoint/2010/main" val="2444474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9CB6FA-97ED-4A68-8DBA-1C9E88EC8DFC}" type="datetimeFigureOut">
              <a:rPr lang="fr-FR" smtClean="0"/>
              <a:t>16/11/2022</a:t>
            </a:fld>
            <a:endParaRPr lang="fr-FR"/>
          </a:p>
        </p:txBody>
      </p:sp>
      <p:sp>
        <p:nvSpPr>
          <p:cNvPr id="5" name="Espace réservé du pied de page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66CA29-BB1F-41E0-A0E8-8F2F3054BB6D}" type="slidenum">
              <a:rPr lang="fr-FR" smtClean="0"/>
              <a:t>‹N°›</a:t>
            </a:fld>
            <a:endParaRPr lang="fr-FR"/>
          </a:p>
        </p:txBody>
      </p:sp>
    </p:spTree>
    <p:extLst>
      <p:ext uri="{BB962C8B-B14F-4D97-AF65-F5344CB8AC3E}">
        <p14:creationId xmlns:p14="http://schemas.microsoft.com/office/powerpoint/2010/main" val="21777608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customXml" Target="../ink/ink3.xml"/><Relationship Id="rId13" Type="http://schemas.openxmlformats.org/officeDocument/2006/relationships/image" Target="../media/image34.emf"/><Relationship Id="rId18" Type="http://schemas.openxmlformats.org/officeDocument/2006/relationships/customXml" Target="../ink/ink8.xml"/><Relationship Id="rId3" Type="http://schemas.openxmlformats.org/officeDocument/2006/relationships/image" Target="../media/image31.png"/><Relationship Id="rId21" Type="http://schemas.openxmlformats.org/officeDocument/2006/relationships/image" Target="../media/image38.emf"/><Relationship Id="rId7" Type="http://schemas.openxmlformats.org/officeDocument/2006/relationships/image" Target="../media/image31.emf"/><Relationship Id="rId12" Type="http://schemas.openxmlformats.org/officeDocument/2006/relationships/customXml" Target="../ink/ink5.xml"/><Relationship Id="rId17" Type="http://schemas.openxmlformats.org/officeDocument/2006/relationships/image" Target="../media/image36.emf"/><Relationship Id="rId25" Type="http://schemas.openxmlformats.org/officeDocument/2006/relationships/image" Target="../media/image40.emf"/><Relationship Id="rId2" Type="http://schemas.openxmlformats.org/officeDocument/2006/relationships/image" Target="../media/image30.png"/><Relationship Id="rId16" Type="http://schemas.openxmlformats.org/officeDocument/2006/relationships/customXml" Target="../ink/ink7.xml"/><Relationship Id="rId20" Type="http://schemas.openxmlformats.org/officeDocument/2006/relationships/customXml" Target="../ink/ink9.xml"/><Relationship Id="rId1" Type="http://schemas.openxmlformats.org/officeDocument/2006/relationships/slideLayout" Target="../slideLayouts/slideLayout2.xml"/><Relationship Id="rId6" Type="http://schemas.openxmlformats.org/officeDocument/2006/relationships/customXml" Target="../ink/ink2.xml"/><Relationship Id="rId11" Type="http://schemas.openxmlformats.org/officeDocument/2006/relationships/image" Target="../media/image33.emf"/><Relationship Id="rId24" Type="http://schemas.openxmlformats.org/officeDocument/2006/relationships/customXml" Target="../ink/ink11.xml"/><Relationship Id="rId5" Type="http://schemas.openxmlformats.org/officeDocument/2006/relationships/image" Target="../media/image30.emf"/><Relationship Id="rId15" Type="http://schemas.openxmlformats.org/officeDocument/2006/relationships/image" Target="../media/image35.emf"/><Relationship Id="rId23" Type="http://schemas.openxmlformats.org/officeDocument/2006/relationships/image" Target="../media/image39.emf"/><Relationship Id="rId10" Type="http://schemas.openxmlformats.org/officeDocument/2006/relationships/customXml" Target="../ink/ink4.xml"/><Relationship Id="rId19" Type="http://schemas.openxmlformats.org/officeDocument/2006/relationships/image" Target="../media/image37.emf"/><Relationship Id="rId4" Type="http://schemas.openxmlformats.org/officeDocument/2006/relationships/customXml" Target="../ink/ink1.xml"/><Relationship Id="rId9" Type="http://schemas.openxmlformats.org/officeDocument/2006/relationships/image" Target="../media/image32.emf"/><Relationship Id="rId14" Type="http://schemas.openxmlformats.org/officeDocument/2006/relationships/customXml" Target="../ink/ink6.xml"/><Relationship Id="rId22" Type="http://schemas.openxmlformats.org/officeDocument/2006/relationships/customXml" Target="../ink/ink10.xml"/></Relationships>
</file>

<file path=ppt/slides/_rels/slide12.xml.rels><?xml version="1.0" encoding="UTF-8" standalone="yes"?>
<Relationships xmlns="http://schemas.openxmlformats.org/package/2006/relationships"><Relationship Id="rId8" Type="http://schemas.openxmlformats.org/officeDocument/2006/relationships/customXml" Target="../ink/ink14.xml"/><Relationship Id="rId13" Type="http://schemas.openxmlformats.org/officeDocument/2006/relationships/image" Target="../media/image45.emf"/><Relationship Id="rId18" Type="http://schemas.openxmlformats.org/officeDocument/2006/relationships/customXml" Target="../ink/ink19.xml"/><Relationship Id="rId3" Type="http://schemas.openxmlformats.org/officeDocument/2006/relationships/image" Target="../media/image31.png"/><Relationship Id="rId21" Type="http://schemas.openxmlformats.org/officeDocument/2006/relationships/image" Target="../media/image49.emf"/><Relationship Id="rId7" Type="http://schemas.openxmlformats.org/officeDocument/2006/relationships/image" Target="../media/image42.emf"/><Relationship Id="rId12" Type="http://schemas.openxmlformats.org/officeDocument/2006/relationships/customXml" Target="../ink/ink16.xml"/><Relationship Id="rId17" Type="http://schemas.openxmlformats.org/officeDocument/2006/relationships/image" Target="../media/image47.emf"/><Relationship Id="rId2" Type="http://schemas.openxmlformats.org/officeDocument/2006/relationships/image" Target="../media/image30.png"/><Relationship Id="rId16" Type="http://schemas.openxmlformats.org/officeDocument/2006/relationships/customXml" Target="../ink/ink18.xml"/><Relationship Id="rId20" Type="http://schemas.openxmlformats.org/officeDocument/2006/relationships/customXml" Target="../ink/ink20.xml"/><Relationship Id="rId1" Type="http://schemas.openxmlformats.org/officeDocument/2006/relationships/slideLayout" Target="../slideLayouts/slideLayout2.xml"/><Relationship Id="rId6" Type="http://schemas.openxmlformats.org/officeDocument/2006/relationships/customXml" Target="../ink/ink13.xml"/><Relationship Id="rId11" Type="http://schemas.openxmlformats.org/officeDocument/2006/relationships/image" Target="../media/image44.emf"/><Relationship Id="rId5" Type="http://schemas.openxmlformats.org/officeDocument/2006/relationships/image" Target="../media/image41.emf"/><Relationship Id="rId15" Type="http://schemas.openxmlformats.org/officeDocument/2006/relationships/image" Target="../media/image46.emf"/><Relationship Id="rId23" Type="http://schemas.openxmlformats.org/officeDocument/2006/relationships/image" Target="../media/image50.emf"/><Relationship Id="rId10" Type="http://schemas.openxmlformats.org/officeDocument/2006/relationships/customXml" Target="../ink/ink15.xml"/><Relationship Id="rId19" Type="http://schemas.openxmlformats.org/officeDocument/2006/relationships/image" Target="../media/image48.emf"/><Relationship Id="rId4" Type="http://schemas.openxmlformats.org/officeDocument/2006/relationships/customXml" Target="../ink/ink12.xml"/><Relationship Id="rId9" Type="http://schemas.openxmlformats.org/officeDocument/2006/relationships/image" Target="../media/image43.emf"/><Relationship Id="rId14" Type="http://schemas.openxmlformats.org/officeDocument/2006/relationships/customXml" Target="../ink/ink17.xml"/><Relationship Id="rId22" Type="http://schemas.openxmlformats.org/officeDocument/2006/relationships/customXml" Target="../ink/ink21.xml"/></Relationships>
</file>

<file path=ppt/slides/_rels/slide13.xml.rels><?xml version="1.0" encoding="UTF-8" standalone="yes"?>
<Relationships xmlns="http://schemas.openxmlformats.org/package/2006/relationships"><Relationship Id="rId13" Type="http://schemas.openxmlformats.org/officeDocument/2006/relationships/image" Target="../media/image55.emf"/><Relationship Id="rId18" Type="http://schemas.openxmlformats.org/officeDocument/2006/relationships/customXml" Target="../ink/ink29.xml"/><Relationship Id="rId26" Type="http://schemas.openxmlformats.org/officeDocument/2006/relationships/customXml" Target="../ink/ink33.xml"/><Relationship Id="rId3" Type="http://schemas.openxmlformats.org/officeDocument/2006/relationships/image" Target="../media/image30.png"/><Relationship Id="rId21" Type="http://schemas.openxmlformats.org/officeDocument/2006/relationships/image" Target="../media/image59.emf"/><Relationship Id="rId34" Type="http://schemas.openxmlformats.org/officeDocument/2006/relationships/customXml" Target="../ink/ink37.xml"/><Relationship Id="rId7" Type="http://schemas.openxmlformats.org/officeDocument/2006/relationships/image" Target="../media/image52.emf"/><Relationship Id="rId12" Type="http://schemas.openxmlformats.org/officeDocument/2006/relationships/customXml" Target="../ink/ink26.xml"/><Relationship Id="rId17" Type="http://schemas.openxmlformats.org/officeDocument/2006/relationships/image" Target="../media/image57.emf"/><Relationship Id="rId25" Type="http://schemas.openxmlformats.org/officeDocument/2006/relationships/image" Target="../media/image61.emf"/><Relationship Id="rId33" Type="http://schemas.openxmlformats.org/officeDocument/2006/relationships/image" Target="../media/image65.emf"/><Relationship Id="rId2" Type="http://schemas.openxmlformats.org/officeDocument/2006/relationships/image" Target="../media/image32.png"/><Relationship Id="rId16" Type="http://schemas.openxmlformats.org/officeDocument/2006/relationships/customXml" Target="../ink/ink28.xml"/><Relationship Id="rId20" Type="http://schemas.openxmlformats.org/officeDocument/2006/relationships/customXml" Target="../ink/ink30.xml"/><Relationship Id="rId29" Type="http://schemas.openxmlformats.org/officeDocument/2006/relationships/image" Target="../media/image63.emf"/><Relationship Id="rId1" Type="http://schemas.openxmlformats.org/officeDocument/2006/relationships/slideLayout" Target="../slideLayouts/slideLayout2.xml"/><Relationship Id="rId6" Type="http://schemas.openxmlformats.org/officeDocument/2006/relationships/customXml" Target="../ink/ink23.xml"/><Relationship Id="rId11" Type="http://schemas.openxmlformats.org/officeDocument/2006/relationships/image" Target="../media/image54.emf"/><Relationship Id="rId24" Type="http://schemas.openxmlformats.org/officeDocument/2006/relationships/customXml" Target="../ink/ink32.xml"/><Relationship Id="rId32" Type="http://schemas.openxmlformats.org/officeDocument/2006/relationships/customXml" Target="../ink/ink36.xml"/><Relationship Id="rId5" Type="http://schemas.openxmlformats.org/officeDocument/2006/relationships/image" Target="../media/image51.emf"/><Relationship Id="rId15" Type="http://schemas.openxmlformats.org/officeDocument/2006/relationships/image" Target="../media/image56.emf"/><Relationship Id="rId23" Type="http://schemas.openxmlformats.org/officeDocument/2006/relationships/image" Target="../media/image60.emf"/><Relationship Id="rId28" Type="http://schemas.openxmlformats.org/officeDocument/2006/relationships/customXml" Target="../ink/ink34.xml"/><Relationship Id="rId10" Type="http://schemas.openxmlformats.org/officeDocument/2006/relationships/customXml" Target="../ink/ink25.xml"/><Relationship Id="rId19" Type="http://schemas.openxmlformats.org/officeDocument/2006/relationships/image" Target="../media/image58.emf"/><Relationship Id="rId31" Type="http://schemas.openxmlformats.org/officeDocument/2006/relationships/image" Target="../media/image64.emf"/><Relationship Id="rId4" Type="http://schemas.openxmlformats.org/officeDocument/2006/relationships/customXml" Target="../ink/ink22.xml"/><Relationship Id="rId9" Type="http://schemas.openxmlformats.org/officeDocument/2006/relationships/image" Target="../media/image53.emf"/><Relationship Id="rId14" Type="http://schemas.openxmlformats.org/officeDocument/2006/relationships/customXml" Target="../ink/ink27.xml"/><Relationship Id="rId22" Type="http://schemas.openxmlformats.org/officeDocument/2006/relationships/customXml" Target="../ink/ink31.xml"/><Relationship Id="rId27" Type="http://schemas.openxmlformats.org/officeDocument/2006/relationships/image" Target="../media/image62.emf"/><Relationship Id="rId30" Type="http://schemas.openxmlformats.org/officeDocument/2006/relationships/customXml" Target="../ink/ink35.xml"/><Relationship Id="rId35" Type="http://schemas.openxmlformats.org/officeDocument/2006/relationships/image" Target="../media/image66.emf"/><Relationship Id="rId8" Type="http://schemas.openxmlformats.org/officeDocument/2006/relationships/customXml" Target="../ink/ink24.xml"/></Relationships>
</file>

<file path=ppt/slides/_rels/slide14.xml.rels><?xml version="1.0" encoding="UTF-8" standalone="yes"?>
<Relationships xmlns="http://schemas.openxmlformats.org/package/2006/relationships"><Relationship Id="rId8" Type="http://schemas.openxmlformats.org/officeDocument/2006/relationships/image" Target="../media/image69.emf"/><Relationship Id="rId13" Type="http://schemas.openxmlformats.org/officeDocument/2006/relationships/customXml" Target="../ink/ink43.xml"/><Relationship Id="rId18" Type="http://schemas.openxmlformats.org/officeDocument/2006/relationships/image" Target="../media/image74.emf"/><Relationship Id="rId26" Type="http://schemas.openxmlformats.org/officeDocument/2006/relationships/image" Target="../media/image78.emf"/><Relationship Id="rId3" Type="http://schemas.openxmlformats.org/officeDocument/2006/relationships/customXml" Target="../ink/ink38.xml"/><Relationship Id="rId21" Type="http://schemas.openxmlformats.org/officeDocument/2006/relationships/customXml" Target="../ink/ink47.xml"/><Relationship Id="rId7" Type="http://schemas.openxmlformats.org/officeDocument/2006/relationships/customXml" Target="../ink/ink40.xml"/><Relationship Id="rId12" Type="http://schemas.openxmlformats.org/officeDocument/2006/relationships/image" Target="../media/image71.emf"/><Relationship Id="rId17" Type="http://schemas.openxmlformats.org/officeDocument/2006/relationships/customXml" Target="../ink/ink45.xml"/><Relationship Id="rId25" Type="http://schemas.openxmlformats.org/officeDocument/2006/relationships/customXml" Target="../ink/ink49.xml"/><Relationship Id="rId2" Type="http://schemas.openxmlformats.org/officeDocument/2006/relationships/image" Target="../media/image30.png"/><Relationship Id="rId16" Type="http://schemas.openxmlformats.org/officeDocument/2006/relationships/image" Target="../media/image73.emf"/><Relationship Id="rId20" Type="http://schemas.openxmlformats.org/officeDocument/2006/relationships/image" Target="../media/image75.emf"/><Relationship Id="rId1" Type="http://schemas.openxmlformats.org/officeDocument/2006/relationships/slideLayout" Target="../slideLayouts/slideLayout2.xml"/><Relationship Id="rId6" Type="http://schemas.openxmlformats.org/officeDocument/2006/relationships/image" Target="../media/image68.emf"/><Relationship Id="rId11" Type="http://schemas.openxmlformats.org/officeDocument/2006/relationships/customXml" Target="../ink/ink42.xml"/><Relationship Id="rId24" Type="http://schemas.openxmlformats.org/officeDocument/2006/relationships/image" Target="../media/image77.emf"/><Relationship Id="rId5" Type="http://schemas.openxmlformats.org/officeDocument/2006/relationships/customXml" Target="../ink/ink39.xml"/><Relationship Id="rId15" Type="http://schemas.openxmlformats.org/officeDocument/2006/relationships/customXml" Target="../ink/ink44.xml"/><Relationship Id="rId23" Type="http://schemas.openxmlformats.org/officeDocument/2006/relationships/customXml" Target="../ink/ink48.xml"/><Relationship Id="rId10" Type="http://schemas.openxmlformats.org/officeDocument/2006/relationships/image" Target="../media/image70.emf"/><Relationship Id="rId19" Type="http://schemas.openxmlformats.org/officeDocument/2006/relationships/customXml" Target="../ink/ink46.xml"/><Relationship Id="rId4" Type="http://schemas.openxmlformats.org/officeDocument/2006/relationships/image" Target="../media/image67.emf"/><Relationship Id="rId9" Type="http://schemas.openxmlformats.org/officeDocument/2006/relationships/customXml" Target="../ink/ink41.xml"/><Relationship Id="rId14" Type="http://schemas.openxmlformats.org/officeDocument/2006/relationships/image" Target="../media/image72.emf"/><Relationship Id="rId22" Type="http://schemas.openxmlformats.org/officeDocument/2006/relationships/image" Target="../media/image76.emf"/></Relationships>
</file>

<file path=ppt/slides/_rels/slide1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 Id="rId9" Type="http://schemas.openxmlformats.org/officeDocument/2006/relationships/image" Target="../media/image24.png"/></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Image 19"/>
          <p:cNvPicPr>
            <a:picLocks noChangeAspect="1"/>
          </p:cNvPicPr>
          <p:nvPr/>
        </p:nvPicPr>
        <p:blipFill rotWithShape="1">
          <a:blip r:embed="rId3" cstate="screen">
            <a:extLst>
              <a:ext uri="{28A0092B-C50C-407E-A947-70E740481C1C}">
                <a14:useLocalDpi xmlns:a14="http://schemas.microsoft.com/office/drawing/2010/main"/>
              </a:ext>
            </a:extLst>
          </a:blip>
          <a:srcRect t="-1" b="-2014"/>
          <a:stretch/>
        </p:blipFill>
        <p:spPr>
          <a:xfrm>
            <a:off x="0" y="0"/>
            <a:ext cx="12191999" cy="6187968"/>
          </a:xfrm>
          <a:prstGeom prst="rect">
            <a:avLst/>
          </a:prstGeom>
        </p:spPr>
      </p:pic>
      <p:pic>
        <p:nvPicPr>
          <p:cNvPr id="4" name="Imag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92544" y="6206001"/>
            <a:ext cx="1032226" cy="579902"/>
          </a:xfrm>
          <a:prstGeom prst="rect">
            <a:avLst/>
          </a:prstGeom>
        </p:spPr>
      </p:pic>
      <p:sp>
        <p:nvSpPr>
          <p:cNvPr id="3" name="Sous-titre 2"/>
          <p:cNvSpPr>
            <a:spLocks noGrp="1"/>
          </p:cNvSpPr>
          <p:nvPr>
            <p:ph type="subTitle" idx="1"/>
          </p:nvPr>
        </p:nvSpPr>
        <p:spPr>
          <a:xfrm>
            <a:off x="2639615" y="3970470"/>
            <a:ext cx="6912768" cy="1752600"/>
          </a:xfrm>
          <a:solidFill>
            <a:srgbClr val="00987B"/>
          </a:solidFill>
        </p:spPr>
        <p:txBody>
          <a:bodyPr anchor="ctr">
            <a:normAutofit fontScale="47500" lnSpcReduction="20000"/>
          </a:bodyPr>
          <a:lstStyle/>
          <a:p>
            <a:pPr>
              <a:spcAft>
                <a:spcPts val="600"/>
              </a:spcAft>
            </a:pPr>
            <a:r>
              <a:rPr lang="fr-FR" b="1" dirty="0">
                <a:solidFill>
                  <a:schemeClr val="bg1"/>
                </a:solidFill>
                <a:cs typeface="Arial" panose="020B0604020202020204" pitchFamily="34" charset="0"/>
              </a:rPr>
              <a:t>F. Monnien</a:t>
            </a:r>
            <a:r>
              <a:rPr lang="fr-FR" b="1" baseline="30000" dirty="0">
                <a:solidFill>
                  <a:schemeClr val="bg1"/>
                </a:solidFill>
                <a:cs typeface="Arial" panose="020B0604020202020204" pitchFamily="34" charset="0"/>
              </a:rPr>
              <a:t>1,2</a:t>
            </a:r>
            <a:r>
              <a:rPr lang="fr-FR" b="1" dirty="0">
                <a:solidFill>
                  <a:schemeClr val="bg1"/>
                </a:solidFill>
                <a:cs typeface="Arial" panose="020B0604020202020204" pitchFamily="34" charset="0"/>
              </a:rPr>
              <a:t>, C. Molimard</a:t>
            </a:r>
            <a:r>
              <a:rPr lang="fr-FR" b="1" baseline="30000" dirty="0">
                <a:solidFill>
                  <a:schemeClr val="bg1"/>
                </a:solidFill>
                <a:cs typeface="Arial" panose="020B0604020202020204" pitchFamily="34" charset="0"/>
              </a:rPr>
              <a:t>1</a:t>
            </a:r>
            <a:r>
              <a:rPr lang="fr-FR" b="1" dirty="0">
                <a:solidFill>
                  <a:schemeClr val="bg1"/>
                </a:solidFill>
                <a:cs typeface="Arial" panose="020B0604020202020204" pitchFamily="34" charset="0"/>
              </a:rPr>
              <a:t>, M. Abad</a:t>
            </a:r>
            <a:r>
              <a:rPr lang="fr-FR" b="1" baseline="30000" dirty="0">
                <a:solidFill>
                  <a:schemeClr val="bg1"/>
                </a:solidFill>
                <a:cs typeface="Arial" panose="020B0604020202020204" pitchFamily="34" charset="0"/>
              </a:rPr>
              <a:t>1</a:t>
            </a:r>
            <a:r>
              <a:rPr lang="fr-FR" b="1" dirty="0">
                <a:solidFill>
                  <a:schemeClr val="bg1"/>
                </a:solidFill>
                <a:cs typeface="Arial" panose="020B0604020202020204" pitchFamily="34" charset="0"/>
              </a:rPr>
              <a:t>, M.-P. Algros</a:t>
            </a:r>
            <a:r>
              <a:rPr lang="fr-FR" b="1" baseline="30000" dirty="0">
                <a:solidFill>
                  <a:schemeClr val="bg1"/>
                </a:solidFill>
                <a:cs typeface="Arial" panose="020B0604020202020204" pitchFamily="34" charset="0"/>
              </a:rPr>
              <a:t>1</a:t>
            </a:r>
            <a:r>
              <a:rPr lang="fr-FR" b="1" dirty="0">
                <a:solidFill>
                  <a:schemeClr val="bg1"/>
                </a:solidFill>
                <a:cs typeface="Arial" panose="020B0604020202020204" pitchFamily="34" charset="0"/>
              </a:rPr>
              <a:t>, S. Felix</a:t>
            </a:r>
            <a:r>
              <a:rPr lang="fr-FR" b="1" baseline="30000" dirty="0">
                <a:solidFill>
                  <a:schemeClr val="bg1"/>
                </a:solidFill>
                <a:cs typeface="Arial" panose="020B0604020202020204" pitchFamily="34" charset="0"/>
              </a:rPr>
              <a:t>1</a:t>
            </a:r>
            <a:r>
              <a:rPr lang="fr-FR" b="1" dirty="0">
                <a:solidFill>
                  <a:schemeClr val="bg1"/>
                </a:solidFill>
                <a:cs typeface="Arial" panose="020B0604020202020204" pitchFamily="34" charset="0"/>
              </a:rPr>
              <a:t>, N. Zirganos</a:t>
            </a:r>
            <a:r>
              <a:rPr lang="fr-FR" b="1" baseline="30000" dirty="0">
                <a:solidFill>
                  <a:schemeClr val="bg1"/>
                </a:solidFill>
                <a:cs typeface="Arial" panose="020B0604020202020204" pitchFamily="34" charset="0"/>
              </a:rPr>
              <a:t>1</a:t>
            </a:r>
            <a:r>
              <a:rPr lang="fr-FR" b="1" dirty="0">
                <a:solidFill>
                  <a:schemeClr val="bg1"/>
                </a:solidFill>
                <a:cs typeface="Arial" panose="020B0604020202020204" pitchFamily="34" charset="0"/>
              </a:rPr>
              <a:t>, B. Heyd</a:t>
            </a:r>
            <a:r>
              <a:rPr lang="fr-FR" b="1" baseline="30000" dirty="0">
                <a:solidFill>
                  <a:schemeClr val="bg1"/>
                </a:solidFill>
                <a:cs typeface="Arial" panose="020B0604020202020204" pitchFamily="34" charset="0"/>
              </a:rPr>
              <a:t>3</a:t>
            </a:r>
            <a:r>
              <a:rPr lang="fr-FR" b="1" dirty="0">
                <a:solidFill>
                  <a:schemeClr val="bg1"/>
                </a:solidFill>
                <a:cs typeface="Arial" panose="020B0604020202020204" pitchFamily="34" charset="0"/>
              </a:rPr>
              <a:t>,</a:t>
            </a:r>
            <a:r>
              <a:rPr lang="fr-FR" b="1" baseline="30000" dirty="0">
                <a:solidFill>
                  <a:schemeClr val="bg1"/>
                </a:solidFill>
                <a:cs typeface="Arial" panose="020B0604020202020204" pitchFamily="34" charset="0"/>
              </a:rPr>
              <a:t> </a:t>
            </a:r>
            <a:r>
              <a:rPr lang="fr-FR" b="1" dirty="0">
                <a:solidFill>
                  <a:schemeClr val="bg1"/>
                </a:solidFill>
                <a:cs typeface="Arial" panose="020B0604020202020204" pitchFamily="34" charset="0"/>
              </a:rPr>
              <a:t>A. Vienot</a:t>
            </a:r>
            <a:r>
              <a:rPr lang="fr-FR" b="1" baseline="30000" dirty="0">
                <a:solidFill>
                  <a:schemeClr val="bg1"/>
                </a:solidFill>
                <a:cs typeface="Arial" panose="020B0604020202020204" pitchFamily="34" charset="0"/>
              </a:rPr>
              <a:t>2,4</a:t>
            </a:r>
            <a:r>
              <a:rPr lang="fr-FR" b="1" dirty="0">
                <a:solidFill>
                  <a:schemeClr val="bg1"/>
                </a:solidFill>
                <a:cs typeface="Arial" panose="020B0604020202020204" pitchFamily="34" charset="0"/>
              </a:rPr>
              <a:t>, C. Borg</a:t>
            </a:r>
            <a:r>
              <a:rPr lang="fr-FR" b="1" baseline="30000" dirty="0">
                <a:solidFill>
                  <a:schemeClr val="bg1"/>
                </a:solidFill>
                <a:cs typeface="Arial" panose="020B0604020202020204" pitchFamily="34" charset="0"/>
              </a:rPr>
              <a:t>2,4</a:t>
            </a:r>
            <a:r>
              <a:rPr lang="fr-FR" b="1" dirty="0">
                <a:solidFill>
                  <a:schemeClr val="bg1"/>
                </a:solidFill>
                <a:cs typeface="Arial" panose="020B0604020202020204" pitchFamily="34" charset="0"/>
              </a:rPr>
              <a:t>, F. Bibeau</a:t>
            </a:r>
            <a:r>
              <a:rPr lang="fr-FR" b="1" baseline="30000" dirty="0">
                <a:solidFill>
                  <a:schemeClr val="bg1"/>
                </a:solidFill>
                <a:cs typeface="Arial" panose="020B0604020202020204" pitchFamily="34" charset="0"/>
              </a:rPr>
              <a:t>1</a:t>
            </a:r>
          </a:p>
          <a:p>
            <a:pPr>
              <a:spcAft>
                <a:spcPts val="600"/>
              </a:spcAft>
            </a:pPr>
            <a:r>
              <a:rPr lang="fr-FR" sz="2400" baseline="30000" dirty="0">
                <a:solidFill>
                  <a:schemeClr val="bg1"/>
                </a:solidFill>
                <a:cs typeface="Arial" panose="020B0604020202020204" pitchFamily="34" charset="0"/>
              </a:rPr>
              <a:t>1 </a:t>
            </a:r>
            <a:r>
              <a:rPr lang="fr-FR" sz="2400" dirty="0">
                <a:solidFill>
                  <a:schemeClr val="bg1"/>
                </a:solidFill>
                <a:cs typeface="Arial" panose="020B0604020202020204" pitchFamily="34" charset="0"/>
              </a:rPr>
              <a:t>Service d’Anatomie pathologique, CHU Besançon, 25030 Besançon</a:t>
            </a:r>
            <a:r>
              <a:rPr lang="fr-FR" sz="2400">
                <a:solidFill>
                  <a:schemeClr val="bg1"/>
                </a:solidFill>
                <a:cs typeface="Arial" panose="020B0604020202020204" pitchFamily="34" charset="0"/>
              </a:rPr>
              <a:t>, France</a:t>
            </a:r>
            <a:endParaRPr lang="fr-FR" sz="2400" dirty="0">
              <a:solidFill>
                <a:schemeClr val="bg1"/>
              </a:solidFill>
              <a:cs typeface="Arial" panose="020B0604020202020204" pitchFamily="34" charset="0"/>
            </a:endParaRPr>
          </a:p>
          <a:p>
            <a:pPr>
              <a:spcAft>
                <a:spcPts val="600"/>
              </a:spcAft>
            </a:pPr>
            <a:r>
              <a:rPr lang="fr-FR" sz="2400" baseline="30000" dirty="0">
                <a:solidFill>
                  <a:schemeClr val="bg1"/>
                </a:solidFill>
                <a:cs typeface="Arial" panose="020B0604020202020204" pitchFamily="34" charset="0"/>
              </a:rPr>
              <a:t>2 </a:t>
            </a:r>
            <a:r>
              <a:rPr lang="fr-FR" sz="2400" dirty="0" err="1">
                <a:solidFill>
                  <a:schemeClr val="bg1"/>
                </a:solidFill>
                <a:cs typeface="Arial" panose="020B0604020202020204" pitchFamily="34" charset="0"/>
              </a:rPr>
              <a:t>Univ</a:t>
            </a:r>
            <a:r>
              <a:rPr lang="fr-FR" sz="2400" dirty="0">
                <a:solidFill>
                  <a:schemeClr val="bg1"/>
                </a:solidFill>
                <a:cs typeface="Arial" panose="020B0604020202020204" pitchFamily="34" charset="0"/>
              </a:rPr>
              <a:t>. Bourgogne Franche-Comté, INSERM, EFS BFC, UMR1098, Interactions Hôte-Greffon-Tumeur/Ingénierie Cellulaire et Génique, 25000 Besançon, France </a:t>
            </a:r>
          </a:p>
          <a:p>
            <a:pPr>
              <a:spcAft>
                <a:spcPts val="600"/>
              </a:spcAft>
            </a:pPr>
            <a:r>
              <a:rPr lang="fr-FR" sz="2400" baseline="30000" dirty="0">
                <a:solidFill>
                  <a:schemeClr val="bg1"/>
                </a:solidFill>
                <a:cs typeface="Arial" panose="020B0604020202020204" pitchFamily="34" charset="0"/>
              </a:rPr>
              <a:t>3 </a:t>
            </a:r>
            <a:r>
              <a:rPr lang="fr-FR" sz="2400" dirty="0">
                <a:solidFill>
                  <a:schemeClr val="bg1"/>
                </a:solidFill>
                <a:cs typeface="Arial" panose="020B0604020202020204" pitchFamily="34" charset="0"/>
              </a:rPr>
              <a:t>Service de Chirurgie digestive, CHU Besançon, 25030 Besançon, France</a:t>
            </a:r>
          </a:p>
          <a:p>
            <a:pPr>
              <a:spcAft>
                <a:spcPts val="600"/>
              </a:spcAft>
            </a:pPr>
            <a:r>
              <a:rPr lang="fr-FR" sz="2400" baseline="30000" dirty="0">
                <a:solidFill>
                  <a:schemeClr val="bg1"/>
                </a:solidFill>
                <a:cs typeface="Arial" panose="020B0604020202020204" pitchFamily="34" charset="0"/>
              </a:rPr>
              <a:t>4 </a:t>
            </a:r>
            <a:r>
              <a:rPr lang="fr-FR" sz="2400" dirty="0">
                <a:solidFill>
                  <a:schemeClr val="bg1"/>
                </a:solidFill>
                <a:cs typeface="Arial" panose="020B0604020202020204" pitchFamily="34" charset="0"/>
              </a:rPr>
              <a:t>Service d’Oncologie médicale digestive, CHU Besançon, 25030 Besançon, France</a:t>
            </a:r>
          </a:p>
        </p:txBody>
      </p:sp>
      <p:sp>
        <p:nvSpPr>
          <p:cNvPr id="2" name="Titre 1"/>
          <p:cNvSpPr>
            <a:spLocks noGrp="1"/>
          </p:cNvSpPr>
          <p:nvPr>
            <p:ph type="ctrTitle"/>
          </p:nvPr>
        </p:nvSpPr>
        <p:spPr>
          <a:xfrm>
            <a:off x="1631504" y="1196753"/>
            <a:ext cx="8928992" cy="2160239"/>
          </a:xfrm>
          <a:solidFill>
            <a:srgbClr val="F7A941"/>
          </a:solidFill>
        </p:spPr>
        <p:txBody>
          <a:bodyPr anchor="ctr">
            <a:noAutofit/>
          </a:bodyPr>
          <a:lstStyle/>
          <a:p>
            <a:r>
              <a:rPr lang="fr-FR" sz="2800" dirty="0">
                <a:solidFill>
                  <a:schemeClr val="bg1"/>
                </a:solidFill>
                <a:latin typeface="Arial" panose="020B0604020202020204" pitchFamily="34" charset="0"/>
                <a:cs typeface="Arial" panose="020B0604020202020204" pitchFamily="34" charset="0"/>
              </a:rPr>
              <a:t>Impact pronostique d’une signature </a:t>
            </a:r>
            <a:r>
              <a:rPr lang="fr-FR" sz="2800" dirty="0" err="1">
                <a:solidFill>
                  <a:schemeClr val="bg1"/>
                </a:solidFill>
                <a:latin typeface="Arial" panose="020B0604020202020204" pitchFamily="34" charset="0"/>
                <a:cs typeface="Arial" panose="020B0604020202020204" pitchFamily="34" charset="0"/>
              </a:rPr>
              <a:t>immunomorphologique</a:t>
            </a:r>
            <a:r>
              <a:rPr lang="fr-FR" sz="2800" dirty="0">
                <a:solidFill>
                  <a:schemeClr val="bg1"/>
                </a:solidFill>
                <a:latin typeface="Arial" panose="020B0604020202020204" pitchFamily="34" charset="0"/>
                <a:cs typeface="Arial" panose="020B0604020202020204" pitchFamily="34" charset="0"/>
              </a:rPr>
              <a:t> intégrant marqueurs immunitaires, fibroblastiques et tumoraux sur une série de 217 patients opérés d’adénocarcinomes pancréatiques</a:t>
            </a:r>
          </a:p>
        </p:txBody>
      </p:sp>
      <p:cxnSp>
        <p:nvCxnSpPr>
          <p:cNvPr id="5" name="Connecteur droit 4"/>
          <p:cNvCxnSpPr/>
          <p:nvPr/>
        </p:nvCxnSpPr>
        <p:spPr>
          <a:xfrm>
            <a:off x="0" y="6093296"/>
            <a:ext cx="12191999" cy="0"/>
          </a:xfrm>
          <a:prstGeom prst="line">
            <a:avLst/>
          </a:prstGeom>
          <a:ln w="38100" cmpd="sng">
            <a:solidFill>
              <a:srgbClr val="0086D1"/>
            </a:solidFill>
          </a:ln>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967738" y="6266198"/>
            <a:ext cx="1084820" cy="4595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2" descr="part3"/>
          <p:cNvPicPr>
            <a:picLocks noChangeAspect="1"/>
          </p:cNvPicPr>
          <p:nvPr/>
        </p:nvPicPr>
        <p:blipFill rotWithShape="1">
          <a:blip r:embed="rId6" cstate="screen">
            <a:extLst>
              <a:ext uri="{28A0092B-C50C-407E-A947-70E740481C1C}">
                <a14:useLocalDpi xmlns:a14="http://schemas.microsoft.com/office/drawing/2010/main"/>
              </a:ext>
            </a:extLst>
          </a:blip>
          <a:srcRect l="5791" r="9179"/>
          <a:stretch/>
        </p:blipFill>
        <p:spPr bwMode="auto">
          <a:xfrm>
            <a:off x="2141194" y="6221097"/>
            <a:ext cx="1042936" cy="549711"/>
          </a:xfrm>
          <a:prstGeom prst="rect">
            <a:avLst/>
          </a:prstGeom>
          <a:noFill/>
          <a:ln>
            <a:noFill/>
          </a:ln>
          <a:extLst/>
        </p:spPr>
      </p:pic>
      <p:pic>
        <p:nvPicPr>
          <p:cNvPr id="17" name="Image 16"/>
          <p:cNvPicPr>
            <a:picLocks noChangeAspect="1"/>
          </p:cNvPicPr>
          <p:nvPr/>
        </p:nvPicPr>
        <p:blipFill>
          <a:blip r:embed="rId7" cstate="print">
            <a:extLst>
              <a:ext uri="{28A0092B-C50C-407E-A947-70E740481C1C}">
                <a14:useLocalDpi xmlns:a14="http://schemas.microsoft.com/office/drawing/2010/main"/>
              </a:ext>
            </a:extLst>
          </a:blip>
          <a:srcRect/>
          <a:stretch>
            <a:fillRect/>
          </a:stretch>
        </p:blipFill>
        <p:spPr bwMode="auto">
          <a:xfrm>
            <a:off x="7256175" y="6252994"/>
            <a:ext cx="945014" cy="485917"/>
          </a:xfrm>
          <a:prstGeom prst="rect">
            <a:avLst/>
          </a:prstGeom>
          <a:noFill/>
          <a:ln>
            <a:noFill/>
          </a:ln>
        </p:spPr>
      </p:pic>
      <p:pic>
        <p:nvPicPr>
          <p:cNvPr id="18" name="Image 17"/>
          <p:cNvPicPr>
            <a:picLocks noChangeAspect="1"/>
          </p:cNvPicPr>
          <p:nvPr/>
        </p:nvPicPr>
        <p:blipFill>
          <a:blip r:embed="rId8" cstate="screen">
            <a:extLst>
              <a:ext uri="{28A0092B-C50C-407E-A947-70E740481C1C}">
                <a14:useLocalDpi xmlns:a14="http://schemas.microsoft.com/office/drawing/2010/main"/>
              </a:ext>
            </a:extLst>
          </a:blip>
          <a:srcRect/>
          <a:stretch>
            <a:fillRect/>
          </a:stretch>
        </p:blipFill>
        <p:spPr bwMode="auto">
          <a:xfrm>
            <a:off x="5836166" y="6187968"/>
            <a:ext cx="636401" cy="615969"/>
          </a:xfrm>
          <a:prstGeom prst="rect">
            <a:avLst/>
          </a:prstGeom>
          <a:noFill/>
          <a:ln>
            <a:noFill/>
          </a:ln>
        </p:spPr>
      </p:pic>
      <p:pic>
        <p:nvPicPr>
          <p:cNvPr id="19" name="Image 18"/>
          <p:cNvPicPr>
            <a:picLocks noChangeAspect="1"/>
          </p:cNvPicPr>
          <p:nvPr/>
        </p:nvPicPr>
        <p:blipFill>
          <a:blip r:embed="rId9" cstate="screen">
            <a:extLst>
              <a:ext uri="{28A0092B-C50C-407E-A947-70E740481C1C}">
                <a14:useLocalDpi xmlns:a14="http://schemas.microsoft.com/office/drawing/2010/main"/>
              </a:ext>
            </a:extLst>
          </a:blip>
          <a:srcRect/>
          <a:stretch>
            <a:fillRect/>
          </a:stretch>
        </p:blipFill>
        <p:spPr bwMode="auto">
          <a:xfrm>
            <a:off x="8984797" y="6311482"/>
            <a:ext cx="1224137" cy="368941"/>
          </a:xfrm>
          <a:prstGeom prst="rect">
            <a:avLst/>
          </a:prstGeom>
          <a:noFill/>
          <a:ln>
            <a:noFill/>
          </a:ln>
        </p:spPr>
      </p:pic>
      <p:pic>
        <p:nvPicPr>
          <p:cNvPr id="9" name="Image 8"/>
          <p:cNvPicPr>
            <a:picLocks noChangeAspect="1"/>
          </p:cNvPicPr>
          <p:nvPr/>
        </p:nvPicPr>
        <p:blipFill rotWithShape="1">
          <a:blip r:embed="rId10">
            <a:extLst>
              <a:ext uri="{28A0092B-C50C-407E-A947-70E740481C1C}">
                <a14:useLocalDpi xmlns:a14="http://schemas.microsoft.com/office/drawing/2010/main" val="0"/>
              </a:ext>
            </a:extLst>
          </a:blip>
          <a:srcRect b="32870"/>
          <a:stretch/>
        </p:blipFill>
        <p:spPr>
          <a:xfrm>
            <a:off x="119336" y="6288143"/>
            <a:ext cx="1238250" cy="415618"/>
          </a:xfrm>
          <a:prstGeom prst="rect">
            <a:avLst/>
          </a:prstGeom>
        </p:spPr>
      </p:pic>
    </p:spTree>
    <p:extLst>
      <p:ext uri="{BB962C8B-B14F-4D97-AF65-F5344CB8AC3E}">
        <p14:creationId xmlns:p14="http://schemas.microsoft.com/office/powerpoint/2010/main" val="34863138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ZoneTexte 19"/>
          <p:cNvSpPr txBox="1"/>
          <p:nvPr/>
        </p:nvSpPr>
        <p:spPr>
          <a:xfrm>
            <a:off x="1487488" y="1196752"/>
            <a:ext cx="9144000" cy="338554"/>
          </a:xfrm>
          <a:prstGeom prst="rect">
            <a:avLst/>
          </a:prstGeom>
          <a:solidFill>
            <a:srgbClr val="00987B"/>
          </a:solidFill>
        </p:spPr>
        <p:txBody>
          <a:bodyPr wrap="square" rtlCol="0">
            <a:spAutoFit/>
          </a:bodyPr>
          <a:lstStyle/>
          <a:p>
            <a:pPr algn="ctr"/>
            <a:r>
              <a:rPr lang="en-US" sz="1600" b="1" dirty="0">
                <a:solidFill>
                  <a:schemeClr val="bg1"/>
                </a:solidFill>
                <a:latin typeface="Arial" panose="020B0604020202020204" pitchFamily="34" charset="0"/>
                <a:cs typeface="Arial" panose="020B0604020202020204" pitchFamily="34" charset="0"/>
              </a:rPr>
              <a:t>SEUILLAGE</a:t>
            </a:r>
            <a:r>
              <a:rPr lang="en-US" sz="1600" dirty="0">
                <a:solidFill>
                  <a:schemeClr val="bg1"/>
                </a:solidFill>
                <a:latin typeface="Arial" panose="020B0604020202020204" pitchFamily="34" charset="0"/>
                <a:cs typeface="Arial" panose="020B0604020202020204" pitchFamily="34" charset="0"/>
              </a:rPr>
              <a:t> de la </a:t>
            </a:r>
            <a:r>
              <a:rPr lang="en-US" sz="1600" dirty="0" err="1">
                <a:solidFill>
                  <a:schemeClr val="bg1"/>
                </a:solidFill>
                <a:latin typeface="Arial" panose="020B0604020202020204" pitchFamily="34" charset="0"/>
                <a:cs typeface="Arial" panose="020B0604020202020204" pitchFamily="34" charset="0"/>
              </a:rPr>
              <a:t>moyenne</a:t>
            </a:r>
            <a:r>
              <a:rPr lang="en-US" sz="1600" dirty="0">
                <a:solidFill>
                  <a:schemeClr val="bg1"/>
                </a:solidFill>
                <a:latin typeface="Arial" panose="020B0604020202020204" pitchFamily="34" charset="0"/>
                <a:cs typeface="Arial" panose="020B0604020202020204" pitchFamily="34" charset="0"/>
              </a:rPr>
              <a:t> des </a:t>
            </a:r>
            <a:r>
              <a:rPr lang="en-US" sz="1600" dirty="0" err="1">
                <a:solidFill>
                  <a:schemeClr val="bg1"/>
                </a:solidFill>
                <a:latin typeface="Arial" panose="020B0604020202020204" pitchFamily="34" charset="0"/>
                <a:cs typeface="Arial" panose="020B0604020202020204" pitchFamily="34" charset="0"/>
              </a:rPr>
              <a:t>mesures</a:t>
            </a:r>
            <a:r>
              <a:rPr lang="en-US" sz="1600" dirty="0">
                <a:solidFill>
                  <a:schemeClr val="bg1"/>
                </a:solidFill>
                <a:latin typeface="Arial" panose="020B0604020202020204" pitchFamily="34" charset="0"/>
                <a:cs typeface="Arial" panose="020B0604020202020204" pitchFamily="34" charset="0"/>
              </a:rPr>
              <a:t> des spots pour </a:t>
            </a:r>
            <a:r>
              <a:rPr lang="en-US" sz="1600" dirty="0" err="1">
                <a:solidFill>
                  <a:schemeClr val="bg1"/>
                </a:solidFill>
                <a:latin typeface="Arial" panose="020B0604020202020204" pitchFamily="34" charset="0"/>
                <a:cs typeface="Arial" panose="020B0604020202020204" pitchFamily="34" charset="0"/>
              </a:rPr>
              <a:t>chaque</a:t>
            </a:r>
            <a:r>
              <a:rPr lang="en-US" sz="1600" dirty="0">
                <a:solidFill>
                  <a:schemeClr val="bg1"/>
                </a:solidFill>
                <a:latin typeface="Arial" panose="020B0604020202020204" pitchFamily="34" charset="0"/>
                <a:cs typeface="Arial" panose="020B0604020202020204" pitchFamily="34" charset="0"/>
              </a:rPr>
              <a:t> patient </a:t>
            </a:r>
            <a:endParaRPr lang="fr-FR" sz="1600" dirty="0">
              <a:solidFill>
                <a:schemeClr val="bg1"/>
              </a:solidFill>
              <a:latin typeface="Arial" panose="020B0604020202020204" pitchFamily="34" charset="0"/>
              <a:cs typeface="Arial" panose="020B0604020202020204" pitchFamily="34" charset="0"/>
            </a:endParaRPr>
          </a:p>
        </p:txBody>
      </p:sp>
      <p:pic>
        <p:nvPicPr>
          <p:cNvPr id="23" name="Image 2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79043" y="2077160"/>
            <a:ext cx="7768181" cy="3412242"/>
          </a:xfrm>
          <a:prstGeom prst="rect">
            <a:avLst/>
          </a:prstGeom>
        </p:spPr>
      </p:pic>
      <p:sp>
        <p:nvSpPr>
          <p:cNvPr id="24" name="Rectangle 23"/>
          <p:cNvSpPr/>
          <p:nvPr/>
        </p:nvSpPr>
        <p:spPr>
          <a:xfrm>
            <a:off x="4430474" y="2651065"/>
            <a:ext cx="3080459" cy="523220"/>
          </a:xfrm>
          <a:prstGeom prst="rect">
            <a:avLst/>
          </a:prstGeom>
        </p:spPr>
        <p:txBody>
          <a:bodyPr wrap="square">
            <a:spAutoFit/>
          </a:bodyPr>
          <a:lstStyle/>
          <a:p>
            <a:r>
              <a:rPr lang="fr-FR" sz="1400" i="1" dirty="0">
                <a:latin typeface="Arial" panose="020B0604020202020204" pitchFamily="34" charset="0"/>
                <a:cs typeface="Arial" panose="020B0604020202020204" pitchFamily="34" charset="0"/>
              </a:rPr>
              <a:t>Seuil optimal selon la méthode du </a:t>
            </a:r>
            <a:r>
              <a:rPr lang="fr-FR" sz="1400" i="1" dirty="0" err="1">
                <a:latin typeface="Arial" panose="020B0604020202020204" pitchFamily="34" charset="0"/>
                <a:cs typeface="Arial" panose="020B0604020202020204" pitchFamily="34" charset="0"/>
              </a:rPr>
              <a:t>logrank</a:t>
            </a:r>
            <a:r>
              <a:rPr lang="fr-FR" sz="1400" i="1" dirty="0">
                <a:latin typeface="Arial" panose="020B0604020202020204" pitchFamily="34" charset="0"/>
                <a:cs typeface="Arial" panose="020B0604020202020204" pitchFamily="34" charset="0"/>
              </a:rPr>
              <a:t> maximisé pour l’OS</a:t>
            </a:r>
          </a:p>
        </p:txBody>
      </p:sp>
      <p:sp>
        <p:nvSpPr>
          <p:cNvPr id="25" name="Arc 24"/>
          <p:cNvSpPr/>
          <p:nvPr/>
        </p:nvSpPr>
        <p:spPr>
          <a:xfrm rot="1559881">
            <a:off x="2902120" y="2253932"/>
            <a:ext cx="1818428" cy="1840705"/>
          </a:xfrm>
          <a:prstGeom prst="arc">
            <a:avLst>
              <a:gd name="adj1" fmla="val 11427595"/>
              <a:gd name="adj2" fmla="val 17456666"/>
            </a:avLst>
          </a:prstGeom>
          <a:ln w="19050">
            <a:solidFill>
              <a:srgbClr val="F7A941"/>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solidFill>
                <a:srgbClr val="F8766D"/>
              </a:solidFill>
              <a:latin typeface="Arial" panose="020B0604020202020204" pitchFamily="34" charset="0"/>
              <a:cs typeface="Arial" panose="020B0604020202020204" pitchFamily="34" charset="0"/>
            </a:endParaRPr>
          </a:p>
        </p:txBody>
      </p:sp>
      <p:sp>
        <p:nvSpPr>
          <p:cNvPr id="26" name="ZoneTexte 25"/>
          <p:cNvSpPr txBox="1"/>
          <p:nvPr/>
        </p:nvSpPr>
        <p:spPr>
          <a:xfrm>
            <a:off x="2975456" y="3863488"/>
            <a:ext cx="639919" cy="338554"/>
          </a:xfrm>
          <a:prstGeom prst="rect">
            <a:avLst/>
          </a:prstGeom>
          <a:noFill/>
          <a:ln>
            <a:noFill/>
          </a:ln>
        </p:spPr>
        <p:txBody>
          <a:bodyPr wrap="none" rtlCol="0">
            <a:spAutoFit/>
          </a:bodyPr>
          <a:lstStyle/>
          <a:p>
            <a:r>
              <a:rPr lang="fr-FR" sz="1600" b="1" dirty="0">
                <a:solidFill>
                  <a:srgbClr val="00987B"/>
                </a:solidFill>
                <a:latin typeface="Arial" panose="020B0604020202020204" pitchFamily="34" charset="0"/>
                <a:cs typeface="Arial" panose="020B0604020202020204" pitchFamily="34" charset="0"/>
              </a:rPr>
              <a:t>Haut</a:t>
            </a:r>
          </a:p>
        </p:txBody>
      </p:sp>
      <p:sp>
        <p:nvSpPr>
          <p:cNvPr id="27" name="ZoneTexte 26"/>
          <p:cNvSpPr txBox="1"/>
          <p:nvPr/>
        </p:nvSpPr>
        <p:spPr>
          <a:xfrm>
            <a:off x="2310813" y="3872241"/>
            <a:ext cx="559769" cy="338554"/>
          </a:xfrm>
          <a:prstGeom prst="rect">
            <a:avLst/>
          </a:prstGeom>
          <a:noFill/>
        </p:spPr>
        <p:txBody>
          <a:bodyPr wrap="none" rtlCol="0">
            <a:spAutoFit/>
          </a:bodyPr>
          <a:lstStyle>
            <a:defPPr>
              <a:defRPr lang="fr-FR"/>
            </a:defPPr>
            <a:lvl1pPr>
              <a:defRPr b="1">
                <a:solidFill>
                  <a:srgbClr val="01BFC4"/>
                </a:solidFill>
              </a:defRPr>
            </a:lvl1pPr>
          </a:lstStyle>
          <a:p>
            <a:r>
              <a:rPr lang="fr-FR" sz="1600" dirty="0">
                <a:solidFill>
                  <a:srgbClr val="0086D1"/>
                </a:solidFill>
                <a:latin typeface="Arial" panose="020B0604020202020204" pitchFamily="34" charset="0"/>
                <a:cs typeface="Arial" panose="020B0604020202020204" pitchFamily="34" charset="0"/>
              </a:rPr>
              <a:t>Bas</a:t>
            </a:r>
          </a:p>
        </p:txBody>
      </p:sp>
      <p:sp>
        <p:nvSpPr>
          <p:cNvPr id="30" name="ZoneTexte 29"/>
          <p:cNvSpPr txBox="1"/>
          <p:nvPr/>
        </p:nvSpPr>
        <p:spPr>
          <a:xfrm>
            <a:off x="5366578" y="5391270"/>
            <a:ext cx="861133" cy="307777"/>
          </a:xfrm>
          <a:prstGeom prst="rect">
            <a:avLst/>
          </a:prstGeom>
          <a:noFill/>
        </p:spPr>
        <p:txBody>
          <a:bodyPr wrap="none" rtlCol="0">
            <a:spAutoFit/>
          </a:bodyPr>
          <a:lstStyle/>
          <a:p>
            <a:r>
              <a:rPr lang="fr-FR" sz="1400" b="1" dirty="0">
                <a:latin typeface="Arial" panose="020B0604020202020204" pitchFamily="34" charset="0"/>
                <a:cs typeface="Arial" panose="020B0604020202020204" pitchFamily="34" charset="0"/>
              </a:rPr>
              <a:t>Mesure </a:t>
            </a:r>
          </a:p>
        </p:txBody>
      </p:sp>
      <p:sp>
        <p:nvSpPr>
          <p:cNvPr id="31" name="ZoneTexte 30"/>
          <p:cNvSpPr txBox="1"/>
          <p:nvPr/>
        </p:nvSpPr>
        <p:spPr>
          <a:xfrm rot="16200000">
            <a:off x="1210932" y="3540041"/>
            <a:ext cx="790601" cy="307777"/>
          </a:xfrm>
          <a:prstGeom prst="rect">
            <a:avLst/>
          </a:prstGeom>
          <a:noFill/>
        </p:spPr>
        <p:txBody>
          <a:bodyPr wrap="none" rtlCol="0">
            <a:spAutoFit/>
          </a:bodyPr>
          <a:lstStyle/>
          <a:p>
            <a:r>
              <a:rPr lang="fr-FR" sz="1400" b="1" dirty="0">
                <a:latin typeface="Arial" panose="020B0604020202020204" pitchFamily="34" charset="0"/>
                <a:cs typeface="Arial" panose="020B0604020202020204" pitchFamily="34" charset="0"/>
              </a:rPr>
              <a:t>Effectif</a:t>
            </a:r>
          </a:p>
        </p:txBody>
      </p:sp>
      <p:sp>
        <p:nvSpPr>
          <p:cNvPr id="43" name="Flèche droite 42"/>
          <p:cNvSpPr/>
          <p:nvPr/>
        </p:nvSpPr>
        <p:spPr>
          <a:xfrm>
            <a:off x="7782227" y="3815072"/>
            <a:ext cx="476515" cy="242900"/>
          </a:xfrm>
          <a:prstGeom prst="rightArrow">
            <a:avLst/>
          </a:prstGeom>
          <a:solidFill>
            <a:srgbClr val="F7A9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latin typeface="Arial" panose="020B0604020202020204" pitchFamily="34" charset="0"/>
              <a:cs typeface="Arial" panose="020B0604020202020204" pitchFamily="34" charset="0"/>
            </a:endParaRPr>
          </a:p>
        </p:txBody>
      </p:sp>
      <p:sp>
        <p:nvSpPr>
          <p:cNvPr id="44" name="ZoneTexte 43"/>
          <p:cNvSpPr txBox="1"/>
          <p:nvPr/>
        </p:nvSpPr>
        <p:spPr>
          <a:xfrm>
            <a:off x="8399407" y="3516419"/>
            <a:ext cx="1583329" cy="830997"/>
          </a:xfrm>
          <a:prstGeom prst="rect">
            <a:avLst/>
          </a:prstGeom>
          <a:noFill/>
        </p:spPr>
        <p:txBody>
          <a:bodyPr wrap="square" rtlCol="0">
            <a:spAutoFit/>
          </a:bodyPr>
          <a:lstStyle/>
          <a:p>
            <a:pPr algn="ctr"/>
            <a:r>
              <a:rPr lang="fr-FR" sz="2400" b="1" dirty="0">
                <a:latin typeface="Arial" panose="020B0604020202020204" pitchFamily="34" charset="0"/>
                <a:cs typeface="Arial" panose="020B0604020202020204" pitchFamily="34" charset="0"/>
              </a:rPr>
              <a:t>Analyse de survie</a:t>
            </a:r>
          </a:p>
        </p:txBody>
      </p:sp>
      <p:sp>
        <p:nvSpPr>
          <p:cNvPr id="34" name="Titre 1"/>
          <p:cNvSpPr txBox="1">
            <a:spLocks/>
          </p:cNvSpPr>
          <p:nvPr/>
        </p:nvSpPr>
        <p:spPr>
          <a:xfrm>
            <a:off x="0" y="1"/>
            <a:ext cx="12192000" cy="654897"/>
          </a:xfrm>
          <a:prstGeom prst="rect">
            <a:avLst/>
          </a:prstGeom>
          <a:solidFill>
            <a:srgbClr val="F7A941"/>
          </a:solidFill>
        </p:spPr>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b="1" dirty="0">
                <a:solidFill>
                  <a:schemeClr val="bg1"/>
                </a:solidFill>
                <a:latin typeface="Arial" panose="020B0604020202020204" pitchFamily="34" charset="0"/>
                <a:cs typeface="Arial" panose="020B0604020202020204" pitchFamily="34" charset="0"/>
              </a:rPr>
              <a:t>RÉSULTATS</a:t>
            </a:r>
          </a:p>
        </p:txBody>
      </p:sp>
    </p:spTree>
    <p:extLst>
      <p:ext uri="{BB962C8B-B14F-4D97-AF65-F5344CB8AC3E}">
        <p14:creationId xmlns:p14="http://schemas.microsoft.com/office/powerpoint/2010/main" val="39523305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1136559" y="6381328"/>
            <a:ext cx="432049" cy="3520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p:nvSpPr>
        <p:spPr>
          <a:xfrm>
            <a:off x="5609995" y="6569655"/>
            <a:ext cx="1088504" cy="136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Titre 1"/>
          <p:cNvSpPr txBox="1">
            <a:spLocks/>
          </p:cNvSpPr>
          <p:nvPr/>
        </p:nvSpPr>
        <p:spPr>
          <a:xfrm>
            <a:off x="0" y="1"/>
            <a:ext cx="12192000" cy="654897"/>
          </a:xfrm>
          <a:prstGeom prst="rect">
            <a:avLst/>
          </a:prstGeom>
          <a:solidFill>
            <a:srgbClr val="F7A941"/>
          </a:solidFill>
        </p:spPr>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b="1" dirty="0">
                <a:solidFill>
                  <a:schemeClr val="bg1"/>
                </a:solidFill>
                <a:latin typeface="Arial" panose="020B0604020202020204" pitchFamily="34" charset="0"/>
                <a:cs typeface="Arial" panose="020B0604020202020204" pitchFamily="34" charset="0"/>
              </a:rPr>
              <a:t>RÉSULTATS</a:t>
            </a:r>
          </a:p>
        </p:txBody>
      </p:sp>
      <p:sp>
        <p:nvSpPr>
          <p:cNvPr id="17" name="Titre 1"/>
          <p:cNvSpPr txBox="1">
            <a:spLocks/>
          </p:cNvSpPr>
          <p:nvPr/>
        </p:nvSpPr>
        <p:spPr>
          <a:xfrm>
            <a:off x="2601479" y="786410"/>
            <a:ext cx="6989042" cy="338334"/>
          </a:xfrm>
          <a:prstGeom prst="rect">
            <a:avLst/>
          </a:prstGeom>
          <a:solidFill>
            <a:srgbClr val="00987B"/>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dirty="0" err="1">
                <a:solidFill>
                  <a:schemeClr val="bg1"/>
                </a:solidFill>
              </a:rPr>
              <a:t>Analyse</a:t>
            </a:r>
            <a:r>
              <a:rPr lang="en-US" sz="2400" dirty="0">
                <a:solidFill>
                  <a:schemeClr val="bg1"/>
                </a:solidFill>
              </a:rPr>
              <a:t> </a:t>
            </a:r>
            <a:r>
              <a:rPr lang="en-US" sz="2400" dirty="0" err="1">
                <a:solidFill>
                  <a:schemeClr val="bg1"/>
                </a:solidFill>
              </a:rPr>
              <a:t>univariée</a:t>
            </a:r>
            <a:r>
              <a:rPr lang="en-US" sz="2400" dirty="0">
                <a:solidFill>
                  <a:schemeClr val="bg1"/>
                </a:solidFill>
              </a:rPr>
              <a:t>: </a:t>
            </a:r>
            <a:r>
              <a:rPr lang="en-US" sz="2400" b="1" dirty="0" err="1">
                <a:solidFill>
                  <a:schemeClr val="bg1"/>
                </a:solidFill>
              </a:rPr>
              <a:t>survie</a:t>
            </a:r>
            <a:r>
              <a:rPr lang="en-US" sz="2400" b="1" dirty="0">
                <a:solidFill>
                  <a:schemeClr val="bg1"/>
                </a:solidFill>
              </a:rPr>
              <a:t> sans progression</a:t>
            </a:r>
            <a:endParaRPr lang="fr-FR" sz="2400" b="1" dirty="0">
              <a:solidFill>
                <a:schemeClr val="bg1"/>
              </a:solidFill>
            </a:endParaRPr>
          </a:p>
        </p:txBody>
      </p:sp>
      <p:grpSp>
        <p:nvGrpSpPr>
          <p:cNvPr id="2" name="Groupe 1"/>
          <p:cNvGrpSpPr/>
          <p:nvPr/>
        </p:nvGrpSpPr>
        <p:grpSpPr>
          <a:xfrm>
            <a:off x="2579973" y="1375274"/>
            <a:ext cx="7032053" cy="5158856"/>
            <a:chOff x="2821769" y="1484784"/>
            <a:chExt cx="7032053" cy="5158856"/>
          </a:xfrm>
        </p:grpSpPr>
        <p:pic>
          <p:nvPicPr>
            <p:cNvPr id="19" name="Image 18"/>
            <p:cNvPicPr>
              <a:picLocks noChangeAspect="1"/>
            </p:cNvPicPr>
            <p:nvPr/>
          </p:nvPicPr>
          <p:blipFill rotWithShape="1">
            <a:blip r:embed="rId2"/>
            <a:srcRect l="1903" t="94828" r="38479" b="356"/>
            <a:stretch/>
          </p:blipFill>
          <p:spPr>
            <a:xfrm>
              <a:off x="2821769" y="6238151"/>
              <a:ext cx="6768752" cy="405489"/>
            </a:xfrm>
            <a:prstGeom prst="rect">
              <a:avLst/>
            </a:prstGeom>
          </p:spPr>
        </p:pic>
        <p:pic>
          <p:nvPicPr>
            <p:cNvPr id="9" name="Image 8"/>
            <p:cNvPicPr>
              <a:picLocks noChangeAspect="1"/>
            </p:cNvPicPr>
            <p:nvPr/>
          </p:nvPicPr>
          <p:blipFill rotWithShape="1">
            <a:blip r:embed="rId3"/>
            <a:srcRect l="-1" r="38153" b="42511"/>
            <a:stretch/>
          </p:blipFill>
          <p:spPr>
            <a:xfrm>
              <a:off x="2875099" y="1484784"/>
              <a:ext cx="6978723" cy="4810828"/>
            </a:xfrm>
            <a:prstGeom prst="rect">
              <a:avLst/>
            </a:prstGeom>
          </p:spPr>
        </p:pic>
      </p:grpSp>
      <p:sp>
        <p:nvSpPr>
          <p:cNvPr id="14" name="Rectangle 13"/>
          <p:cNvSpPr/>
          <p:nvPr/>
        </p:nvSpPr>
        <p:spPr>
          <a:xfrm>
            <a:off x="9120336" y="6381328"/>
            <a:ext cx="360040"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mc:AlternateContent xmlns:mc="http://schemas.openxmlformats.org/markup-compatibility/2006" xmlns:p14="http://schemas.microsoft.com/office/powerpoint/2010/main">
        <mc:Choice Requires="p14">
          <p:contentPart p14:bwMode="auto" r:id="rId4">
            <p14:nvContentPartPr>
              <p14:cNvPr id="4" name="Encre 3"/>
              <p14:cNvContentPartPr/>
              <p14:nvPr/>
            </p14:nvContentPartPr>
            <p14:xfrm>
              <a:off x="8977745" y="2419895"/>
              <a:ext cx="684000" cy="37800"/>
            </p14:xfrm>
          </p:contentPart>
        </mc:Choice>
        <mc:Fallback xmlns="">
          <p:pic>
            <p:nvPicPr>
              <p:cNvPr id="4" name="Encre 3"/>
              <p:cNvPicPr/>
              <p:nvPr/>
            </p:nvPicPr>
            <p:blipFill>
              <a:blip r:embed="rId5"/>
              <a:stretch>
                <a:fillRect/>
              </a:stretch>
            </p:blipFill>
            <p:spPr>
              <a:xfrm>
                <a:off x="8929865" y="2323775"/>
                <a:ext cx="779760" cy="2296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Encre 4"/>
              <p14:cNvContentPartPr/>
              <p14:nvPr/>
            </p14:nvContentPartPr>
            <p14:xfrm>
              <a:off x="3186425" y="2362295"/>
              <a:ext cx="1358280" cy="76320"/>
            </p14:xfrm>
          </p:contentPart>
        </mc:Choice>
        <mc:Fallback xmlns="">
          <p:pic>
            <p:nvPicPr>
              <p:cNvPr id="5" name="Encre 4"/>
              <p:cNvPicPr/>
              <p:nvPr/>
            </p:nvPicPr>
            <p:blipFill>
              <a:blip r:embed="rId7"/>
              <a:stretch>
                <a:fillRect/>
              </a:stretch>
            </p:blipFill>
            <p:spPr>
              <a:xfrm>
                <a:off x="3138545" y="2266175"/>
                <a:ext cx="1454040" cy="2685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6" name="Encre 5"/>
              <p14:cNvContentPartPr/>
              <p14:nvPr/>
            </p14:nvContentPartPr>
            <p14:xfrm>
              <a:off x="9070625" y="3722375"/>
              <a:ext cx="369360" cy="9360"/>
            </p14:xfrm>
          </p:contentPart>
        </mc:Choice>
        <mc:Fallback xmlns="">
          <p:pic>
            <p:nvPicPr>
              <p:cNvPr id="6" name="Encre 5"/>
              <p:cNvPicPr/>
              <p:nvPr/>
            </p:nvPicPr>
            <p:blipFill>
              <a:blip r:embed="rId9"/>
              <a:stretch>
                <a:fillRect/>
              </a:stretch>
            </p:blipFill>
            <p:spPr>
              <a:xfrm>
                <a:off x="9022385" y="3626255"/>
                <a:ext cx="465480" cy="2016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 name="Encre 6"/>
              <p14:cNvContentPartPr/>
              <p14:nvPr/>
            </p14:nvContentPartPr>
            <p14:xfrm>
              <a:off x="9291665" y="3571895"/>
              <a:ext cx="378720" cy="95760"/>
            </p14:xfrm>
          </p:contentPart>
        </mc:Choice>
        <mc:Fallback xmlns="">
          <p:pic>
            <p:nvPicPr>
              <p:cNvPr id="7" name="Encre 6"/>
              <p:cNvPicPr/>
              <p:nvPr/>
            </p:nvPicPr>
            <p:blipFill>
              <a:blip r:embed="rId11"/>
              <a:stretch>
                <a:fillRect/>
              </a:stretch>
            </p:blipFill>
            <p:spPr>
              <a:xfrm>
                <a:off x="9243785" y="3475775"/>
                <a:ext cx="474840" cy="2876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8" name="Encre 7"/>
              <p14:cNvContentPartPr/>
              <p14:nvPr/>
            </p14:nvContentPartPr>
            <p14:xfrm>
              <a:off x="9134705" y="4821455"/>
              <a:ext cx="489960" cy="27000"/>
            </p14:xfrm>
          </p:contentPart>
        </mc:Choice>
        <mc:Fallback xmlns="">
          <p:pic>
            <p:nvPicPr>
              <p:cNvPr id="8" name="Encre 7"/>
              <p:cNvPicPr/>
              <p:nvPr/>
            </p:nvPicPr>
            <p:blipFill>
              <a:blip r:embed="rId13"/>
              <a:stretch>
                <a:fillRect/>
              </a:stretch>
            </p:blipFill>
            <p:spPr>
              <a:xfrm>
                <a:off x="9086825" y="4725335"/>
                <a:ext cx="585720" cy="2192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31" name="Encre 30"/>
              <p14:cNvContentPartPr/>
              <p14:nvPr/>
            </p14:nvContentPartPr>
            <p14:xfrm>
              <a:off x="9134705" y="5089295"/>
              <a:ext cx="489960" cy="56880"/>
            </p14:xfrm>
          </p:contentPart>
        </mc:Choice>
        <mc:Fallback xmlns="">
          <p:pic>
            <p:nvPicPr>
              <p:cNvPr id="31" name="Encre 30"/>
              <p:cNvPicPr/>
              <p:nvPr/>
            </p:nvPicPr>
            <p:blipFill>
              <a:blip r:embed="rId15"/>
              <a:stretch>
                <a:fillRect/>
              </a:stretch>
            </p:blipFill>
            <p:spPr>
              <a:xfrm>
                <a:off x="9086825" y="4993175"/>
                <a:ext cx="585720" cy="2487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32" name="Encre 31"/>
              <p14:cNvContentPartPr/>
              <p14:nvPr/>
            </p14:nvContentPartPr>
            <p14:xfrm>
              <a:off x="9144425" y="5597255"/>
              <a:ext cx="563400" cy="10440"/>
            </p14:xfrm>
          </p:contentPart>
        </mc:Choice>
        <mc:Fallback xmlns="">
          <p:pic>
            <p:nvPicPr>
              <p:cNvPr id="32" name="Encre 31"/>
              <p:cNvPicPr/>
              <p:nvPr/>
            </p:nvPicPr>
            <p:blipFill>
              <a:blip r:embed="rId17"/>
              <a:stretch>
                <a:fillRect/>
              </a:stretch>
            </p:blipFill>
            <p:spPr>
              <a:xfrm>
                <a:off x="9096185" y="5501135"/>
                <a:ext cx="659520" cy="2023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33" name="Encre 32"/>
              <p14:cNvContentPartPr/>
              <p14:nvPr/>
            </p14:nvContentPartPr>
            <p14:xfrm>
              <a:off x="3029465" y="5578895"/>
              <a:ext cx="1265760" cy="720"/>
            </p14:xfrm>
          </p:contentPart>
        </mc:Choice>
        <mc:Fallback xmlns="">
          <p:pic>
            <p:nvPicPr>
              <p:cNvPr id="33" name="Encre 32"/>
              <p:cNvPicPr/>
              <p:nvPr/>
            </p:nvPicPr>
            <p:blipFill>
              <a:blip r:embed="rId19"/>
              <a:stretch>
                <a:fillRect/>
              </a:stretch>
            </p:blipFill>
            <p:spPr>
              <a:xfrm>
                <a:off x="2981585" y="5482775"/>
                <a:ext cx="136152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34" name="Encre 33"/>
              <p14:cNvContentPartPr/>
              <p14:nvPr/>
            </p14:nvContentPartPr>
            <p14:xfrm>
              <a:off x="3722105" y="5097215"/>
              <a:ext cx="610200" cy="39960"/>
            </p14:xfrm>
          </p:contentPart>
        </mc:Choice>
        <mc:Fallback xmlns="">
          <p:pic>
            <p:nvPicPr>
              <p:cNvPr id="34" name="Encre 33"/>
              <p:cNvPicPr/>
              <p:nvPr/>
            </p:nvPicPr>
            <p:blipFill>
              <a:blip r:embed="rId21"/>
              <a:stretch>
                <a:fillRect/>
              </a:stretch>
            </p:blipFill>
            <p:spPr>
              <a:xfrm>
                <a:off x="3674225" y="5001455"/>
                <a:ext cx="705960" cy="23184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35" name="Encre 34"/>
              <p14:cNvContentPartPr/>
              <p14:nvPr/>
            </p14:nvContentPartPr>
            <p14:xfrm>
              <a:off x="3814625" y="4857815"/>
              <a:ext cx="277560" cy="15480"/>
            </p14:xfrm>
          </p:contentPart>
        </mc:Choice>
        <mc:Fallback xmlns="">
          <p:pic>
            <p:nvPicPr>
              <p:cNvPr id="35" name="Encre 34"/>
              <p:cNvPicPr/>
              <p:nvPr/>
            </p:nvPicPr>
            <p:blipFill>
              <a:blip r:embed="rId23"/>
              <a:stretch>
                <a:fillRect/>
              </a:stretch>
            </p:blipFill>
            <p:spPr>
              <a:xfrm>
                <a:off x="3766745" y="4762055"/>
                <a:ext cx="373320" cy="20736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36" name="Encre 35"/>
              <p14:cNvContentPartPr/>
              <p14:nvPr/>
            </p14:nvContentPartPr>
            <p14:xfrm>
              <a:off x="3316385" y="3703295"/>
              <a:ext cx="1145160" cy="28440"/>
            </p14:xfrm>
          </p:contentPart>
        </mc:Choice>
        <mc:Fallback xmlns="">
          <p:pic>
            <p:nvPicPr>
              <p:cNvPr id="36" name="Encre 35"/>
              <p:cNvPicPr/>
              <p:nvPr/>
            </p:nvPicPr>
            <p:blipFill>
              <a:blip r:embed="rId25"/>
              <a:stretch>
                <a:fillRect/>
              </a:stretch>
            </p:blipFill>
            <p:spPr>
              <a:xfrm>
                <a:off x="3268145" y="3607535"/>
                <a:ext cx="1241280" cy="220320"/>
              </a:xfrm>
              <a:prstGeom prst="rect">
                <a:avLst/>
              </a:prstGeom>
            </p:spPr>
          </p:pic>
        </mc:Fallback>
      </mc:AlternateContent>
    </p:spTree>
    <p:extLst>
      <p:ext uri="{BB962C8B-B14F-4D97-AF65-F5344CB8AC3E}">
        <p14:creationId xmlns:p14="http://schemas.microsoft.com/office/powerpoint/2010/main" val="16154354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1136559" y="6381328"/>
            <a:ext cx="432049" cy="3520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p:nvSpPr>
        <p:spPr>
          <a:xfrm>
            <a:off x="5609995" y="6569655"/>
            <a:ext cx="1088504" cy="136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Titre 1"/>
          <p:cNvSpPr txBox="1">
            <a:spLocks/>
          </p:cNvSpPr>
          <p:nvPr/>
        </p:nvSpPr>
        <p:spPr>
          <a:xfrm>
            <a:off x="0" y="1"/>
            <a:ext cx="12192000" cy="654897"/>
          </a:xfrm>
          <a:prstGeom prst="rect">
            <a:avLst/>
          </a:prstGeom>
          <a:solidFill>
            <a:srgbClr val="F7A941"/>
          </a:solidFill>
        </p:spPr>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b="1" dirty="0">
                <a:solidFill>
                  <a:schemeClr val="bg1"/>
                </a:solidFill>
                <a:latin typeface="Arial" panose="020B0604020202020204" pitchFamily="34" charset="0"/>
                <a:cs typeface="Arial" panose="020B0604020202020204" pitchFamily="34" charset="0"/>
              </a:rPr>
              <a:t>RÉSULTATS</a:t>
            </a:r>
          </a:p>
        </p:txBody>
      </p:sp>
      <p:pic>
        <p:nvPicPr>
          <p:cNvPr id="17" name="Image 16"/>
          <p:cNvPicPr>
            <a:picLocks noChangeAspect="1"/>
          </p:cNvPicPr>
          <p:nvPr/>
        </p:nvPicPr>
        <p:blipFill rotWithShape="1">
          <a:blip r:embed="rId2"/>
          <a:srcRect r="38358" b="96679"/>
          <a:stretch/>
        </p:blipFill>
        <p:spPr>
          <a:xfrm>
            <a:off x="2596716" y="1549321"/>
            <a:ext cx="6998567" cy="279647"/>
          </a:xfrm>
          <a:prstGeom prst="rect">
            <a:avLst/>
          </a:prstGeom>
          <a:solidFill>
            <a:srgbClr val="F7A941">
              <a:alpha val="50196"/>
            </a:srgbClr>
          </a:solidFill>
        </p:spPr>
      </p:pic>
      <p:sp>
        <p:nvSpPr>
          <p:cNvPr id="18" name="Titre 1"/>
          <p:cNvSpPr txBox="1">
            <a:spLocks/>
          </p:cNvSpPr>
          <p:nvPr/>
        </p:nvSpPr>
        <p:spPr>
          <a:xfrm>
            <a:off x="2601479" y="786410"/>
            <a:ext cx="6989042" cy="338334"/>
          </a:xfrm>
          <a:prstGeom prst="rect">
            <a:avLst/>
          </a:prstGeom>
          <a:solidFill>
            <a:srgbClr val="00987B"/>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dirty="0" err="1">
                <a:solidFill>
                  <a:schemeClr val="bg1"/>
                </a:solidFill>
              </a:rPr>
              <a:t>Analyse</a:t>
            </a:r>
            <a:r>
              <a:rPr lang="en-US" sz="2400" dirty="0">
                <a:solidFill>
                  <a:schemeClr val="bg1"/>
                </a:solidFill>
              </a:rPr>
              <a:t> </a:t>
            </a:r>
            <a:r>
              <a:rPr lang="en-US" sz="2400" dirty="0" err="1">
                <a:solidFill>
                  <a:schemeClr val="bg1"/>
                </a:solidFill>
              </a:rPr>
              <a:t>univariée</a:t>
            </a:r>
            <a:r>
              <a:rPr lang="en-US" sz="2400" dirty="0">
                <a:solidFill>
                  <a:schemeClr val="bg1"/>
                </a:solidFill>
              </a:rPr>
              <a:t>: </a:t>
            </a:r>
            <a:r>
              <a:rPr lang="en-US" sz="2400" b="1" dirty="0" err="1">
                <a:solidFill>
                  <a:schemeClr val="bg1"/>
                </a:solidFill>
              </a:rPr>
              <a:t>Survie</a:t>
            </a:r>
            <a:r>
              <a:rPr lang="en-US" sz="2400" dirty="0">
                <a:solidFill>
                  <a:schemeClr val="bg1"/>
                </a:solidFill>
              </a:rPr>
              <a:t> </a:t>
            </a:r>
            <a:r>
              <a:rPr lang="en-US" sz="2400" b="1" dirty="0">
                <a:solidFill>
                  <a:schemeClr val="bg1"/>
                </a:solidFill>
              </a:rPr>
              <a:t>sans progression</a:t>
            </a:r>
            <a:endParaRPr lang="fr-FR" sz="2400" b="1" dirty="0">
              <a:solidFill>
                <a:schemeClr val="bg1"/>
              </a:solidFill>
            </a:endParaRPr>
          </a:p>
        </p:txBody>
      </p:sp>
      <p:grpSp>
        <p:nvGrpSpPr>
          <p:cNvPr id="2" name="Groupe 1"/>
          <p:cNvGrpSpPr/>
          <p:nvPr/>
        </p:nvGrpSpPr>
        <p:grpSpPr>
          <a:xfrm>
            <a:off x="2596715" y="1844941"/>
            <a:ext cx="7171693" cy="3565131"/>
            <a:chOff x="2596715" y="1844941"/>
            <a:chExt cx="7171693" cy="3565131"/>
          </a:xfrm>
        </p:grpSpPr>
        <p:pic>
          <p:nvPicPr>
            <p:cNvPr id="14" name="Image 13"/>
            <p:cNvPicPr>
              <a:picLocks noChangeAspect="1"/>
            </p:cNvPicPr>
            <p:nvPr/>
          </p:nvPicPr>
          <p:blipFill rotWithShape="1">
            <a:blip r:embed="rId3"/>
            <a:srcRect l="-1" t="57489" r="38153"/>
            <a:stretch/>
          </p:blipFill>
          <p:spPr>
            <a:xfrm>
              <a:off x="2596715" y="1844941"/>
              <a:ext cx="6993805" cy="3565131"/>
            </a:xfrm>
            <a:prstGeom prst="rect">
              <a:avLst/>
            </a:prstGeom>
          </p:spPr>
        </p:pic>
        <p:sp>
          <p:nvSpPr>
            <p:cNvPr id="5" name="Rectangle 4"/>
            <p:cNvSpPr/>
            <p:nvPr/>
          </p:nvSpPr>
          <p:spPr>
            <a:xfrm>
              <a:off x="9408368" y="5022701"/>
              <a:ext cx="360040"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mc:AlternateContent xmlns:mc="http://schemas.openxmlformats.org/markup-compatibility/2006" xmlns:p14="http://schemas.microsoft.com/office/powerpoint/2010/main">
        <mc:Choice Requires="p14">
          <p:contentPart p14:bwMode="auto" r:id="rId4">
            <p14:nvContentPartPr>
              <p14:cNvPr id="3" name="Encre 2"/>
              <p14:cNvContentPartPr/>
              <p14:nvPr/>
            </p14:nvContentPartPr>
            <p14:xfrm>
              <a:off x="3039185" y="1929935"/>
              <a:ext cx="2068920" cy="137520"/>
            </p14:xfrm>
          </p:contentPart>
        </mc:Choice>
        <mc:Fallback xmlns="">
          <p:pic>
            <p:nvPicPr>
              <p:cNvPr id="3" name="Encre 2"/>
              <p:cNvPicPr/>
              <p:nvPr/>
            </p:nvPicPr>
            <p:blipFill>
              <a:blip r:embed="rId5"/>
              <a:stretch>
                <a:fillRect/>
              </a:stretch>
            </p:blipFill>
            <p:spPr>
              <a:xfrm>
                <a:off x="2990945" y="1834175"/>
                <a:ext cx="2165040" cy="3290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Encre 3"/>
              <p14:cNvContentPartPr/>
              <p14:nvPr/>
            </p14:nvContentPartPr>
            <p14:xfrm>
              <a:off x="7934465" y="1902215"/>
              <a:ext cx="1662480" cy="101520"/>
            </p14:xfrm>
          </p:contentPart>
        </mc:Choice>
        <mc:Fallback xmlns="">
          <p:pic>
            <p:nvPicPr>
              <p:cNvPr id="4" name="Encre 3"/>
              <p:cNvPicPr/>
              <p:nvPr/>
            </p:nvPicPr>
            <p:blipFill>
              <a:blip r:embed="rId7"/>
              <a:stretch>
                <a:fillRect/>
              </a:stretch>
            </p:blipFill>
            <p:spPr>
              <a:xfrm>
                <a:off x="7886225" y="1806455"/>
                <a:ext cx="1758600" cy="2934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6" name="Encre 5"/>
              <p14:cNvContentPartPr/>
              <p14:nvPr/>
            </p14:nvContentPartPr>
            <p14:xfrm>
              <a:off x="7897025" y="2676215"/>
              <a:ext cx="1579320" cy="30240"/>
            </p14:xfrm>
          </p:contentPart>
        </mc:Choice>
        <mc:Fallback xmlns="">
          <p:pic>
            <p:nvPicPr>
              <p:cNvPr id="6" name="Encre 5"/>
              <p:cNvPicPr/>
              <p:nvPr/>
            </p:nvPicPr>
            <p:blipFill>
              <a:blip r:embed="rId9"/>
              <a:stretch>
                <a:fillRect/>
              </a:stretch>
            </p:blipFill>
            <p:spPr>
              <a:xfrm>
                <a:off x="7849145" y="2580095"/>
                <a:ext cx="1675440" cy="2224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 name="Encre 6"/>
              <p14:cNvContentPartPr/>
              <p14:nvPr/>
            </p14:nvContentPartPr>
            <p14:xfrm>
              <a:off x="7970825" y="2891135"/>
              <a:ext cx="1588680" cy="54000"/>
            </p14:xfrm>
          </p:contentPart>
        </mc:Choice>
        <mc:Fallback xmlns="">
          <p:pic>
            <p:nvPicPr>
              <p:cNvPr id="7" name="Encre 6"/>
              <p:cNvPicPr/>
              <p:nvPr/>
            </p:nvPicPr>
            <p:blipFill>
              <a:blip r:embed="rId11"/>
              <a:stretch>
                <a:fillRect/>
              </a:stretch>
            </p:blipFill>
            <p:spPr>
              <a:xfrm>
                <a:off x="7922945" y="2795015"/>
                <a:ext cx="1684800" cy="2462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8" name="Encre 7"/>
              <p14:cNvContentPartPr/>
              <p14:nvPr/>
            </p14:nvContentPartPr>
            <p14:xfrm>
              <a:off x="7970825" y="3620135"/>
              <a:ext cx="1616400" cy="65520"/>
            </p14:xfrm>
          </p:contentPart>
        </mc:Choice>
        <mc:Fallback xmlns="">
          <p:pic>
            <p:nvPicPr>
              <p:cNvPr id="8" name="Encre 7"/>
              <p:cNvPicPr/>
              <p:nvPr/>
            </p:nvPicPr>
            <p:blipFill>
              <a:blip r:embed="rId13"/>
              <a:stretch>
                <a:fillRect/>
              </a:stretch>
            </p:blipFill>
            <p:spPr>
              <a:xfrm>
                <a:off x="7922945" y="3524375"/>
                <a:ext cx="1712520" cy="2574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21" name="Encre 20"/>
              <p14:cNvContentPartPr/>
              <p14:nvPr/>
            </p14:nvContentPartPr>
            <p14:xfrm>
              <a:off x="8035625" y="2364455"/>
              <a:ext cx="1450440" cy="55800"/>
            </p14:xfrm>
          </p:contentPart>
        </mc:Choice>
        <mc:Fallback xmlns="">
          <p:pic>
            <p:nvPicPr>
              <p:cNvPr id="21" name="Encre 20"/>
              <p:cNvPicPr/>
              <p:nvPr/>
            </p:nvPicPr>
            <p:blipFill>
              <a:blip r:embed="rId15"/>
              <a:stretch>
                <a:fillRect/>
              </a:stretch>
            </p:blipFill>
            <p:spPr>
              <a:xfrm>
                <a:off x="7987745" y="2268335"/>
                <a:ext cx="1546200" cy="2480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22" name="Encre 21"/>
              <p14:cNvContentPartPr/>
              <p14:nvPr/>
            </p14:nvContentPartPr>
            <p14:xfrm>
              <a:off x="3888425" y="2327735"/>
              <a:ext cx="1071360" cy="113400"/>
            </p14:xfrm>
          </p:contentPart>
        </mc:Choice>
        <mc:Fallback xmlns="">
          <p:pic>
            <p:nvPicPr>
              <p:cNvPr id="22" name="Encre 21"/>
              <p:cNvPicPr/>
              <p:nvPr/>
            </p:nvPicPr>
            <p:blipFill>
              <a:blip r:embed="rId17"/>
              <a:stretch>
                <a:fillRect/>
              </a:stretch>
            </p:blipFill>
            <p:spPr>
              <a:xfrm>
                <a:off x="3840545" y="2231615"/>
                <a:ext cx="1167480" cy="3056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3" name="Encre 22"/>
              <p14:cNvContentPartPr/>
              <p14:nvPr/>
            </p14:nvContentPartPr>
            <p14:xfrm>
              <a:off x="3943865" y="2622215"/>
              <a:ext cx="1108800" cy="86040"/>
            </p14:xfrm>
          </p:contentPart>
        </mc:Choice>
        <mc:Fallback xmlns="">
          <p:pic>
            <p:nvPicPr>
              <p:cNvPr id="23" name="Encre 22"/>
              <p:cNvPicPr/>
              <p:nvPr/>
            </p:nvPicPr>
            <p:blipFill>
              <a:blip r:embed="rId19"/>
              <a:stretch>
                <a:fillRect/>
              </a:stretch>
            </p:blipFill>
            <p:spPr>
              <a:xfrm>
                <a:off x="3895985" y="2526095"/>
                <a:ext cx="1204560" cy="27828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24" name="Encre 23"/>
              <p14:cNvContentPartPr/>
              <p14:nvPr/>
            </p14:nvContentPartPr>
            <p14:xfrm>
              <a:off x="3907505" y="2881775"/>
              <a:ext cx="942120" cy="92520"/>
            </p14:xfrm>
          </p:contentPart>
        </mc:Choice>
        <mc:Fallback xmlns="">
          <p:pic>
            <p:nvPicPr>
              <p:cNvPr id="24" name="Encre 23"/>
              <p:cNvPicPr/>
              <p:nvPr/>
            </p:nvPicPr>
            <p:blipFill>
              <a:blip r:embed="rId21"/>
              <a:stretch>
                <a:fillRect/>
              </a:stretch>
            </p:blipFill>
            <p:spPr>
              <a:xfrm>
                <a:off x="3859265" y="2785655"/>
                <a:ext cx="1038240" cy="28476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5" name="Encre 24"/>
              <p14:cNvContentPartPr/>
              <p14:nvPr/>
            </p14:nvContentPartPr>
            <p14:xfrm>
              <a:off x="3777545" y="3629855"/>
              <a:ext cx="1062720" cy="360"/>
            </p14:xfrm>
          </p:contentPart>
        </mc:Choice>
        <mc:Fallback xmlns="">
          <p:pic>
            <p:nvPicPr>
              <p:cNvPr id="25" name="Encre 24"/>
              <p:cNvPicPr/>
              <p:nvPr/>
            </p:nvPicPr>
            <p:blipFill>
              <a:blip r:embed="rId23"/>
              <a:stretch>
                <a:fillRect/>
              </a:stretch>
            </p:blipFill>
            <p:spPr>
              <a:xfrm>
                <a:off x="3729665" y="3533735"/>
                <a:ext cx="1158480" cy="192600"/>
              </a:xfrm>
              <a:prstGeom prst="rect">
                <a:avLst/>
              </a:prstGeom>
            </p:spPr>
          </p:pic>
        </mc:Fallback>
      </mc:AlternateContent>
    </p:spTree>
    <p:extLst>
      <p:ext uri="{BB962C8B-B14F-4D97-AF65-F5344CB8AC3E}">
        <p14:creationId xmlns:p14="http://schemas.microsoft.com/office/powerpoint/2010/main" val="13505837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Image 23"/>
          <p:cNvPicPr>
            <a:picLocks noChangeAspect="1"/>
          </p:cNvPicPr>
          <p:nvPr/>
        </p:nvPicPr>
        <p:blipFill>
          <a:blip r:embed="rId2"/>
          <a:stretch>
            <a:fillRect/>
          </a:stretch>
        </p:blipFill>
        <p:spPr>
          <a:xfrm>
            <a:off x="2567515" y="1333231"/>
            <a:ext cx="7136267" cy="4951131"/>
          </a:xfrm>
          <a:prstGeom prst="rect">
            <a:avLst/>
          </a:prstGeom>
        </p:spPr>
      </p:pic>
      <p:sp>
        <p:nvSpPr>
          <p:cNvPr id="11" name="Rectangle 10"/>
          <p:cNvSpPr/>
          <p:nvPr/>
        </p:nvSpPr>
        <p:spPr>
          <a:xfrm>
            <a:off x="11136559" y="6381328"/>
            <a:ext cx="432049" cy="3520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p:nvSpPr>
        <p:spPr>
          <a:xfrm>
            <a:off x="5609995" y="6569655"/>
            <a:ext cx="1088504" cy="136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Titre 1"/>
          <p:cNvSpPr txBox="1">
            <a:spLocks/>
          </p:cNvSpPr>
          <p:nvPr/>
        </p:nvSpPr>
        <p:spPr>
          <a:xfrm>
            <a:off x="0" y="1"/>
            <a:ext cx="12192000" cy="654897"/>
          </a:xfrm>
          <a:prstGeom prst="rect">
            <a:avLst/>
          </a:prstGeom>
          <a:solidFill>
            <a:srgbClr val="F7A941"/>
          </a:solidFill>
        </p:spPr>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b="1" dirty="0">
                <a:solidFill>
                  <a:schemeClr val="bg1"/>
                </a:solidFill>
                <a:latin typeface="Arial" panose="020B0604020202020204" pitchFamily="34" charset="0"/>
                <a:cs typeface="Arial" panose="020B0604020202020204" pitchFamily="34" charset="0"/>
              </a:rPr>
              <a:t>RÉSULTATS</a:t>
            </a:r>
          </a:p>
        </p:txBody>
      </p:sp>
      <p:pic>
        <p:nvPicPr>
          <p:cNvPr id="10" name="Image 9"/>
          <p:cNvPicPr>
            <a:picLocks noChangeAspect="1"/>
          </p:cNvPicPr>
          <p:nvPr/>
        </p:nvPicPr>
        <p:blipFill rotWithShape="1">
          <a:blip r:embed="rId3"/>
          <a:srcRect l="1903" t="95015" r="38479" b="356"/>
          <a:stretch/>
        </p:blipFill>
        <p:spPr>
          <a:xfrm>
            <a:off x="2683049" y="6284362"/>
            <a:ext cx="7042156" cy="405489"/>
          </a:xfrm>
          <a:prstGeom prst="rect">
            <a:avLst/>
          </a:prstGeom>
        </p:spPr>
      </p:pic>
      <p:sp>
        <p:nvSpPr>
          <p:cNvPr id="18" name="Titre 1"/>
          <p:cNvSpPr txBox="1">
            <a:spLocks/>
          </p:cNvSpPr>
          <p:nvPr/>
        </p:nvSpPr>
        <p:spPr>
          <a:xfrm>
            <a:off x="2601479" y="786410"/>
            <a:ext cx="6989042" cy="338334"/>
          </a:xfrm>
          <a:prstGeom prst="rect">
            <a:avLst/>
          </a:prstGeom>
          <a:solidFill>
            <a:srgbClr val="00987B"/>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dirty="0" err="1">
                <a:solidFill>
                  <a:schemeClr val="bg1"/>
                </a:solidFill>
              </a:rPr>
              <a:t>Analyse</a:t>
            </a:r>
            <a:r>
              <a:rPr lang="en-US" sz="2400" dirty="0">
                <a:solidFill>
                  <a:schemeClr val="bg1"/>
                </a:solidFill>
              </a:rPr>
              <a:t> </a:t>
            </a:r>
            <a:r>
              <a:rPr lang="en-US" sz="2400" dirty="0" err="1">
                <a:solidFill>
                  <a:schemeClr val="bg1"/>
                </a:solidFill>
              </a:rPr>
              <a:t>univariée</a:t>
            </a:r>
            <a:r>
              <a:rPr lang="en-US" sz="2400" dirty="0">
                <a:solidFill>
                  <a:schemeClr val="bg1"/>
                </a:solidFill>
              </a:rPr>
              <a:t>: </a:t>
            </a:r>
            <a:r>
              <a:rPr lang="en-US" sz="2400" b="1" dirty="0" err="1">
                <a:solidFill>
                  <a:schemeClr val="bg1"/>
                </a:solidFill>
              </a:rPr>
              <a:t>survie</a:t>
            </a:r>
            <a:r>
              <a:rPr lang="en-US" sz="2400" b="1" dirty="0">
                <a:solidFill>
                  <a:schemeClr val="bg1"/>
                </a:solidFill>
              </a:rPr>
              <a:t> </a:t>
            </a:r>
            <a:r>
              <a:rPr lang="en-US" sz="2400" b="1" dirty="0" err="1">
                <a:solidFill>
                  <a:schemeClr val="bg1"/>
                </a:solidFill>
              </a:rPr>
              <a:t>globale</a:t>
            </a:r>
            <a:endParaRPr lang="fr-FR" sz="2400" b="1" dirty="0">
              <a:solidFill>
                <a:schemeClr val="bg1"/>
              </a:solidFill>
            </a:endParaRPr>
          </a:p>
        </p:txBody>
      </p:sp>
      <mc:AlternateContent xmlns:mc="http://schemas.openxmlformats.org/markup-compatibility/2006" xmlns:p14="http://schemas.microsoft.com/office/powerpoint/2010/main">
        <mc:Choice Requires="p14">
          <p:contentPart p14:bwMode="auto" r:id="rId4">
            <p14:nvContentPartPr>
              <p14:cNvPr id="2" name="Encre 1"/>
              <p14:cNvContentPartPr/>
              <p14:nvPr/>
            </p14:nvContentPartPr>
            <p14:xfrm>
              <a:off x="3897785" y="1775865"/>
              <a:ext cx="702360" cy="63000"/>
            </p14:xfrm>
          </p:contentPart>
        </mc:Choice>
        <mc:Fallback xmlns="">
          <p:pic>
            <p:nvPicPr>
              <p:cNvPr id="2" name="Encre 1"/>
              <p:cNvPicPr/>
              <p:nvPr/>
            </p:nvPicPr>
            <p:blipFill>
              <a:blip r:embed="rId5"/>
              <a:stretch>
                <a:fillRect/>
              </a:stretch>
            </p:blipFill>
            <p:spPr>
              <a:xfrm>
                <a:off x="3849905" y="1679745"/>
                <a:ext cx="798120" cy="2548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 name="Encre 2"/>
              <p14:cNvContentPartPr/>
              <p14:nvPr/>
            </p14:nvContentPartPr>
            <p14:xfrm>
              <a:off x="9116345" y="1780185"/>
              <a:ext cx="470880" cy="15120"/>
            </p14:xfrm>
          </p:contentPart>
        </mc:Choice>
        <mc:Fallback xmlns="">
          <p:pic>
            <p:nvPicPr>
              <p:cNvPr id="3" name="Encre 2"/>
              <p:cNvPicPr/>
              <p:nvPr/>
            </p:nvPicPr>
            <p:blipFill>
              <a:blip r:embed="rId7"/>
              <a:stretch>
                <a:fillRect/>
              </a:stretch>
            </p:blipFill>
            <p:spPr>
              <a:xfrm>
                <a:off x="9068465" y="1684065"/>
                <a:ext cx="567000" cy="2073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 name="Encre 3"/>
              <p14:cNvContentPartPr/>
              <p14:nvPr/>
            </p14:nvContentPartPr>
            <p14:xfrm>
              <a:off x="3094625" y="2466705"/>
              <a:ext cx="1126800" cy="46440"/>
            </p14:xfrm>
          </p:contentPart>
        </mc:Choice>
        <mc:Fallback xmlns="">
          <p:pic>
            <p:nvPicPr>
              <p:cNvPr id="4" name="Encre 3"/>
              <p:cNvPicPr/>
              <p:nvPr/>
            </p:nvPicPr>
            <p:blipFill>
              <a:blip r:embed="rId9"/>
              <a:stretch>
                <a:fillRect/>
              </a:stretch>
            </p:blipFill>
            <p:spPr>
              <a:xfrm>
                <a:off x="3046385" y="2370585"/>
                <a:ext cx="1222920" cy="2383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6" name="Encre 5"/>
              <p14:cNvContentPartPr/>
              <p14:nvPr/>
            </p14:nvContentPartPr>
            <p14:xfrm>
              <a:off x="9116345" y="2493345"/>
              <a:ext cx="425160" cy="720"/>
            </p14:xfrm>
          </p:contentPart>
        </mc:Choice>
        <mc:Fallback xmlns="">
          <p:pic>
            <p:nvPicPr>
              <p:cNvPr id="6" name="Encre 5"/>
              <p:cNvPicPr/>
              <p:nvPr/>
            </p:nvPicPr>
            <p:blipFill>
              <a:blip r:embed="rId11"/>
              <a:stretch>
                <a:fillRect/>
              </a:stretch>
            </p:blipFill>
            <p:spPr>
              <a:xfrm>
                <a:off x="9068465" y="2397585"/>
                <a:ext cx="52092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7" name="Encre 6"/>
              <p14:cNvContentPartPr/>
              <p14:nvPr/>
            </p14:nvContentPartPr>
            <p14:xfrm>
              <a:off x="9144425" y="3195345"/>
              <a:ext cx="424800" cy="11160"/>
            </p14:xfrm>
          </p:contentPart>
        </mc:Choice>
        <mc:Fallback xmlns="">
          <p:pic>
            <p:nvPicPr>
              <p:cNvPr id="7" name="Encre 6"/>
              <p:cNvPicPr/>
              <p:nvPr/>
            </p:nvPicPr>
            <p:blipFill>
              <a:blip r:embed="rId13"/>
              <a:stretch>
                <a:fillRect/>
              </a:stretch>
            </p:blipFill>
            <p:spPr>
              <a:xfrm>
                <a:off x="9096185" y="3099585"/>
                <a:ext cx="520920" cy="2030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8" name="Encre 7"/>
              <p14:cNvContentPartPr/>
              <p14:nvPr/>
            </p14:nvContentPartPr>
            <p14:xfrm>
              <a:off x="9144425" y="3657585"/>
              <a:ext cx="415080" cy="55800"/>
            </p14:xfrm>
          </p:contentPart>
        </mc:Choice>
        <mc:Fallback xmlns="">
          <p:pic>
            <p:nvPicPr>
              <p:cNvPr id="8" name="Encre 7"/>
              <p:cNvPicPr/>
              <p:nvPr/>
            </p:nvPicPr>
            <p:blipFill>
              <a:blip r:embed="rId15"/>
              <a:stretch>
                <a:fillRect/>
              </a:stretch>
            </p:blipFill>
            <p:spPr>
              <a:xfrm>
                <a:off x="9096185" y="3561465"/>
                <a:ext cx="511560" cy="2480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9" name="Encre 8"/>
              <p14:cNvContentPartPr/>
              <p14:nvPr/>
            </p14:nvContentPartPr>
            <p14:xfrm>
              <a:off x="9116345" y="4857825"/>
              <a:ext cx="498600" cy="56160"/>
            </p14:xfrm>
          </p:contentPart>
        </mc:Choice>
        <mc:Fallback xmlns="">
          <p:pic>
            <p:nvPicPr>
              <p:cNvPr id="9" name="Encre 8"/>
              <p:cNvPicPr/>
              <p:nvPr/>
            </p:nvPicPr>
            <p:blipFill>
              <a:blip r:embed="rId17"/>
              <a:stretch>
                <a:fillRect/>
              </a:stretch>
            </p:blipFill>
            <p:spPr>
              <a:xfrm>
                <a:off x="9068465" y="4762065"/>
                <a:ext cx="594720" cy="2480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4" name="Encre 13"/>
              <p14:cNvContentPartPr/>
              <p14:nvPr/>
            </p14:nvContentPartPr>
            <p14:xfrm>
              <a:off x="9162425" y="5144745"/>
              <a:ext cx="406800" cy="720"/>
            </p14:xfrm>
          </p:contentPart>
        </mc:Choice>
        <mc:Fallback xmlns="">
          <p:pic>
            <p:nvPicPr>
              <p:cNvPr id="14" name="Encre 13"/>
              <p:cNvPicPr/>
              <p:nvPr/>
            </p:nvPicPr>
            <p:blipFill>
              <a:blip r:embed="rId19"/>
              <a:stretch>
                <a:fillRect/>
              </a:stretch>
            </p:blipFill>
            <p:spPr>
              <a:xfrm>
                <a:off x="9114545" y="5048625"/>
                <a:ext cx="50256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5" name="Encre 14"/>
              <p14:cNvContentPartPr/>
              <p14:nvPr/>
            </p14:nvContentPartPr>
            <p14:xfrm>
              <a:off x="9134705" y="5604105"/>
              <a:ext cx="527040" cy="39600"/>
            </p14:xfrm>
          </p:contentPart>
        </mc:Choice>
        <mc:Fallback xmlns="">
          <p:pic>
            <p:nvPicPr>
              <p:cNvPr id="15" name="Encre 14"/>
              <p:cNvPicPr/>
              <p:nvPr/>
            </p:nvPicPr>
            <p:blipFill>
              <a:blip r:embed="rId21"/>
              <a:stretch>
                <a:fillRect/>
              </a:stretch>
            </p:blipFill>
            <p:spPr>
              <a:xfrm>
                <a:off x="9086825" y="5507985"/>
                <a:ext cx="622800" cy="23184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6" name="Encre 15"/>
              <p14:cNvContentPartPr/>
              <p14:nvPr/>
            </p14:nvContentPartPr>
            <p14:xfrm>
              <a:off x="9134705" y="5865105"/>
              <a:ext cx="489960" cy="38160"/>
            </p14:xfrm>
          </p:contentPart>
        </mc:Choice>
        <mc:Fallback xmlns="">
          <p:pic>
            <p:nvPicPr>
              <p:cNvPr id="16" name="Encre 15"/>
              <p:cNvPicPr/>
              <p:nvPr/>
            </p:nvPicPr>
            <p:blipFill>
              <a:blip r:embed="rId23"/>
              <a:stretch>
                <a:fillRect/>
              </a:stretch>
            </p:blipFill>
            <p:spPr>
              <a:xfrm>
                <a:off x="9086825" y="5768985"/>
                <a:ext cx="585720" cy="2304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7" name="Encre 16"/>
              <p14:cNvContentPartPr/>
              <p14:nvPr/>
            </p14:nvContentPartPr>
            <p14:xfrm>
              <a:off x="3029465" y="5789865"/>
              <a:ext cx="1191960" cy="121680"/>
            </p14:xfrm>
          </p:contentPart>
        </mc:Choice>
        <mc:Fallback xmlns="">
          <p:pic>
            <p:nvPicPr>
              <p:cNvPr id="17" name="Encre 16"/>
              <p:cNvPicPr/>
              <p:nvPr/>
            </p:nvPicPr>
            <p:blipFill>
              <a:blip r:embed="rId25"/>
              <a:stretch>
                <a:fillRect/>
              </a:stretch>
            </p:blipFill>
            <p:spPr>
              <a:xfrm>
                <a:off x="2981585" y="5693745"/>
                <a:ext cx="1287720" cy="31392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9" name="Encre 18"/>
              <p14:cNvContentPartPr/>
              <p14:nvPr/>
            </p14:nvContentPartPr>
            <p14:xfrm>
              <a:off x="3047825" y="5615265"/>
              <a:ext cx="1090440" cy="93600"/>
            </p14:xfrm>
          </p:contentPart>
        </mc:Choice>
        <mc:Fallback xmlns="">
          <p:pic>
            <p:nvPicPr>
              <p:cNvPr id="19" name="Encre 18"/>
              <p:cNvPicPr/>
              <p:nvPr/>
            </p:nvPicPr>
            <p:blipFill>
              <a:blip r:embed="rId27"/>
              <a:stretch>
                <a:fillRect/>
              </a:stretch>
            </p:blipFill>
            <p:spPr>
              <a:xfrm>
                <a:off x="2999945" y="5519505"/>
                <a:ext cx="1186200" cy="28512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0" name="Encre 19"/>
              <p14:cNvContentPartPr/>
              <p14:nvPr/>
            </p14:nvContentPartPr>
            <p14:xfrm>
              <a:off x="3685745" y="4895265"/>
              <a:ext cx="369360" cy="360"/>
            </p14:xfrm>
          </p:contentPart>
        </mc:Choice>
        <mc:Fallback xmlns="">
          <p:pic>
            <p:nvPicPr>
              <p:cNvPr id="20" name="Encre 19"/>
              <p:cNvPicPr/>
              <p:nvPr/>
            </p:nvPicPr>
            <p:blipFill>
              <a:blip r:embed="rId29"/>
              <a:stretch>
                <a:fillRect/>
              </a:stretch>
            </p:blipFill>
            <p:spPr>
              <a:xfrm>
                <a:off x="3637505" y="4799145"/>
                <a:ext cx="46548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1" name="Encre 20"/>
              <p14:cNvContentPartPr/>
              <p14:nvPr/>
            </p14:nvContentPartPr>
            <p14:xfrm>
              <a:off x="3703745" y="5144745"/>
              <a:ext cx="554040" cy="37080"/>
            </p14:xfrm>
          </p:contentPart>
        </mc:Choice>
        <mc:Fallback xmlns="">
          <p:pic>
            <p:nvPicPr>
              <p:cNvPr id="21" name="Encre 20"/>
              <p:cNvPicPr/>
              <p:nvPr/>
            </p:nvPicPr>
            <p:blipFill>
              <a:blip r:embed="rId31"/>
              <a:stretch>
                <a:fillRect/>
              </a:stretch>
            </p:blipFill>
            <p:spPr>
              <a:xfrm>
                <a:off x="3655865" y="5048625"/>
                <a:ext cx="650160" cy="22932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2" name="Encre 21"/>
              <p14:cNvContentPartPr/>
              <p14:nvPr/>
            </p14:nvContentPartPr>
            <p14:xfrm>
              <a:off x="3343385" y="3713025"/>
              <a:ext cx="693360" cy="38520"/>
            </p14:xfrm>
          </p:contentPart>
        </mc:Choice>
        <mc:Fallback xmlns="">
          <p:pic>
            <p:nvPicPr>
              <p:cNvPr id="22" name="Encre 21"/>
              <p:cNvPicPr/>
              <p:nvPr/>
            </p:nvPicPr>
            <p:blipFill>
              <a:blip r:embed="rId33"/>
              <a:stretch>
                <a:fillRect/>
              </a:stretch>
            </p:blipFill>
            <p:spPr>
              <a:xfrm>
                <a:off x="3295505" y="3616905"/>
                <a:ext cx="789120" cy="23040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3" name="Encre 22"/>
              <p14:cNvContentPartPr/>
              <p14:nvPr/>
            </p14:nvContentPartPr>
            <p14:xfrm>
              <a:off x="3629945" y="3259785"/>
              <a:ext cx="914760" cy="23400"/>
            </p14:xfrm>
          </p:contentPart>
        </mc:Choice>
        <mc:Fallback xmlns="">
          <p:pic>
            <p:nvPicPr>
              <p:cNvPr id="23" name="Encre 22"/>
              <p:cNvPicPr/>
              <p:nvPr/>
            </p:nvPicPr>
            <p:blipFill>
              <a:blip r:embed="rId35"/>
              <a:stretch>
                <a:fillRect/>
              </a:stretch>
            </p:blipFill>
            <p:spPr>
              <a:xfrm>
                <a:off x="3582065" y="3163665"/>
                <a:ext cx="1010520" cy="215640"/>
              </a:xfrm>
              <a:prstGeom prst="rect">
                <a:avLst/>
              </a:prstGeom>
            </p:spPr>
          </p:pic>
        </mc:Fallback>
      </mc:AlternateContent>
      <p:sp>
        <p:nvSpPr>
          <p:cNvPr id="25" name="Rectangle 24"/>
          <p:cNvSpPr/>
          <p:nvPr/>
        </p:nvSpPr>
        <p:spPr>
          <a:xfrm>
            <a:off x="9292910" y="6346501"/>
            <a:ext cx="583499" cy="2926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706259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Image 18"/>
          <p:cNvPicPr>
            <a:picLocks noChangeAspect="1"/>
          </p:cNvPicPr>
          <p:nvPr/>
        </p:nvPicPr>
        <p:blipFill rotWithShape="1">
          <a:blip r:embed="rId2"/>
          <a:srcRect l="1184" t="-970" r="38358" b="96693"/>
          <a:stretch/>
        </p:blipFill>
        <p:spPr>
          <a:xfrm>
            <a:off x="2567608" y="1700808"/>
            <a:ext cx="6864076" cy="360040"/>
          </a:xfrm>
          <a:prstGeom prst="rect">
            <a:avLst/>
          </a:prstGeom>
        </p:spPr>
      </p:pic>
      <p:sp>
        <p:nvSpPr>
          <p:cNvPr id="11" name="Rectangle 10"/>
          <p:cNvSpPr/>
          <p:nvPr/>
        </p:nvSpPr>
        <p:spPr>
          <a:xfrm>
            <a:off x="11136559" y="6381328"/>
            <a:ext cx="432049" cy="3520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p:nvSpPr>
        <p:spPr>
          <a:xfrm>
            <a:off x="5609995" y="6569655"/>
            <a:ext cx="1088504" cy="136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Titre 1"/>
          <p:cNvSpPr txBox="1">
            <a:spLocks/>
          </p:cNvSpPr>
          <p:nvPr/>
        </p:nvSpPr>
        <p:spPr>
          <a:xfrm>
            <a:off x="0" y="1"/>
            <a:ext cx="12192000" cy="654897"/>
          </a:xfrm>
          <a:prstGeom prst="rect">
            <a:avLst/>
          </a:prstGeom>
          <a:solidFill>
            <a:srgbClr val="F7A941"/>
          </a:solidFill>
        </p:spPr>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b="1" dirty="0">
                <a:solidFill>
                  <a:schemeClr val="bg1"/>
                </a:solidFill>
                <a:latin typeface="Arial" panose="020B0604020202020204" pitchFamily="34" charset="0"/>
                <a:cs typeface="Arial" panose="020B0604020202020204" pitchFamily="34" charset="0"/>
              </a:rPr>
              <a:t>RÉSULTATS</a:t>
            </a:r>
          </a:p>
        </p:txBody>
      </p:sp>
      <p:pic>
        <p:nvPicPr>
          <p:cNvPr id="16" name="Image 15"/>
          <p:cNvPicPr>
            <a:picLocks noChangeAspect="1"/>
          </p:cNvPicPr>
          <p:nvPr/>
        </p:nvPicPr>
        <p:blipFill rotWithShape="1">
          <a:blip r:embed="rId2"/>
          <a:srcRect l="1904" t="57298" r="38556" b="356"/>
          <a:stretch/>
        </p:blipFill>
        <p:spPr>
          <a:xfrm>
            <a:off x="2519393" y="2060848"/>
            <a:ext cx="7032991" cy="3709473"/>
          </a:xfrm>
          <a:prstGeom prst="rect">
            <a:avLst/>
          </a:prstGeom>
        </p:spPr>
      </p:pic>
      <p:sp>
        <p:nvSpPr>
          <p:cNvPr id="10" name="Titre 1"/>
          <p:cNvSpPr txBox="1">
            <a:spLocks/>
          </p:cNvSpPr>
          <p:nvPr/>
        </p:nvSpPr>
        <p:spPr>
          <a:xfrm>
            <a:off x="2601479" y="786410"/>
            <a:ext cx="6989042" cy="338334"/>
          </a:xfrm>
          <a:prstGeom prst="rect">
            <a:avLst/>
          </a:prstGeom>
          <a:solidFill>
            <a:srgbClr val="00987B"/>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dirty="0" err="1">
                <a:solidFill>
                  <a:schemeClr val="bg1"/>
                </a:solidFill>
              </a:rPr>
              <a:t>Analyse</a:t>
            </a:r>
            <a:r>
              <a:rPr lang="en-US" sz="2400" dirty="0">
                <a:solidFill>
                  <a:schemeClr val="bg1"/>
                </a:solidFill>
              </a:rPr>
              <a:t> </a:t>
            </a:r>
            <a:r>
              <a:rPr lang="en-US" sz="2400" dirty="0" err="1">
                <a:solidFill>
                  <a:schemeClr val="bg1"/>
                </a:solidFill>
              </a:rPr>
              <a:t>univariée</a:t>
            </a:r>
            <a:r>
              <a:rPr lang="en-US" sz="2400" dirty="0">
                <a:solidFill>
                  <a:schemeClr val="bg1"/>
                </a:solidFill>
              </a:rPr>
              <a:t>: </a:t>
            </a:r>
            <a:r>
              <a:rPr lang="en-US" sz="2400" b="1" dirty="0" err="1">
                <a:solidFill>
                  <a:schemeClr val="bg1"/>
                </a:solidFill>
              </a:rPr>
              <a:t>survie</a:t>
            </a:r>
            <a:r>
              <a:rPr lang="en-US" sz="2400" b="1" dirty="0">
                <a:solidFill>
                  <a:schemeClr val="bg1"/>
                </a:solidFill>
              </a:rPr>
              <a:t> </a:t>
            </a:r>
            <a:r>
              <a:rPr lang="en-US" sz="2400" b="1" dirty="0" err="1">
                <a:solidFill>
                  <a:schemeClr val="bg1"/>
                </a:solidFill>
              </a:rPr>
              <a:t>globale</a:t>
            </a:r>
            <a:endParaRPr lang="fr-FR" sz="2400" b="1" dirty="0">
              <a:solidFill>
                <a:schemeClr val="bg1"/>
              </a:solidFill>
            </a:endParaRPr>
          </a:p>
        </p:txBody>
      </p:sp>
      <mc:AlternateContent xmlns:mc="http://schemas.openxmlformats.org/markup-compatibility/2006" xmlns:p14="http://schemas.microsoft.com/office/powerpoint/2010/main">
        <mc:Choice Requires="p14">
          <p:contentPart p14:bwMode="auto" r:id="rId3">
            <p14:nvContentPartPr>
              <p14:cNvPr id="2" name="Encre 1"/>
              <p14:cNvContentPartPr/>
              <p14:nvPr/>
            </p14:nvContentPartPr>
            <p14:xfrm>
              <a:off x="9126065" y="2207505"/>
              <a:ext cx="420840" cy="27720"/>
            </p14:xfrm>
          </p:contentPart>
        </mc:Choice>
        <mc:Fallback xmlns="">
          <p:pic>
            <p:nvPicPr>
              <p:cNvPr id="2" name="Encre 1"/>
              <p:cNvPicPr/>
              <p:nvPr/>
            </p:nvPicPr>
            <p:blipFill>
              <a:blip r:embed="rId4"/>
              <a:stretch>
                <a:fillRect/>
              </a:stretch>
            </p:blipFill>
            <p:spPr>
              <a:xfrm>
                <a:off x="9077825" y="2111385"/>
                <a:ext cx="516960" cy="2199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Encre 2"/>
              <p14:cNvContentPartPr/>
              <p14:nvPr/>
            </p14:nvContentPartPr>
            <p14:xfrm>
              <a:off x="9126065" y="2697105"/>
              <a:ext cx="452520" cy="720"/>
            </p14:xfrm>
          </p:contentPart>
        </mc:Choice>
        <mc:Fallback xmlns="">
          <p:pic>
            <p:nvPicPr>
              <p:cNvPr id="3" name="Encre 2"/>
              <p:cNvPicPr/>
              <p:nvPr/>
            </p:nvPicPr>
            <p:blipFill>
              <a:blip r:embed="rId6"/>
              <a:stretch>
                <a:fillRect/>
              </a:stretch>
            </p:blipFill>
            <p:spPr>
              <a:xfrm>
                <a:off x="9077825" y="2600985"/>
                <a:ext cx="54864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 name="Encre 3"/>
              <p14:cNvContentPartPr/>
              <p14:nvPr/>
            </p14:nvContentPartPr>
            <p14:xfrm>
              <a:off x="9060905" y="2901585"/>
              <a:ext cx="536040" cy="26640"/>
            </p14:xfrm>
          </p:contentPart>
        </mc:Choice>
        <mc:Fallback xmlns="">
          <p:pic>
            <p:nvPicPr>
              <p:cNvPr id="4" name="Encre 3"/>
              <p:cNvPicPr/>
              <p:nvPr/>
            </p:nvPicPr>
            <p:blipFill>
              <a:blip r:embed="rId8"/>
              <a:stretch>
                <a:fillRect/>
              </a:stretch>
            </p:blipFill>
            <p:spPr>
              <a:xfrm>
                <a:off x="9013025" y="2805465"/>
                <a:ext cx="631800" cy="2188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5" name="Encre 4"/>
              <p14:cNvContentPartPr/>
              <p14:nvPr/>
            </p14:nvContentPartPr>
            <p14:xfrm>
              <a:off x="9106985" y="3186705"/>
              <a:ext cx="416160" cy="39600"/>
            </p14:xfrm>
          </p:contentPart>
        </mc:Choice>
        <mc:Fallback xmlns="">
          <p:pic>
            <p:nvPicPr>
              <p:cNvPr id="5" name="Encre 4"/>
              <p:cNvPicPr/>
              <p:nvPr/>
            </p:nvPicPr>
            <p:blipFill>
              <a:blip r:embed="rId10"/>
              <a:stretch>
                <a:fillRect/>
              </a:stretch>
            </p:blipFill>
            <p:spPr>
              <a:xfrm>
                <a:off x="9059105" y="3090585"/>
                <a:ext cx="511920" cy="2314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6" name="Encre 5"/>
              <p14:cNvContentPartPr/>
              <p14:nvPr/>
            </p14:nvContentPartPr>
            <p14:xfrm>
              <a:off x="9098345" y="3924705"/>
              <a:ext cx="488880" cy="28800"/>
            </p14:xfrm>
          </p:contentPart>
        </mc:Choice>
        <mc:Fallback xmlns="">
          <p:pic>
            <p:nvPicPr>
              <p:cNvPr id="6" name="Encre 5"/>
              <p:cNvPicPr/>
              <p:nvPr/>
            </p:nvPicPr>
            <p:blipFill>
              <a:blip r:embed="rId12"/>
              <a:stretch>
                <a:fillRect/>
              </a:stretch>
            </p:blipFill>
            <p:spPr>
              <a:xfrm>
                <a:off x="9050105" y="3828585"/>
                <a:ext cx="585360" cy="2210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7" name="Encre 6"/>
              <p14:cNvContentPartPr/>
              <p14:nvPr/>
            </p14:nvContentPartPr>
            <p14:xfrm>
              <a:off x="9144425" y="4213785"/>
              <a:ext cx="461880" cy="17280"/>
            </p14:xfrm>
          </p:contentPart>
        </mc:Choice>
        <mc:Fallback xmlns="">
          <p:pic>
            <p:nvPicPr>
              <p:cNvPr id="7" name="Encre 6"/>
              <p:cNvPicPr/>
              <p:nvPr/>
            </p:nvPicPr>
            <p:blipFill>
              <a:blip r:embed="rId14"/>
              <a:stretch>
                <a:fillRect/>
              </a:stretch>
            </p:blipFill>
            <p:spPr>
              <a:xfrm>
                <a:off x="9096185" y="4117665"/>
                <a:ext cx="558000" cy="2091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8" name="Encre 7"/>
              <p14:cNvContentPartPr/>
              <p14:nvPr/>
            </p14:nvContentPartPr>
            <p14:xfrm>
              <a:off x="3694385" y="4202625"/>
              <a:ext cx="729720" cy="19800"/>
            </p14:xfrm>
          </p:contentPart>
        </mc:Choice>
        <mc:Fallback xmlns="">
          <p:pic>
            <p:nvPicPr>
              <p:cNvPr id="8" name="Encre 7"/>
              <p:cNvPicPr/>
              <p:nvPr/>
            </p:nvPicPr>
            <p:blipFill>
              <a:blip r:embed="rId16"/>
              <a:stretch>
                <a:fillRect/>
              </a:stretch>
            </p:blipFill>
            <p:spPr>
              <a:xfrm>
                <a:off x="3646505" y="4106505"/>
                <a:ext cx="825840" cy="2120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9" name="Encre 8"/>
              <p14:cNvContentPartPr/>
              <p14:nvPr/>
            </p14:nvContentPartPr>
            <p14:xfrm>
              <a:off x="3602225" y="3887985"/>
              <a:ext cx="757800" cy="105120"/>
            </p14:xfrm>
          </p:contentPart>
        </mc:Choice>
        <mc:Fallback xmlns="">
          <p:pic>
            <p:nvPicPr>
              <p:cNvPr id="9" name="Encre 8"/>
              <p:cNvPicPr/>
              <p:nvPr/>
            </p:nvPicPr>
            <p:blipFill>
              <a:blip r:embed="rId18"/>
              <a:stretch>
                <a:fillRect/>
              </a:stretch>
            </p:blipFill>
            <p:spPr>
              <a:xfrm>
                <a:off x="3554345" y="3792225"/>
                <a:ext cx="853560" cy="29664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4" name="Encre 13"/>
              <p14:cNvContentPartPr/>
              <p14:nvPr/>
            </p14:nvContentPartPr>
            <p14:xfrm>
              <a:off x="3611945" y="3186705"/>
              <a:ext cx="803520" cy="49320"/>
            </p14:xfrm>
          </p:contentPart>
        </mc:Choice>
        <mc:Fallback xmlns="">
          <p:pic>
            <p:nvPicPr>
              <p:cNvPr id="14" name="Encre 13"/>
              <p:cNvPicPr/>
              <p:nvPr/>
            </p:nvPicPr>
            <p:blipFill>
              <a:blip r:embed="rId20"/>
              <a:stretch>
                <a:fillRect/>
              </a:stretch>
            </p:blipFill>
            <p:spPr>
              <a:xfrm>
                <a:off x="3563705" y="3090585"/>
                <a:ext cx="899640" cy="24156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5" name="Encre 14"/>
              <p14:cNvContentPartPr/>
              <p14:nvPr/>
            </p14:nvContentPartPr>
            <p14:xfrm>
              <a:off x="3703745" y="2918145"/>
              <a:ext cx="637200" cy="48960"/>
            </p14:xfrm>
          </p:contentPart>
        </mc:Choice>
        <mc:Fallback xmlns="">
          <p:pic>
            <p:nvPicPr>
              <p:cNvPr id="15" name="Encre 14"/>
              <p:cNvPicPr/>
              <p:nvPr/>
            </p:nvPicPr>
            <p:blipFill>
              <a:blip r:embed="rId22"/>
              <a:stretch>
                <a:fillRect/>
              </a:stretch>
            </p:blipFill>
            <p:spPr>
              <a:xfrm>
                <a:off x="3655865" y="2822025"/>
                <a:ext cx="733320" cy="24084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7" name="Encre 16"/>
              <p14:cNvContentPartPr/>
              <p14:nvPr/>
            </p14:nvContentPartPr>
            <p14:xfrm>
              <a:off x="3713465" y="2669385"/>
              <a:ext cx="655200" cy="64800"/>
            </p14:xfrm>
          </p:contentPart>
        </mc:Choice>
        <mc:Fallback xmlns="">
          <p:pic>
            <p:nvPicPr>
              <p:cNvPr id="17" name="Encre 16"/>
              <p:cNvPicPr/>
              <p:nvPr/>
            </p:nvPicPr>
            <p:blipFill>
              <a:blip r:embed="rId24"/>
              <a:stretch>
                <a:fillRect/>
              </a:stretch>
            </p:blipFill>
            <p:spPr>
              <a:xfrm>
                <a:off x="3665225" y="2573265"/>
                <a:ext cx="751680" cy="25704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8" name="Encre 17"/>
              <p14:cNvContentPartPr/>
              <p14:nvPr/>
            </p14:nvContentPartPr>
            <p14:xfrm>
              <a:off x="2779985" y="2120385"/>
              <a:ext cx="1533240" cy="93240"/>
            </p14:xfrm>
          </p:contentPart>
        </mc:Choice>
        <mc:Fallback xmlns="">
          <p:pic>
            <p:nvPicPr>
              <p:cNvPr id="18" name="Encre 17"/>
              <p:cNvPicPr/>
              <p:nvPr/>
            </p:nvPicPr>
            <p:blipFill>
              <a:blip r:embed="rId26"/>
              <a:stretch>
                <a:fillRect/>
              </a:stretch>
            </p:blipFill>
            <p:spPr>
              <a:xfrm>
                <a:off x="2732105" y="2024265"/>
                <a:ext cx="1629360" cy="285480"/>
              </a:xfrm>
              <a:prstGeom prst="rect">
                <a:avLst/>
              </a:prstGeom>
            </p:spPr>
          </p:pic>
        </mc:Fallback>
      </mc:AlternateContent>
    </p:spTree>
    <p:extLst>
      <p:ext uri="{BB962C8B-B14F-4D97-AF65-F5344CB8AC3E}">
        <p14:creationId xmlns:p14="http://schemas.microsoft.com/office/powerpoint/2010/main" val="20943981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0" y="1"/>
            <a:ext cx="12192000" cy="654897"/>
          </a:xfrm>
          <a:prstGeom prst="rect">
            <a:avLst/>
          </a:prstGeom>
          <a:solidFill>
            <a:srgbClr val="F7A941"/>
          </a:solidFill>
        </p:spPr>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b="1" dirty="0">
                <a:solidFill>
                  <a:schemeClr val="bg1"/>
                </a:solidFill>
                <a:latin typeface="Arial" panose="020B0604020202020204" pitchFamily="34" charset="0"/>
                <a:cs typeface="Arial" panose="020B0604020202020204" pitchFamily="34" charset="0"/>
              </a:rPr>
              <a:t>Résultats</a:t>
            </a:r>
          </a:p>
        </p:txBody>
      </p:sp>
      <p:pic>
        <p:nvPicPr>
          <p:cNvPr id="5" name="Imag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768352" y="1484784"/>
            <a:ext cx="6942472" cy="4536504"/>
          </a:xfrm>
          <a:prstGeom prst="rect">
            <a:avLst/>
          </a:prstGeom>
        </p:spPr>
      </p:pic>
      <p:sp>
        <p:nvSpPr>
          <p:cNvPr id="6" name="Rectangle 5"/>
          <p:cNvSpPr/>
          <p:nvPr/>
        </p:nvSpPr>
        <p:spPr>
          <a:xfrm>
            <a:off x="2845411" y="3645024"/>
            <a:ext cx="2376264" cy="2160240"/>
          </a:xfrm>
          <a:prstGeom prst="rect">
            <a:avLst/>
          </a:prstGeom>
          <a:noFill/>
          <a:ln>
            <a:solidFill>
              <a:srgbClr val="F7A9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Titre 1"/>
          <p:cNvSpPr txBox="1">
            <a:spLocks/>
          </p:cNvSpPr>
          <p:nvPr/>
        </p:nvSpPr>
        <p:spPr>
          <a:xfrm>
            <a:off x="2783632" y="836712"/>
            <a:ext cx="6927192" cy="338334"/>
          </a:xfrm>
          <a:prstGeom prst="rect">
            <a:avLst/>
          </a:prstGeom>
          <a:solidFill>
            <a:srgbClr val="00987B"/>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dirty="0" err="1">
                <a:solidFill>
                  <a:schemeClr val="bg1"/>
                </a:solidFill>
              </a:rPr>
              <a:t>Analyse</a:t>
            </a:r>
            <a:r>
              <a:rPr lang="en-US" sz="2400" dirty="0">
                <a:solidFill>
                  <a:schemeClr val="bg1"/>
                </a:solidFill>
              </a:rPr>
              <a:t> </a:t>
            </a:r>
            <a:r>
              <a:rPr lang="en-US" sz="2400" dirty="0" err="1">
                <a:solidFill>
                  <a:schemeClr val="bg1"/>
                </a:solidFill>
              </a:rPr>
              <a:t>multivariée</a:t>
            </a:r>
            <a:r>
              <a:rPr lang="en-US" sz="2400" dirty="0">
                <a:solidFill>
                  <a:schemeClr val="bg1"/>
                </a:solidFill>
              </a:rPr>
              <a:t>: </a:t>
            </a:r>
            <a:r>
              <a:rPr lang="en-US" sz="2400" b="1" dirty="0" err="1">
                <a:solidFill>
                  <a:schemeClr val="bg1"/>
                </a:solidFill>
              </a:rPr>
              <a:t>survie</a:t>
            </a:r>
            <a:r>
              <a:rPr lang="en-US" sz="2400" b="1" dirty="0">
                <a:solidFill>
                  <a:schemeClr val="bg1"/>
                </a:solidFill>
              </a:rPr>
              <a:t> sans progression</a:t>
            </a:r>
            <a:endParaRPr lang="fr-FR" sz="2400" b="1" dirty="0">
              <a:solidFill>
                <a:schemeClr val="bg1"/>
              </a:solidFill>
            </a:endParaRPr>
          </a:p>
        </p:txBody>
      </p:sp>
    </p:spTree>
    <p:extLst>
      <p:ext uri="{BB962C8B-B14F-4D97-AF65-F5344CB8AC3E}">
        <p14:creationId xmlns:p14="http://schemas.microsoft.com/office/powerpoint/2010/main" val="23355427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0" y="1"/>
            <a:ext cx="12172950" cy="654897"/>
          </a:xfrm>
          <a:prstGeom prst="rect">
            <a:avLst/>
          </a:prstGeom>
          <a:solidFill>
            <a:srgbClr val="F7A941"/>
          </a:solidFill>
        </p:spPr>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b="1" dirty="0">
                <a:solidFill>
                  <a:schemeClr val="bg1"/>
                </a:solidFill>
                <a:latin typeface="Arial" panose="020B0604020202020204" pitchFamily="34" charset="0"/>
                <a:cs typeface="Arial" panose="020B0604020202020204" pitchFamily="34" charset="0"/>
              </a:rPr>
              <a:t>Résultats</a:t>
            </a:r>
          </a:p>
        </p:txBody>
      </p:sp>
      <p:pic>
        <p:nvPicPr>
          <p:cNvPr id="4" name="Imag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766126" y="1484784"/>
            <a:ext cx="6870464" cy="4489451"/>
          </a:xfrm>
          <a:prstGeom prst="rect">
            <a:avLst/>
          </a:prstGeom>
        </p:spPr>
      </p:pic>
      <p:sp>
        <p:nvSpPr>
          <p:cNvPr id="5" name="Rectangle 4"/>
          <p:cNvSpPr/>
          <p:nvPr/>
        </p:nvSpPr>
        <p:spPr>
          <a:xfrm>
            <a:off x="2840130" y="4176787"/>
            <a:ext cx="2520280" cy="1584176"/>
          </a:xfrm>
          <a:prstGeom prst="rect">
            <a:avLst/>
          </a:prstGeom>
          <a:noFill/>
          <a:ln>
            <a:solidFill>
              <a:srgbClr val="F7A9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Titre 1"/>
          <p:cNvSpPr txBox="1">
            <a:spLocks/>
          </p:cNvSpPr>
          <p:nvPr/>
        </p:nvSpPr>
        <p:spPr>
          <a:xfrm>
            <a:off x="2790856" y="900674"/>
            <a:ext cx="6702052" cy="338334"/>
          </a:xfrm>
          <a:prstGeom prst="rect">
            <a:avLst/>
          </a:prstGeom>
          <a:solidFill>
            <a:srgbClr val="00987B"/>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dirty="0" err="1">
                <a:solidFill>
                  <a:schemeClr val="bg1"/>
                </a:solidFill>
              </a:rPr>
              <a:t>Analyse</a:t>
            </a:r>
            <a:r>
              <a:rPr lang="en-US" sz="2400" dirty="0">
                <a:solidFill>
                  <a:schemeClr val="bg1"/>
                </a:solidFill>
              </a:rPr>
              <a:t> </a:t>
            </a:r>
            <a:r>
              <a:rPr lang="en-US" sz="2400" dirty="0" err="1">
                <a:solidFill>
                  <a:schemeClr val="bg1"/>
                </a:solidFill>
              </a:rPr>
              <a:t>multivariée</a:t>
            </a:r>
            <a:r>
              <a:rPr lang="en-US" sz="2400" dirty="0">
                <a:solidFill>
                  <a:schemeClr val="bg1"/>
                </a:solidFill>
              </a:rPr>
              <a:t>: </a:t>
            </a:r>
            <a:r>
              <a:rPr lang="en-US" sz="2400" dirty="0" err="1">
                <a:solidFill>
                  <a:schemeClr val="bg1"/>
                </a:solidFill>
              </a:rPr>
              <a:t>survie</a:t>
            </a:r>
            <a:r>
              <a:rPr lang="en-US" sz="2400" dirty="0">
                <a:solidFill>
                  <a:schemeClr val="bg1"/>
                </a:solidFill>
              </a:rPr>
              <a:t> </a:t>
            </a:r>
            <a:r>
              <a:rPr lang="en-US" sz="2400" dirty="0" err="1">
                <a:solidFill>
                  <a:schemeClr val="bg1"/>
                </a:solidFill>
              </a:rPr>
              <a:t>globale</a:t>
            </a:r>
            <a:endParaRPr lang="fr-FR" sz="2400" dirty="0">
              <a:solidFill>
                <a:schemeClr val="bg1"/>
              </a:solidFill>
            </a:endParaRPr>
          </a:p>
        </p:txBody>
      </p:sp>
    </p:spTree>
    <p:extLst>
      <p:ext uri="{BB962C8B-B14F-4D97-AF65-F5344CB8AC3E}">
        <p14:creationId xmlns:p14="http://schemas.microsoft.com/office/powerpoint/2010/main" val="20380200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9337" y="2997628"/>
            <a:ext cx="5729260" cy="3743740"/>
          </a:xfrm>
          <a:prstGeom prst="rect">
            <a:avLst/>
          </a:prstGeom>
          <a:solidFill>
            <a:srgbClr val="00987B"/>
          </a:solidFill>
        </p:spPr>
      </p:pic>
      <p:sp>
        <p:nvSpPr>
          <p:cNvPr id="2" name="Titre 1"/>
          <p:cNvSpPr txBox="1">
            <a:spLocks/>
          </p:cNvSpPr>
          <p:nvPr/>
        </p:nvSpPr>
        <p:spPr>
          <a:xfrm>
            <a:off x="0" y="1"/>
            <a:ext cx="12192000" cy="654897"/>
          </a:xfrm>
          <a:prstGeom prst="rect">
            <a:avLst/>
          </a:prstGeom>
          <a:solidFill>
            <a:srgbClr val="F7A941"/>
          </a:solidFill>
        </p:spPr>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b="1" dirty="0">
                <a:solidFill>
                  <a:schemeClr val="bg1"/>
                </a:solidFill>
                <a:latin typeface="Arial" panose="020B0604020202020204" pitchFamily="34" charset="0"/>
                <a:cs typeface="Arial" panose="020B0604020202020204" pitchFamily="34" charset="0"/>
              </a:rPr>
              <a:t>Résultats</a:t>
            </a:r>
          </a:p>
        </p:txBody>
      </p:sp>
      <p:sp>
        <p:nvSpPr>
          <p:cNvPr id="5" name="Titre 1"/>
          <p:cNvSpPr txBox="1">
            <a:spLocks/>
          </p:cNvSpPr>
          <p:nvPr/>
        </p:nvSpPr>
        <p:spPr>
          <a:xfrm>
            <a:off x="1120996" y="2204865"/>
            <a:ext cx="3615742" cy="412494"/>
          </a:xfrm>
          <a:prstGeom prst="rect">
            <a:avLst/>
          </a:prstGeom>
          <a:solidFill>
            <a:srgbClr val="00987B"/>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dirty="0" err="1">
                <a:solidFill>
                  <a:schemeClr val="bg1"/>
                </a:solidFill>
              </a:rPr>
              <a:t>Survie</a:t>
            </a:r>
            <a:r>
              <a:rPr lang="en-US" sz="2400" dirty="0">
                <a:solidFill>
                  <a:schemeClr val="bg1"/>
                </a:solidFill>
              </a:rPr>
              <a:t> sans progression</a:t>
            </a:r>
            <a:endParaRPr lang="fr-FR" sz="2400" dirty="0">
              <a:solidFill>
                <a:schemeClr val="bg1"/>
              </a:solidFill>
            </a:endParaRPr>
          </a:p>
        </p:txBody>
      </p:sp>
      <p:sp>
        <p:nvSpPr>
          <p:cNvPr id="19" name="Titre 1"/>
          <p:cNvSpPr txBox="1">
            <a:spLocks/>
          </p:cNvSpPr>
          <p:nvPr/>
        </p:nvSpPr>
        <p:spPr>
          <a:xfrm>
            <a:off x="6528048" y="764704"/>
            <a:ext cx="5663952" cy="1245355"/>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l-GR" sz="2400" b="1" dirty="0">
                <a:solidFill>
                  <a:srgbClr val="00987B"/>
                </a:solidFill>
              </a:rPr>
              <a:t>β</a:t>
            </a:r>
            <a:r>
              <a:rPr lang="fr-FR" sz="2400" b="1" dirty="0">
                <a:solidFill>
                  <a:srgbClr val="00987B"/>
                </a:solidFill>
              </a:rPr>
              <a:t>-</a:t>
            </a:r>
            <a:r>
              <a:rPr lang="fr-FR" sz="2400" b="1" dirty="0" err="1">
                <a:solidFill>
                  <a:srgbClr val="00987B"/>
                </a:solidFill>
              </a:rPr>
              <a:t>caténine</a:t>
            </a:r>
            <a:r>
              <a:rPr lang="fr-FR" sz="2400" dirty="0">
                <a:solidFill>
                  <a:srgbClr val="00987B"/>
                </a:solidFill>
              </a:rPr>
              <a:t> </a:t>
            </a:r>
            <a:r>
              <a:rPr lang="fr-FR" sz="2400" dirty="0"/>
              <a:t>élevée 	</a:t>
            </a:r>
            <a:r>
              <a:rPr lang="fr-FR" sz="2400" dirty="0">
                <a:sym typeface="Wingdings" panose="05000000000000000000" pitchFamily="2" charset="2"/>
              </a:rPr>
              <a:t> </a:t>
            </a:r>
            <a:r>
              <a:rPr lang="fr-FR" sz="2400" dirty="0"/>
              <a:t>1 point</a:t>
            </a:r>
          </a:p>
          <a:p>
            <a:pPr algn="l"/>
            <a:r>
              <a:rPr lang="fr-FR" sz="2400" b="1" dirty="0">
                <a:solidFill>
                  <a:srgbClr val="00987B"/>
                </a:solidFill>
              </a:rPr>
              <a:t>CD3</a:t>
            </a:r>
            <a:r>
              <a:rPr lang="fr-FR" sz="2400" dirty="0"/>
              <a:t> élevé 		</a:t>
            </a:r>
            <a:r>
              <a:rPr lang="fr-FR" sz="2400" dirty="0">
                <a:sym typeface="Wingdings" panose="05000000000000000000" pitchFamily="2" charset="2"/>
              </a:rPr>
              <a:t> 1 point</a:t>
            </a:r>
          </a:p>
          <a:p>
            <a:pPr algn="l"/>
            <a:r>
              <a:rPr lang="fr-FR" sz="2400" b="1" dirty="0">
                <a:solidFill>
                  <a:srgbClr val="00987B"/>
                </a:solidFill>
                <a:sym typeface="Wingdings" panose="05000000000000000000" pitchFamily="2" charset="2"/>
              </a:rPr>
              <a:t>HSP47</a:t>
            </a:r>
            <a:r>
              <a:rPr lang="fr-FR" sz="2400" dirty="0">
                <a:sym typeface="Wingdings" panose="05000000000000000000" pitchFamily="2" charset="2"/>
              </a:rPr>
              <a:t> bas 		 1 point</a:t>
            </a:r>
          </a:p>
        </p:txBody>
      </p:sp>
      <p:pic>
        <p:nvPicPr>
          <p:cNvPr id="20" name="Image 1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312024" y="2996067"/>
            <a:ext cx="5731694" cy="3745331"/>
          </a:xfrm>
          <a:prstGeom prst="rect">
            <a:avLst/>
          </a:prstGeom>
        </p:spPr>
      </p:pic>
      <p:sp>
        <p:nvSpPr>
          <p:cNvPr id="29" name="Titre 1"/>
          <p:cNvSpPr txBox="1">
            <a:spLocks/>
          </p:cNvSpPr>
          <p:nvPr/>
        </p:nvSpPr>
        <p:spPr>
          <a:xfrm>
            <a:off x="7314878" y="2204864"/>
            <a:ext cx="3615742" cy="422279"/>
          </a:xfrm>
          <a:prstGeom prst="rect">
            <a:avLst/>
          </a:prstGeom>
          <a:solidFill>
            <a:srgbClr val="00987B"/>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dirty="0" err="1">
                <a:solidFill>
                  <a:schemeClr val="bg1"/>
                </a:solidFill>
              </a:rPr>
              <a:t>Survie</a:t>
            </a:r>
            <a:r>
              <a:rPr lang="en-US" sz="2400" dirty="0">
                <a:solidFill>
                  <a:schemeClr val="bg1"/>
                </a:solidFill>
              </a:rPr>
              <a:t> </a:t>
            </a:r>
            <a:r>
              <a:rPr lang="en-US" sz="2400" dirty="0" err="1">
                <a:solidFill>
                  <a:schemeClr val="bg1"/>
                </a:solidFill>
              </a:rPr>
              <a:t>globale</a:t>
            </a:r>
            <a:endParaRPr lang="fr-FR" sz="2400" dirty="0">
              <a:solidFill>
                <a:schemeClr val="bg1"/>
              </a:solidFill>
            </a:endParaRPr>
          </a:p>
        </p:txBody>
      </p:sp>
      <p:grpSp>
        <p:nvGrpSpPr>
          <p:cNvPr id="38" name="Groupe 37"/>
          <p:cNvGrpSpPr/>
          <p:nvPr/>
        </p:nvGrpSpPr>
        <p:grpSpPr>
          <a:xfrm>
            <a:off x="9768408" y="2780928"/>
            <a:ext cx="2088232" cy="1162001"/>
            <a:chOff x="9984432" y="2147020"/>
            <a:chExt cx="2088232" cy="1162001"/>
          </a:xfrm>
        </p:grpSpPr>
        <p:sp>
          <p:nvSpPr>
            <p:cNvPr id="30" name="Rectangle 29"/>
            <p:cNvSpPr/>
            <p:nvPr/>
          </p:nvSpPr>
          <p:spPr>
            <a:xfrm>
              <a:off x="9984432" y="2147020"/>
              <a:ext cx="2088232" cy="1162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31" name="Connecteur droit 30"/>
            <p:cNvCxnSpPr/>
            <p:nvPr/>
          </p:nvCxnSpPr>
          <p:spPr>
            <a:xfrm>
              <a:off x="11081247" y="3088081"/>
              <a:ext cx="301402" cy="0"/>
            </a:xfrm>
            <a:prstGeom prst="line">
              <a:avLst/>
            </a:prstGeom>
            <a:ln w="38100">
              <a:solidFill>
                <a:srgbClr val="3B4992"/>
              </a:solidFill>
            </a:ln>
          </p:spPr>
          <p:style>
            <a:lnRef idx="1">
              <a:schemeClr val="accent1"/>
            </a:lnRef>
            <a:fillRef idx="0">
              <a:schemeClr val="accent1"/>
            </a:fillRef>
            <a:effectRef idx="0">
              <a:schemeClr val="accent1"/>
            </a:effectRef>
            <a:fontRef idx="minor">
              <a:schemeClr val="tx1"/>
            </a:fontRef>
          </p:style>
        </p:cxnSp>
        <p:cxnSp>
          <p:nvCxnSpPr>
            <p:cNvPr id="32" name="Connecteur droit 31"/>
            <p:cNvCxnSpPr/>
            <p:nvPr/>
          </p:nvCxnSpPr>
          <p:spPr>
            <a:xfrm>
              <a:off x="11080638" y="2814016"/>
              <a:ext cx="301402" cy="0"/>
            </a:xfrm>
            <a:prstGeom prst="line">
              <a:avLst/>
            </a:prstGeom>
            <a:ln w="38100">
              <a:solidFill>
                <a:srgbClr val="EE0000"/>
              </a:solidFill>
            </a:ln>
          </p:spPr>
          <p:style>
            <a:lnRef idx="1">
              <a:schemeClr val="accent1"/>
            </a:lnRef>
            <a:fillRef idx="0">
              <a:schemeClr val="accent1"/>
            </a:fillRef>
            <a:effectRef idx="0">
              <a:schemeClr val="accent1"/>
            </a:effectRef>
            <a:fontRef idx="minor">
              <a:schemeClr val="tx1"/>
            </a:fontRef>
          </p:style>
        </p:cxnSp>
        <p:cxnSp>
          <p:nvCxnSpPr>
            <p:cNvPr id="33" name="Connecteur droit 32"/>
            <p:cNvCxnSpPr/>
            <p:nvPr/>
          </p:nvCxnSpPr>
          <p:spPr>
            <a:xfrm>
              <a:off x="11089863" y="2548164"/>
              <a:ext cx="301402" cy="0"/>
            </a:xfrm>
            <a:prstGeom prst="line">
              <a:avLst/>
            </a:prstGeom>
            <a:ln w="38100">
              <a:solidFill>
                <a:srgbClr val="008B45"/>
              </a:solidFill>
            </a:ln>
          </p:spPr>
          <p:style>
            <a:lnRef idx="1">
              <a:schemeClr val="accent1"/>
            </a:lnRef>
            <a:fillRef idx="0">
              <a:schemeClr val="accent1"/>
            </a:fillRef>
            <a:effectRef idx="0">
              <a:schemeClr val="accent1"/>
            </a:effectRef>
            <a:fontRef idx="minor">
              <a:schemeClr val="tx1"/>
            </a:fontRef>
          </p:style>
        </p:cxnSp>
        <p:sp>
          <p:nvSpPr>
            <p:cNvPr id="34" name="ZoneTexte 33"/>
            <p:cNvSpPr txBox="1"/>
            <p:nvPr/>
          </p:nvSpPr>
          <p:spPr>
            <a:xfrm>
              <a:off x="11412777" y="2913869"/>
              <a:ext cx="537327" cy="307777"/>
            </a:xfrm>
            <a:prstGeom prst="rect">
              <a:avLst/>
            </a:prstGeom>
            <a:noFill/>
          </p:spPr>
          <p:txBody>
            <a:bodyPr wrap="none" rtlCol="0">
              <a:spAutoFit/>
            </a:bodyPr>
            <a:lstStyle/>
            <a:p>
              <a:r>
                <a:rPr lang="fr-FR" sz="1400" dirty="0">
                  <a:latin typeface="Arial" panose="020B0604020202020204" pitchFamily="34" charset="0"/>
                  <a:cs typeface="Arial" panose="020B0604020202020204" pitchFamily="34" charset="0"/>
                </a:rPr>
                <a:t>0/1+</a:t>
              </a:r>
            </a:p>
          </p:txBody>
        </p:sp>
        <p:sp>
          <p:nvSpPr>
            <p:cNvPr id="35" name="ZoneTexte 34"/>
            <p:cNvSpPr txBox="1"/>
            <p:nvPr/>
          </p:nvSpPr>
          <p:spPr>
            <a:xfrm>
              <a:off x="11422843" y="2639804"/>
              <a:ext cx="388248" cy="307777"/>
            </a:xfrm>
            <a:prstGeom prst="rect">
              <a:avLst/>
            </a:prstGeom>
            <a:noFill/>
          </p:spPr>
          <p:txBody>
            <a:bodyPr wrap="none" rtlCol="0">
              <a:spAutoFit/>
            </a:bodyPr>
            <a:lstStyle/>
            <a:p>
              <a:r>
                <a:rPr lang="fr-FR" sz="1400" dirty="0">
                  <a:latin typeface="Arial" panose="020B0604020202020204" pitchFamily="34" charset="0"/>
                  <a:cs typeface="Arial" panose="020B0604020202020204" pitchFamily="34" charset="0"/>
                </a:rPr>
                <a:t>2+</a:t>
              </a:r>
            </a:p>
          </p:txBody>
        </p:sp>
        <p:sp>
          <p:nvSpPr>
            <p:cNvPr id="36" name="ZoneTexte 35"/>
            <p:cNvSpPr txBox="1"/>
            <p:nvPr/>
          </p:nvSpPr>
          <p:spPr>
            <a:xfrm>
              <a:off x="11421392" y="2393412"/>
              <a:ext cx="388248" cy="307777"/>
            </a:xfrm>
            <a:prstGeom prst="rect">
              <a:avLst/>
            </a:prstGeom>
            <a:noFill/>
          </p:spPr>
          <p:txBody>
            <a:bodyPr wrap="none" rtlCol="0">
              <a:spAutoFit/>
            </a:bodyPr>
            <a:lstStyle/>
            <a:p>
              <a:r>
                <a:rPr lang="fr-FR" sz="1400" dirty="0">
                  <a:latin typeface="Arial" panose="020B0604020202020204" pitchFamily="34" charset="0"/>
                  <a:cs typeface="Arial" panose="020B0604020202020204" pitchFamily="34" charset="0"/>
                </a:rPr>
                <a:t>3+</a:t>
              </a:r>
            </a:p>
          </p:txBody>
        </p:sp>
        <p:sp>
          <p:nvSpPr>
            <p:cNvPr id="37" name="ZoneTexte 36"/>
            <p:cNvSpPr txBox="1"/>
            <p:nvPr/>
          </p:nvSpPr>
          <p:spPr>
            <a:xfrm>
              <a:off x="10848528" y="2147020"/>
              <a:ext cx="652743" cy="307777"/>
            </a:xfrm>
            <a:prstGeom prst="rect">
              <a:avLst/>
            </a:prstGeom>
            <a:noFill/>
          </p:spPr>
          <p:txBody>
            <a:bodyPr wrap="none" rtlCol="0">
              <a:spAutoFit/>
            </a:bodyPr>
            <a:lstStyle/>
            <a:p>
              <a:r>
                <a:rPr lang="fr-FR" sz="1400" dirty="0">
                  <a:latin typeface="Arial" panose="020B0604020202020204" pitchFamily="34" charset="0"/>
                  <a:cs typeface="Arial" panose="020B0604020202020204" pitchFamily="34" charset="0"/>
                </a:rPr>
                <a:t>Score</a:t>
              </a:r>
            </a:p>
          </p:txBody>
        </p:sp>
      </p:grpSp>
      <p:grpSp>
        <p:nvGrpSpPr>
          <p:cNvPr id="39" name="Groupe 38"/>
          <p:cNvGrpSpPr/>
          <p:nvPr/>
        </p:nvGrpSpPr>
        <p:grpSpPr>
          <a:xfrm>
            <a:off x="3539716" y="2780928"/>
            <a:ext cx="2088232" cy="1162001"/>
            <a:chOff x="9984432" y="2147020"/>
            <a:chExt cx="2088232" cy="1162001"/>
          </a:xfrm>
        </p:grpSpPr>
        <p:sp>
          <p:nvSpPr>
            <p:cNvPr id="40" name="Rectangle 39"/>
            <p:cNvSpPr/>
            <p:nvPr/>
          </p:nvSpPr>
          <p:spPr>
            <a:xfrm>
              <a:off x="9984432" y="2147020"/>
              <a:ext cx="2088232" cy="1162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41" name="Connecteur droit 40"/>
            <p:cNvCxnSpPr/>
            <p:nvPr/>
          </p:nvCxnSpPr>
          <p:spPr>
            <a:xfrm>
              <a:off x="11081247" y="3088081"/>
              <a:ext cx="301402" cy="0"/>
            </a:xfrm>
            <a:prstGeom prst="line">
              <a:avLst/>
            </a:prstGeom>
            <a:ln w="38100">
              <a:solidFill>
                <a:srgbClr val="3B4992"/>
              </a:solidFill>
            </a:ln>
          </p:spPr>
          <p:style>
            <a:lnRef idx="1">
              <a:schemeClr val="accent1"/>
            </a:lnRef>
            <a:fillRef idx="0">
              <a:schemeClr val="accent1"/>
            </a:fillRef>
            <a:effectRef idx="0">
              <a:schemeClr val="accent1"/>
            </a:effectRef>
            <a:fontRef idx="minor">
              <a:schemeClr val="tx1"/>
            </a:fontRef>
          </p:style>
        </p:cxnSp>
        <p:cxnSp>
          <p:nvCxnSpPr>
            <p:cNvPr id="42" name="Connecteur droit 41"/>
            <p:cNvCxnSpPr/>
            <p:nvPr/>
          </p:nvCxnSpPr>
          <p:spPr>
            <a:xfrm>
              <a:off x="11080638" y="2814016"/>
              <a:ext cx="301402" cy="0"/>
            </a:xfrm>
            <a:prstGeom prst="line">
              <a:avLst/>
            </a:prstGeom>
            <a:ln w="38100">
              <a:solidFill>
                <a:srgbClr val="EE0000"/>
              </a:solidFill>
            </a:ln>
          </p:spPr>
          <p:style>
            <a:lnRef idx="1">
              <a:schemeClr val="accent1"/>
            </a:lnRef>
            <a:fillRef idx="0">
              <a:schemeClr val="accent1"/>
            </a:fillRef>
            <a:effectRef idx="0">
              <a:schemeClr val="accent1"/>
            </a:effectRef>
            <a:fontRef idx="minor">
              <a:schemeClr val="tx1"/>
            </a:fontRef>
          </p:style>
        </p:cxnSp>
        <p:cxnSp>
          <p:nvCxnSpPr>
            <p:cNvPr id="43" name="Connecteur droit 42"/>
            <p:cNvCxnSpPr/>
            <p:nvPr/>
          </p:nvCxnSpPr>
          <p:spPr>
            <a:xfrm>
              <a:off x="11089863" y="2548164"/>
              <a:ext cx="301402" cy="0"/>
            </a:xfrm>
            <a:prstGeom prst="line">
              <a:avLst/>
            </a:prstGeom>
            <a:ln w="38100">
              <a:solidFill>
                <a:srgbClr val="008B45"/>
              </a:solidFill>
            </a:ln>
          </p:spPr>
          <p:style>
            <a:lnRef idx="1">
              <a:schemeClr val="accent1"/>
            </a:lnRef>
            <a:fillRef idx="0">
              <a:schemeClr val="accent1"/>
            </a:fillRef>
            <a:effectRef idx="0">
              <a:schemeClr val="accent1"/>
            </a:effectRef>
            <a:fontRef idx="minor">
              <a:schemeClr val="tx1"/>
            </a:fontRef>
          </p:style>
        </p:cxnSp>
        <p:sp>
          <p:nvSpPr>
            <p:cNvPr id="44" name="ZoneTexte 43"/>
            <p:cNvSpPr txBox="1"/>
            <p:nvPr/>
          </p:nvSpPr>
          <p:spPr>
            <a:xfrm>
              <a:off x="11412777" y="2913869"/>
              <a:ext cx="537327" cy="307777"/>
            </a:xfrm>
            <a:prstGeom prst="rect">
              <a:avLst/>
            </a:prstGeom>
            <a:noFill/>
          </p:spPr>
          <p:txBody>
            <a:bodyPr wrap="none" rtlCol="0">
              <a:spAutoFit/>
            </a:bodyPr>
            <a:lstStyle/>
            <a:p>
              <a:r>
                <a:rPr lang="fr-FR" sz="1400" dirty="0">
                  <a:latin typeface="Arial" panose="020B0604020202020204" pitchFamily="34" charset="0"/>
                  <a:cs typeface="Arial" panose="020B0604020202020204" pitchFamily="34" charset="0"/>
                </a:rPr>
                <a:t>0/1+</a:t>
              </a:r>
            </a:p>
          </p:txBody>
        </p:sp>
        <p:sp>
          <p:nvSpPr>
            <p:cNvPr id="45" name="ZoneTexte 44"/>
            <p:cNvSpPr txBox="1"/>
            <p:nvPr/>
          </p:nvSpPr>
          <p:spPr>
            <a:xfrm>
              <a:off x="11422843" y="2639804"/>
              <a:ext cx="388248" cy="307777"/>
            </a:xfrm>
            <a:prstGeom prst="rect">
              <a:avLst/>
            </a:prstGeom>
            <a:noFill/>
          </p:spPr>
          <p:txBody>
            <a:bodyPr wrap="none" rtlCol="0">
              <a:spAutoFit/>
            </a:bodyPr>
            <a:lstStyle/>
            <a:p>
              <a:r>
                <a:rPr lang="fr-FR" sz="1400" dirty="0">
                  <a:latin typeface="Arial" panose="020B0604020202020204" pitchFamily="34" charset="0"/>
                  <a:cs typeface="Arial" panose="020B0604020202020204" pitchFamily="34" charset="0"/>
                </a:rPr>
                <a:t>2+</a:t>
              </a:r>
            </a:p>
          </p:txBody>
        </p:sp>
        <p:sp>
          <p:nvSpPr>
            <p:cNvPr id="46" name="ZoneTexte 45"/>
            <p:cNvSpPr txBox="1"/>
            <p:nvPr/>
          </p:nvSpPr>
          <p:spPr>
            <a:xfrm>
              <a:off x="11421392" y="2393412"/>
              <a:ext cx="388248" cy="307777"/>
            </a:xfrm>
            <a:prstGeom prst="rect">
              <a:avLst/>
            </a:prstGeom>
            <a:noFill/>
          </p:spPr>
          <p:txBody>
            <a:bodyPr wrap="none" rtlCol="0">
              <a:spAutoFit/>
            </a:bodyPr>
            <a:lstStyle/>
            <a:p>
              <a:r>
                <a:rPr lang="fr-FR" sz="1400" dirty="0">
                  <a:latin typeface="Arial" panose="020B0604020202020204" pitchFamily="34" charset="0"/>
                  <a:cs typeface="Arial" panose="020B0604020202020204" pitchFamily="34" charset="0"/>
                </a:rPr>
                <a:t>3+</a:t>
              </a:r>
            </a:p>
          </p:txBody>
        </p:sp>
        <p:sp>
          <p:nvSpPr>
            <p:cNvPr id="47" name="ZoneTexte 46"/>
            <p:cNvSpPr txBox="1"/>
            <p:nvPr/>
          </p:nvSpPr>
          <p:spPr>
            <a:xfrm>
              <a:off x="10848528" y="2147020"/>
              <a:ext cx="652743" cy="307777"/>
            </a:xfrm>
            <a:prstGeom prst="rect">
              <a:avLst/>
            </a:prstGeom>
            <a:noFill/>
          </p:spPr>
          <p:txBody>
            <a:bodyPr wrap="none" rtlCol="0">
              <a:spAutoFit/>
            </a:bodyPr>
            <a:lstStyle/>
            <a:p>
              <a:r>
                <a:rPr lang="fr-FR" sz="1400" dirty="0">
                  <a:latin typeface="Arial" panose="020B0604020202020204" pitchFamily="34" charset="0"/>
                  <a:cs typeface="Arial" panose="020B0604020202020204" pitchFamily="34" charset="0"/>
                </a:rPr>
                <a:t>Score</a:t>
              </a:r>
            </a:p>
          </p:txBody>
        </p:sp>
      </p:grpSp>
      <p:sp>
        <p:nvSpPr>
          <p:cNvPr id="6" name="Accolade fermante 5"/>
          <p:cNvSpPr/>
          <p:nvPr/>
        </p:nvSpPr>
        <p:spPr>
          <a:xfrm>
            <a:off x="4403811" y="979763"/>
            <a:ext cx="652743" cy="979320"/>
          </a:xfrm>
          <a:prstGeom prst="rightBrace">
            <a:avLst/>
          </a:prstGeom>
          <a:noFill/>
          <a:ln w="381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8" name="Rectangle 27"/>
          <p:cNvSpPr/>
          <p:nvPr/>
        </p:nvSpPr>
        <p:spPr>
          <a:xfrm>
            <a:off x="119337" y="932341"/>
            <a:ext cx="5976663" cy="830997"/>
          </a:xfrm>
          <a:prstGeom prst="rect">
            <a:avLst/>
          </a:prstGeom>
          <a:noFill/>
        </p:spPr>
        <p:txBody>
          <a:bodyPr vert="horz" lIns="91440" tIns="45720" rIns="91440" bIns="45720" rtlCol="0" anchor="ctr">
            <a:noAutofit/>
          </a:bodyPr>
          <a:lstStyle/>
          <a:p>
            <a:pPr>
              <a:spcBef>
                <a:spcPct val="0"/>
              </a:spcBef>
            </a:pPr>
            <a:r>
              <a:rPr lang="en-US" sz="2400" dirty="0" err="1"/>
              <a:t>Combinaison</a:t>
            </a:r>
            <a:r>
              <a:rPr lang="en-US" sz="2400" dirty="0"/>
              <a:t> des </a:t>
            </a:r>
            <a:r>
              <a:rPr lang="en-US" sz="2400" dirty="0" err="1"/>
              <a:t>marqueurs</a:t>
            </a:r>
            <a:r>
              <a:rPr lang="en-US" sz="2400" dirty="0"/>
              <a:t> </a:t>
            </a:r>
            <a:r>
              <a:rPr lang="fr-FR" sz="2400" dirty="0">
                <a:latin typeface="+mj-lt"/>
                <a:ea typeface="+mj-ea"/>
                <a:cs typeface="+mj-cs"/>
                <a:sym typeface="Wingdings" panose="05000000000000000000" pitchFamily="2" charset="2"/>
              </a:rPr>
              <a:t> Score de 0 à 3</a:t>
            </a:r>
            <a:endParaRPr lang="fr-FR" sz="2400" dirty="0">
              <a:latin typeface="+mj-lt"/>
              <a:ea typeface="+mj-ea"/>
              <a:cs typeface="+mj-cs"/>
            </a:endParaRPr>
          </a:p>
        </p:txBody>
      </p:sp>
    </p:spTree>
    <p:extLst>
      <p:ext uri="{BB962C8B-B14F-4D97-AF65-F5344CB8AC3E}">
        <p14:creationId xmlns:p14="http://schemas.microsoft.com/office/powerpoint/2010/main" val="2224561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63352" y="1600201"/>
            <a:ext cx="11665296" cy="4525963"/>
          </a:xfrm>
        </p:spPr>
        <p:txBody>
          <a:bodyPr>
            <a:normAutofit fontScale="77500" lnSpcReduction="20000"/>
          </a:bodyPr>
          <a:lstStyle/>
          <a:p>
            <a:r>
              <a:rPr lang="fr-FR" dirty="0">
                <a:latin typeface="Arial" panose="020B0604020202020204" pitchFamily="34" charset="0"/>
                <a:cs typeface="Arial" panose="020B0604020202020204" pitchFamily="34" charset="0"/>
              </a:rPr>
              <a:t>Intérêt de caractériser dans les APC </a:t>
            </a:r>
            <a:r>
              <a:rPr lang="fr-FR" b="1" dirty="0">
                <a:solidFill>
                  <a:srgbClr val="00987B"/>
                </a:solidFill>
                <a:latin typeface="Arial" panose="020B0604020202020204" pitchFamily="34" charset="0"/>
                <a:cs typeface="Arial" panose="020B0604020202020204" pitchFamily="34" charset="0"/>
              </a:rPr>
              <a:t>simultanément</a:t>
            </a:r>
            <a:r>
              <a:rPr lang="fr-FR" dirty="0">
                <a:latin typeface="Arial" panose="020B0604020202020204" pitchFamily="34" charset="0"/>
                <a:cs typeface="Arial" panose="020B0604020202020204" pitchFamily="34" charset="0"/>
              </a:rPr>
              <a:t> les 3 compartiments </a:t>
            </a:r>
            <a:r>
              <a:rPr lang="fr-FR" b="1" dirty="0">
                <a:solidFill>
                  <a:srgbClr val="00987B"/>
                </a:solidFill>
                <a:latin typeface="Arial" panose="020B0604020202020204" pitchFamily="34" charset="0"/>
                <a:cs typeface="Arial" panose="020B0604020202020204" pitchFamily="34" charset="0"/>
              </a:rPr>
              <a:t>épithéliaux</a:t>
            </a:r>
            <a:r>
              <a:rPr lang="fr-FR" dirty="0">
                <a:latin typeface="Arial" panose="020B0604020202020204" pitchFamily="34" charset="0"/>
                <a:cs typeface="Arial" panose="020B0604020202020204" pitchFamily="34" charset="0"/>
              </a:rPr>
              <a:t>, </a:t>
            </a:r>
            <a:r>
              <a:rPr lang="fr-FR" b="1" dirty="0">
                <a:solidFill>
                  <a:srgbClr val="00987B"/>
                </a:solidFill>
                <a:latin typeface="Arial" panose="020B0604020202020204" pitchFamily="34" charset="0"/>
                <a:cs typeface="Arial" panose="020B0604020202020204" pitchFamily="34" charset="0"/>
              </a:rPr>
              <a:t>immunitaires</a:t>
            </a:r>
            <a:r>
              <a:rPr lang="fr-FR" dirty="0">
                <a:latin typeface="Arial" panose="020B0604020202020204" pitchFamily="34" charset="0"/>
                <a:cs typeface="Arial" panose="020B0604020202020204" pitchFamily="34" charset="0"/>
              </a:rPr>
              <a:t> et </a:t>
            </a:r>
            <a:r>
              <a:rPr lang="fr-FR" b="1" dirty="0">
                <a:solidFill>
                  <a:srgbClr val="00987B"/>
                </a:solidFill>
                <a:latin typeface="Arial" panose="020B0604020202020204" pitchFamily="34" charset="0"/>
                <a:cs typeface="Arial" panose="020B0604020202020204" pitchFamily="34" charset="0"/>
              </a:rPr>
              <a:t>fibroblastiques</a:t>
            </a:r>
          </a:p>
          <a:p>
            <a:endParaRPr lang="en-US" dirty="0">
              <a:latin typeface="Arial" panose="020B0604020202020204" pitchFamily="34" charset="0"/>
              <a:cs typeface="Arial" panose="020B0604020202020204" pitchFamily="34" charset="0"/>
            </a:endParaRPr>
          </a:p>
          <a:p>
            <a:r>
              <a:rPr lang="fr-FR" dirty="0">
                <a:latin typeface="Arial" panose="020B0604020202020204" pitchFamily="34" charset="0"/>
                <a:cs typeface="Arial" panose="020B0604020202020204" pitchFamily="34" charset="0"/>
              </a:rPr>
              <a:t>Impact pronostique objectivé pour la première fois de </a:t>
            </a:r>
            <a:r>
              <a:rPr lang="fr-FR" b="1" dirty="0">
                <a:solidFill>
                  <a:srgbClr val="00987B"/>
                </a:solidFill>
                <a:latin typeface="Arial" panose="020B0604020202020204" pitchFamily="34" charset="0"/>
                <a:cs typeface="Arial" panose="020B0604020202020204" pitchFamily="34" charset="0"/>
              </a:rPr>
              <a:t>HSP47</a:t>
            </a:r>
            <a:r>
              <a:rPr lang="fr-FR" dirty="0">
                <a:latin typeface="Arial" panose="020B0604020202020204" pitchFamily="34" charset="0"/>
                <a:cs typeface="Arial" panose="020B0604020202020204" pitchFamily="34" charset="0"/>
              </a:rPr>
              <a:t> et confirmé pour la </a:t>
            </a:r>
            <a:r>
              <a:rPr lang="fr-FR" b="1" dirty="0">
                <a:solidFill>
                  <a:srgbClr val="00987B"/>
                </a:solidFill>
                <a:latin typeface="Arial" panose="020B0604020202020204" pitchFamily="34" charset="0"/>
                <a:cs typeface="Arial" panose="020B0604020202020204" pitchFamily="34" charset="0"/>
              </a:rPr>
              <a:t>β-</a:t>
            </a:r>
            <a:r>
              <a:rPr lang="fr-FR" b="1" dirty="0" err="1">
                <a:solidFill>
                  <a:srgbClr val="00987B"/>
                </a:solidFill>
                <a:latin typeface="Arial" panose="020B0604020202020204" pitchFamily="34" charset="0"/>
                <a:cs typeface="Arial" panose="020B0604020202020204" pitchFamily="34" charset="0"/>
              </a:rPr>
              <a:t>caténine</a:t>
            </a:r>
            <a:endParaRPr lang="fr-FR" b="1" dirty="0">
              <a:solidFill>
                <a:srgbClr val="00987B"/>
              </a:solidFill>
              <a:latin typeface="Arial" panose="020B0604020202020204" pitchFamily="34" charset="0"/>
              <a:cs typeface="Arial" panose="020B0604020202020204" pitchFamily="34" charset="0"/>
            </a:endParaRPr>
          </a:p>
          <a:p>
            <a:endParaRPr lang="fr-FR" b="1" dirty="0">
              <a:solidFill>
                <a:srgbClr val="00987B"/>
              </a:solidFill>
              <a:latin typeface="Arial" panose="020B0604020202020204" pitchFamily="34" charset="0"/>
              <a:cs typeface="Arial" panose="020B0604020202020204" pitchFamily="34" charset="0"/>
            </a:endParaRPr>
          </a:p>
          <a:p>
            <a:r>
              <a:rPr lang="fr-FR" dirty="0">
                <a:latin typeface="Arial" panose="020B0604020202020204" pitchFamily="34" charset="0"/>
                <a:cs typeface="Arial" panose="020B0604020202020204" pitchFamily="34" charset="0"/>
              </a:rPr>
              <a:t>Illustration de la faculté des </a:t>
            </a:r>
            <a:r>
              <a:rPr lang="fr-FR" dirty="0" err="1">
                <a:latin typeface="Arial" panose="020B0604020202020204" pitchFamily="34" charset="0"/>
                <a:cs typeface="Arial" panose="020B0604020202020204" pitchFamily="34" charset="0"/>
              </a:rPr>
              <a:t>CAFs</a:t>
            </a:r>
            <a:r>
              <a:rPr lang="fr-FR" dirty="0">
                <a:latin typeface="Arial" panose="020B0604020202020204" pitchFamily="34" charset="0"/>
                <a:cs typeface="Arial" panose="020B0604020202020204" pitchFamily="34" charset="0"/>
              </a:rPr>
              <a:t> actifs à créer une matrice défavorable</a:t>
            </a:r>
            <a:endParaRPr lang="en-US" dirty="0">
              <a:latin typeface="Arial" panose="020B0604020202020204" pitchFamily="34" charset="0"/>
              <a:cs typeface="Arial" panose="020B0604020202020204" pitchFamily="34" charset="0"/>
            </a:endParaRPr>
          </a:p>
          <a:p>
            <a:pPr marL="457200" lvl="1" indent="0">
              <a:buNone/>
            </a:pPr>
            <a:endParaRPr lang="en-US" dirty="0">
              <a:latin typeface="Arial" panose="020B0604020202020204" pitchFamily="34" charset="0"/>
              <a:cs typeface="Arial" panose="020B0604020202020204" pitchFamily="34" charset="0"/>
            </a:endParaRPr>
          </a:p>
          <a:p>
            <a:r>
              <a:rPr lang="en-US" dirty="0" err="1">
                <a:latin typeface="Arial" panose="020B0604020202020204" pitchFamily="34" charset="0"/>
                <a:cs typeface="Arial" panose="020B0604020202020204" pitchFamily="34" charset="0"/>
              </a:rPr>
              <a:t>Approche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tissulaire</a:t>
            </a:r>
            <a:r>
              <a:rPr lang="en-US" dirty="0">
                <a:latin typeface="Arial" panose="020B0604020202020204" pitchFamily="34" charset="0"/>
                <a:cs typeface="Arial" panose="020B0604020202020204" pitchFamily="34" charset="0"/>
              </a:rPr>
              <a:t> d’un panel immunohistochimique sur </a:t>
            </a:r>
            <a:r>
              <a:rPr lang="en-US" b="1" dirty="0" err="1">
                <a:solidFill>
                  <a:srgbClr val="00987B"/>
                </a:solidFill>
                <a:latin typeface="Arial" panose="020B0604020202020204" pitchFamily="34" charset="0"/>
                <a:cs typeface="Arial" panose="020B0604020202020204" pitchFamily="34" charset="0"/>
              </a:rPr>
              <a:t>pièces</a:t>
            </a:r>
            <a:r>
              <a:rPr lang="en-US" b="1" dirty="0">
                <a:solidFill>
                  <a:srgbClr val="00987B"/>
                </a:solidFill>
                <a:latin typeface="Arial" panose="020B0604020202020204" pitchFamily="34" charset="0"/>
                <a:cs typeface="Arial" panose="020B0604020202020204" pitchFamily="34" charset="0"/>
              </a:rPr>
              <a:t> </a:t>
            </a:r>
            <a:r>
              <a:rPr lang="en-US" b="1" dirty="0" err="1">
                <a:solidFill>
                  <a:srgbClr val="00987B"/>
                </a:solidFill>
                <a:latin typeface="Arial" panose="020B0604020202020204" pitchFamily="34" charset="0"/>
                <a:cs typeface="Arial" panose="020B0604020202020204" pitchFamily="34" charset="0"/>
              </a:rPr>
              <a:t>opératoires</a:t>
            </a:r>
            <a:r>
              <a:rPr lang="en-US" b="1" dirty="0">
                <a:solidFill>
                  <a:srgbClr val="00987B"/>
                </a:solidFill>
                <a:latin typeface="Arial" panose="020B0604020202020204" pitchFamily="34" charset="0"/>
                <a:cs typeface="Arial" panose="020B0604020202020204" pitchFamily="34" charset="0"/>
              </a:rPr>
              <a:t> : </a:t>
            </a:r>
            <a:r>
              <a:rPr lang="en-US" dirty="0">
                <a:latin typeface="Arial" panose="020B0604020202020204" pitchFamily="34" charset="0"/>
                <a:cs typeface="Arial" panose="020B0604020202020204" pitchFamily="34" charset="0"/>
              </a:rPr>
              <a:t>premier pas </a:t>
            </a:r>
            <a:r>
              <a:rPr lang="en-US" dirty="0" err="1">
                <a:latin typeface="Arial" panose="020B0604020202020204" pitchFamily="34" charset="0"/>
                <a:cs typeface="Arial" panose="020B0604020202020204" pitchFamily="34" charset="0"/>
              </a:rPr>
              <a:t>vers</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une</a:t>
            </a:r>
            <a:r>
              <a:rPr lang="en-US" dirty="0">
                <a:latin typeface="Arial" panose="020B0604020202020204" pitchFamily="34" charset="0"/>
                <a:cs typeface="Arial" panose="020B0604020202020204" pitchFamily="34" charset="0"/>
              </a:rPr>
              <a:t> </a:t>
            </a:r>
            <a:r>
              <a:rPr lang="en-US" b="1" dirty="0" err="1">
                <a:solidFill>
                  <a:srgbClr val="00987B"/>
                </a:solidFill>
                <a:latin typeface="Arial" panose="020B0604020202020204" pitchFamily="34" charset="0"/>
                <a:cs typeface="Arial" panose="020B0604020202020204" pitchFamily="34" charset="0"/>
              </a:rPr>
              <a:t>applicabilité</a:t>
            </a:r>
            <a:r>
              <a:rPr lang="en-US" b="1" dirty="0">
                <a:solidFill>
                  <a:srgbClr val="00987B"/>
                </a:solidFill>
                <a:latin typeface="Arial" panose="020B0604020202020204" pitchFamily="34" charset="0"/>
                <a:cs typeface="Arial" panose="020B0604020202020204" pitchFamily="34" charset="0"/>
              </a:rPr>
              <a:t> sur biopsies ?</a:t>
            </a:r>
          </a:p>
          <a:p>
            <a:endParaRPr lang="en-US" b="1" dirty="0">
              <a:solidFill>
                <a:srgbClr val="00987B"/>
              </a:solidFill>
              <a:latin typeface="Arial" panose="020B0604020202020204" pitchFamily="34" charset="0"/>
              <a:cs typeface="Arial" panose="020B0604020202020204" pitchFamily="34" charset="0"/>
            </a:endParaRPr>
          </a:p>
          <a:p>
            <a:r>
              <a:rPr lang="en-US" dirty="0" err="1">
                <a:latin typeface="Arial" panose="020B0604020202020204" pitchFamily="34" charset="0"/>
                <a:cs typeface="Arial" panose="020B0604020202020204" pitchFamily="34" charset="0"/>
              </a:rPr>
              <a:t>Caractère</a:t>
            </a:r>
            <a:r>
              <a:rPr lang="en-US" dirty="0">
                <a:latin typeface="Arial" panose="020B0604020202020204" pitchFamily="34" charset="0"/>
                <a:cs typeface="Arial" panose="020B0604020202020204" pitchFamily="34" charset="0"/>
              </a:rPr>
              <a:t> </a:t>
            </a:r>
            <a:r>
              <a:rPr lang="en-US" b="1" dirty="0" err="1">
                <a:solidFill>
                  <a:srgbClr val="00987B"/>
                </a:solidFill>
                <a:latin typeface="Arial" panose="020B0604020202020204" pitchFamily="34" charset="0"/>
                <a:cs typeface="Arial" panose="020B0604020202020204" pitchFamily="34" charset="0"/>
              </a:rPr>
              <a:t>prédictif</a:t>
            </a:r>
            <a:r>
              <a:rPr lang="en-US" dirty="0">
                <a:latin typeface="Arial" panose="020B0604020202020204" pitchFamily="34" charset="0"/>
                <a:cs typeface="Arial" panose="020B0604020202020204" pitchFamily="34" charset="0"/>
              </a:rPr>
              <a:t> de </a:t>
            </a:r>
            <a:r>
              <a:rPr lang="en-US" dirty="0" err="1">
                <a:latin typeface="Arial" panose="020B0604020202020204" pitchFamily="34" charset="0"/>
                <a:cs typeface="Arial" panose="020B0604020202020204" pitchFamily="34" charset="0"/>
              </a:rPr>
              <a:t>cette</a:t>
            </a:r>
            <a:r>
              <a:rPr lang="en-US" dirty="0">
                <a:latin typeface="Arial" panose="020B0604020202020204" pitchFamily="34" charset="0"/>
                <a:cs typeface="Arial" panose="020B0604020202020204" pitchFamily="34" charset="0"/>
              </a:rPr>
              <a:t> classification ?</a:t>
            </a:r>
            <a:endParaRPr lang="en-US" b="1" dirty="0">
              <a:solidFill>
                <a:srgbClr val="00987B"/>
              </a:solidFill>
              <a:latin typeface="Arial" panose="020B0604020202020204" pitchFamily="34" charset="0"/>
              <a:cs typeface="Arial" panose="020B0604020202020204" pitchFamily="34" charset="0"/>
            </a:endParaRPr>
          </a:p>
        </p:txBody>
      </p:sp>
      <p:sp>
        <p:nvSpPr>
          <p:cNvPr id="4" name="Titre 1"/>
          <p:cNvSpPr txBox="1">
            <a:spLocks/>
          </p:cNvSpPr>
          <p:nvPr/>
        </p:nvSpPr>
        <p:spPr>
          <a:xfrm>
            <a:off x="0" y="-1926"/>
            <a:ext cx="12186698" cy="654897"/>
          </a:xfrm>
          <a:prstGeom prst="rect">
            <a:avLst/>
          </a:prstGeom>
          <a:solidFill>
            <a:srgbClr val="F7A941"/>
          </a:solidFill>
        </p:spPr>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b="1" dirty="0">
                <a:solidFill>
                  <a:schemeClr val="bg1"/>
                </a:solidFill>
                <a:latin typeface="Arial" panose="020B0604020202020204" pitchFamily="34" charset="0"/>
                <a:cs typeface="Arial" panose="020B0604020202020204" pitchFamily="34" charset="0"/>
              </a:rPr>
              <a:t>CONCLUSIONS</a:t>
            </a:r>
          </a:p>
        </p:txBody>
      </p:sp>
    </p:spTree>
    <p:extLst>
      <p:ext uri="{BB962C8B-B14F-4D97-AF65-F5344CB8AC3E}">
        <p14:creationId xmlns:p14="http://schemas.microsoft.com/office/powerpoint/2010/main" val="40965972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654898"/>
            <a:ext cx="12192000" cy="2270046"/>
          </a:xfrm>
        </p:spPr>
        <p:txBody>
          <a:bodyPr>
            <a:noAutofit/>
          </a:bodyPr>
          <a:lstStyle/>
          <a:p>
            <a:pPr marL="0" indent="0" algn="just">
              <a:buNone/>
            </a:pPr>
            <a:r>
              <a:rPr lang="fr-FR" sz="2100" b="1" dirty="0">
                <a:solidFill>
                  <a:srgbClr val="00987B"/>
                </a:solidFill>
                <a:latin typeface="Arial" panose="020B0604020202020204" pitchFamily="34" charset="0"/>
                <a:cs typeface="Arial" panose="020B0604020202020204" pitchFamily="34" charset="0"/>
              </a:rPr>
              <a:t>CHU</a:t>
            </a:r>
            <a:r>
              <a:rPr lang="fr-FR" sz="2100" dirty="0">
                <a:solidFill>
                  <a:srgbClr val="0086D1"/>
                </a:solidFill>
                <a:latin typeface="Arial" panose="020B0604020202020204" pitchFamily="34" charset="0"/>
                <a:cs typeface="Arial" panose="020B0604020202020204" pitchFamily="34" charset="0"/>
              </a:rPr>
              <a:t> </a:t>
            </a:r>
            <a:r>
              <a:rPr lang="fr-FR" sz="2100" b="1" dirty="0">
                <a:solidFill>
                  <a:srgbClr val="00987B"/>
                </a:solidFill>
                <a:latin typeface="Arial" panose="020B0604020202020204" pitchFamily="34" charset="0"/>
                <a:cs typeface="Arial" panose="020B0604020202020204" pitchFamily="34" charset="0"/>
              </a:rPr>
              <a:t>Besançon</a:t>
            </a:r>
            <a:r>
              <a:rPr lang="fr-FR" sz="2100" b="1" dirty="0">
                <a:solidFill>
                  <a:srgbClr val="0086D1"/>
                </a:solidFill>
                <a:latin typeface="Arial" panose="020B0604020202020204" pitchFamily="34" charset="0"/>
                <a:cs typeface="Arial" panose="020B0604020202020204" pitchFamily="34" charset="0"/>
              </a:rPr>
              <a:t> </a:t>
            </a:r>
            <a:r>
              <a:rPr lang="fr-FR" sz="2100" b="1" dirty="0">
                <a:solidFill>
                  <a:srgbClr val="00987B"/>
                </a:solidFill>
                <a:latin typeface="Arial" panose="020B0604020202020204" pitchFamily="34" charset="0"/>
                <a:cs typeface="Arial" panose="020B0604020202020204" pitchFamily="34" charset="0"/>
              </a:rPr>
              <a:t>-</a:t>
            </a:r>
            <a:r>
              <a:rPr lang="fr-FR" sz="2100" b="1" dirty="0">
                <a:solidFill>
                  <a:srgbClr val="0086D1"/>
                </a:solidFill>
                <a:latin typeface="Arial" panose="020B0604020202020204" pitchFamily="34" charset="0"/>
                <a:cs typeface="Arial" panose="020B0604020202020204" pitchFamily="34" charset="0"/>
              </a:rPr>
              <a:t> </a:t>
            </a:r>
            <a:r>
              <a:rPr lang="fr-FR" sz="2100" b="1" dirty="0">
                <a:solidFill>
                  <a:srgbClr val="00987B"/>
                </a:solidFill>
                <a:latin typeface="Arial" panose="020B0604020202020204" pitchFamily="34" charset="0"/>
                <a:cs typeface="Arial" panose="020B0604020202020204" pitchFamily="34" charset="0"/>
              </a:rPr>
              <a:t>Pathologistes</a:t>
            </a:r>
            <a:r>
              <a:rPr lang="fr-FR" sz="2100" dirty="0">
                <a:solidFill>
                  <a:srgbClr val="0086D1"/>
                </a:solidFill>
                <a:latin typeface="Arial" panose="020B0604020202020204" pitchFamily="34" charset="0"/>
                <a:cs typeface="Arial" panose="020B0604020202020204" pitchFamily="34" charset="0"/>
              </a:rPr>
              <a:t> </a:t>
            </a:r>
            <a:r>
              <a:rPr lang="fr-FR" sz="2100" dirty="0">
                <a:latin typeface="Arial" panose="020B0604020202020204" pitchFamily="34" charset="0"/>
                <a:cs typeface="Arial" panose="020B0604020202020204" pitchFamily="34" charset="0"/>
              </a:rPr>
              <a:t>Marie-Paule </a:t>
            </a:r>
            <a:r>
              <a:rPr lang="fr-FR" sz="2100" dirty="0" err="1">
                <a:latin typeface="Arial" panose="020B0604020202020204" pitchFamily="34" charset="0"/>
                <a:cs typeface="Arial" panose="020B0604020202020204" pitchFamily="34" charset="0"/>
              </a:rPr>
              <a:t>Algros</a:t>
            </a:r>
            <a:r>
              <a:rPr lang="fr-FR" sz="2100" dirty="0">
                <a:latin typeface="Arial" panose="020B0604020202020204" pitchFamily="34" charset="0"/>
                <a:cs typeface="Arial" panose="020B0604020202020204" pitchFamily="34" charset="0"/>
              </a:rPr>
              <a:t>, Sophie Félix, Chloé </a:t>
            </a:r>
            <a:r>
              <a:rPr lang="fr-FR" sz="2100" dirty="0" err="1">
                <a:latin typeface="Arial" panose="020B0604020202020204" pitchFamily="34" charset="0"/>
                <a:cs typeface="Arial" panose="020B0604020202020204" pitchFamily="34" charset="0"/>
              </a:rPr>
              <a:t>Molimard</a:t>
            </a:r>
            <a:r>
              <a:rPr lang="fr-FR" sz="2100" dirty="0">
                <a:latin typeface="Arial" panose="020B0604020202020204" pitchFamily="34" charset="0"/>
                <a:cs typeface="Arial" panose="020B0604020202020204" pitchFamily="34" charset="0"/>
              </a:rPr>
              <a:t>, Marine </a:t>
            </a:r>
            <a:r>
              <a:rPr lang="fr-FR" sz="2100" dirty="0" err="1">
                <a:latin typeface="Arial" panose="020B0604020202020204" pitchFamily="34" charset="0"/>
                <a:cs typeface="Arial" panose="020B0604020202020204" pitchFamily="34" charset="0"/>
              </a:rPr>
              <a:t>Abad</a:t>
            </a:r>
            <a:r>
              <a:rPr lang="fr-FR" sz="2100" dirty="0">
                <a:latin typeface="Arial" panose="020B0604020202020204" pitchFamily="34" charset="0"/>
                <a:cs typeface="Arial" panose="020B0604020202020204" pitchFamily="34" charset="0"/>
              </a:rPr>
              <a:t>, Charlotte </a:t>
            </a:r>
            <a:r>
              <a:rPr lang="fr-FR" sz="2100" dirty="0" err="1">
                <a:latin typeface="Arial" panose="020B0604020202020204" pitchFamily="34" charset="0"/>
                <a:cs typeface="Arial" panose="020B0604020202020204" pitchFamily="34" charset="0"/>
              </a:rPr>
              <a:t>Chaouat</a:t>
            </a:r>
            <a:r>
              <a:rPr lang="fr-FR" sz="2100" dirty="0">
                <a:latin typeface="Arial" panose="020B0604020202020204" pitchFamily="34" charset="0"/>
                <a:cs typeface="Arial" panose="020B0604020202020204" pitchFamily="34" charset="0"/>
              </a:rPr>
              <a:t>, Nikolaus </a:t>
            </a:r>
            <a:r>
              <a:rPr lang="fr-FR" sz="2100" dirty="0" err="1">
                <a:latin typeface="Arial" panose="020B0604020202020204" pitchFamily="34" charset="0"/>
                <a:cs typeface="Arial" panose="020B0604020202020204" pitchFamily="34" charset="0"/>
              </a:rPr>
              <a:t>Zirganos</a:t>
            </a:r>
            <a:r>
              <a:rPr lang="fr-FR" sz="2100" dirty="0">
                <a:latin typeface="Arial" panose="020B0604020202020204" pitchFamily="34" charset="0"/>
                <a:cs typeface="Arial" panose="020B0604020202020204" pitchFamily="34" charset="0"/>
              </a:rPr>
              <a:t>, Francine </a:t>
            </a:r>
            <a:r>
              <a:rPr lang="fr-FR" sz="2100" dirty="0" err="1">
                <a:latin typeface="Arial" panose="020B0604020202020204" pitchFamily="34" charset="0"/>
                <a:cs typeface="Arial" panose="020B0604020202020204" pitchFamily="34" charset="0"/>
              </a:rPr>
              <a:t>Arbez</a:t>
            </a:r>
            <a:r>
              <a:rPr lang="fr-FR" sz="2100" dirty="0">
                <a:latin typeface="Arial" panose="020B0604020202020204" pitchFamily="34" charset="0"/>
                <a:cs typeface="Arial" panose="020B0604020202020204" pitchFamily="34" charset="0"/>
              </a:rPr>
              <a:t>-Gindre, Frédéric </a:t>
            </a:r>
            <a:r>
              <a:rPr lang="fr-FR" sz="2100" dirty="0" err="1">
                <a:latin typeface="Arial" panose="020B0604020202020204" pitchFamily="34" charset="0"/>
                <a:cs typeface="Arial" panose="020B0604020202020204" pitchFamily="34" charset="0"/>
              </a:rPr>
              <a:t>Bibeau</a:t>
            </a:r>
            <a:r>
              <a:rPr lang="fr-FR" sz="2100" dirty="0">
                <a:latin typeface="Arial" panose="020B0604020202020204" pitchFamily="34" charset="0"/>
                <a:cs typeface="Arial" panose="020B0604020202020204" pitchFamily="34" charset="0"/>
              </a:rPr>
              <a:t>, les internes </a:t>
            </a:r>
            <a:r>
              <a:rPr lang="fr-FR" sz="2100" b="1" dirty="0" err="1">
                <a:solidFill>
                  <a:srgbClr val="00987B"/>
                </a:solidFill>
                <a:latin typeface="Arial" panose="020B0604020202020204" pitchFamily="34" charset="0"/>
                <a:cs typeface="Arial" panose="020B0604020202020204" pitchFamily="34" charset="0"/>
              </a:rPr>
              <a:t>Tumorothèque</a:t>
            </a:r>
            <a:r>
              <a:rPr lang="fr-FR" sz="2100" dirty="0">
                <a:solidFill>
                  <a:srgbClr val="0086D1"/>
                </a:solidFill>
                <a:latin typeface="Arial" panose="020B0604020202020204" pitchFamily="34" charset="0"/>
                <a:cs typeface="Arial" panose="020B0604020202020204" pitchFamily="34" charset="0"/>
              </a:rPr>
              <a:t> </a:t>
            </a:r>
            <a:r>
              <a:rPr lang="fr-FR" sz="2100" dirty="0">
                <a:latin typeface="Arial" panose="020B0604020202020204" pitchFamily="34" charset="0"/>
                <a:cs typeface="Arial" panose="020B0604020202020204" pitchFamily="34" charset="0"/>
              </a:rPr>
              <a:t>Stéphane </a:t>
            </a:r>
            <a:r>
              <a:rPr lang="fr-FR" sz="2100" dirty="0" err="1">
                <a:latin typeface="Arial" panose="020B0604020202020204" pitchFamily="34" charset="0"/>
                <a:cs typeface="Arial" panose="020B0604020202020204" pitchFamily="34" charset="0"/>
              </a:rPr>
              <a:t>Maillery</a:t>
            </a:r>
            <a:r>
              <a:rPr lang="fr-FR" sz="2100" dirty="0">
                <a:latin typeface="Arial" panose="020B0604020202020204" pitchFamily="34" charset="0"/>
                <a:cs typeface="Arial" panose="020B0604020202020204" pitchFamily="34" charset="0"/>
              </a:rPr>
              <a:t>, Lucie Bourgeois, Marthe </a:t>
            </a:r>
            <a:r>
              <a:rPr lang="fr-FR" sz="2100" dirty="0" err="1">
                <a:latin typeface="Arial" panose="020B0604020202020204" pitchFamily="34" charset="0"/>
                <a:cs typeface="Arial" panose="020B0604020202020204" pitchFamily="34" charset="0"/>
              </a:rPr>
              <a:t>Bigand</a:t>
            </a:r>
            <a:r>
              <a:rPr lang="fr-FR" sz="2100" dirty="0">
                <a:latin typeface="Arial" panose="020B0604020202020204" pitchFamily="34" charset="0"/>
                <a:cs typeface="Arial" panose="020B0604020202020204" pitchFamily="34" charset="0"/>
              </a:rPr>
              <a:t> </a:t>
            </a:r>
            <a:r>
              <a:rPr lang="fr-FR" sz="2100" b="1" dirty="0">
                <a:solidFill>
                  <a:srgbClr val="00987B"/>
                </a:solidFill>
                <a:latin typeface="Arial" panose="020B0604020202020204" pitchFamily="34" charset="0"/>
                <a:cs typeface="Arial" panose="020B0604020202020204" pitchFamily="34" charset="0"/>
              </a:rPr>
              <a:t>Oncologues</a:t>
            </a:r>
            <a:r>
              <a:rPr lang="fr-FR" sz="2100" b="1" dirty="0">
                <a:solidFill>
                  <a:srgbClr val="0086D1"/>
                </a:solidFill>
                <a:latin typeface="Arial" panose="020B0604020202020204" pitchFamily="34" charset="0"/>
                <a:cs typeface="Arial" panose="020B0604020202020204" pitchFamily="34" charset="0"/>
              </a:rPr>
              <a:t> </a:t>
            </a:r>
            <a:r>
              <a:rPr lang="fr-FR" sz="2100" dirty="0">
                <a:latin typeface="Arial" panose="020B0604020202020204" pitchFamily="34" charset="0"/>
                <a:cs typeface="Arial" panose="020B0604020202020204" pitchFamily="34" charset="0"/>
              </a:rPr>
              <a:t>Christophe Borg, Angélique Vienot, Julien Viot, Marine </a:t>
            </a:r>
            <a:r>
              <a:rPr lang="fr-FR" sz="2100" dirty="0" err="1">
                <a:latin typeface="Arial" panose="020B0604020202020204" pitchFamily="34" charset="0"/>
                <a:cs typeface="Arial" panose="020B0604020202020204" pitchFamily="34" charset="0"/>
              </a:rPr>
              <a:t>Jary</a:t>
            </a:r>
            <a:r>
              <a:rPr lang="fr-FR" sz="2100" dirty="0">
                <a:latin typeface="Arial" panose="020B0604020202020204" pitchFamily="34" charset="0"/>
                <a:cs typeface="Arial" panose="020B0604020202020204" pitchFamily="34" charset="0"/>
              </a:rPr>
              <a:t> </a:t>
            </a:r>
            <a:r>
              <a:rPr lang="fr-FR" sz="2100" b="1" dirty="0">
                <a:solidFill>
                  <a:srgbClr val="00987B"/>
                </a:solidFill>
                <a:latin typeface="Arial" panose="020B0604020202020204" pitchFamily="34" charset="0"/>
                <a:cs typeface="Arial" panose="020B0604020202020204" pitchFamily="34" charset="0"/>
              </a:rPr>
              <a:t>Chirurgiens</a:t>
            </a:r>
            <a:r>
              <a:rPr lang="fr-FR" sz="2100" dirty="0">
                <a:solidFill>
                  <a:srgbClr val="0086D1"/>
                </a:solidFill>
                <a:latin typeface="Arial" panose="020B0604020202020204" pitchFamily="34" charset="0"/>
                <a:cs typeface="Arial" panose="020B0604020202020204" pitchFamily="34" charset="0"/>
              </a:rPr>
              <a:t> </a:t>
            </a:r>
            <a:r>
              <a:rPr lang="fr-FR" sz="2100" dirty="0">
                <a:latin typeface="Arial" panose="020B0604020202020204" pitchFamily="34" charset="0"/>
                <a:cs typeface="Arial" panose="020B0604020202020204" pitchFamily="34" charset="0"/>
              </a:rPr>
              <a:t>Bruno </a:t>
            </a:r>
            <a:r>
              <a:rPr lang="fr-FR" sz="2100" dirty="0" err="1">
                <a:latin typeface="Arial" panose="020B0604020202020204" pitchFamily="34" charset="0"/>
                <a:cs typeface="Arial" panose="020B0604020202020204" pitchFamily="34" charset="0"/>
              </a:rPr>
              <a:t>Heyd</a:t>
            </a:r>
            <a:r>
              <a:rPr lang="fr-FR" sz="2100" dirty="0">
                <a:latin typeface="Arial" panose="020B0604020202020204" pitchFamily="34" charset="0"/>
                <a:cs typeface="Arial" panose="020B0604020202020204" pitchFamily="34" charset="0"/>
              </a:rPr>
              <a:t>, Zaher </a:t>
            </a:r>
            <a:r>
              <a:rPr lang="fr-FR" sz="2100" dirty="0" err="1">
                <a:latin typeface="Arial" panose="020B0604020202020204" pitchFamily="34" charset="0"/>
                <a:cs typeface="Arial" panose="020B0604020202020204" pitchFamily="34" charset="0"/>
              </a:rPr>
              <a:t>Lakkis</a:t>
            </a:r>
            <a:r>
              <a:rPr lang="fr-FR" sz="2100" dirty="0">
                <a:latin typeface="Arial" panose="020B0604020202020204" pitchFamily="34" charset="0"/>
                <a:cs typeface="Arial" panose="020B0604020202020204" pitchFamily="34" charset="0"/>
              </a:rPr>
              <a:t> </a:t>
            </a:r>
            <a:r>
              <a:rPr lang="fr-FR" sz="2100" b="1" dirty="0">
                <a:solidFill>
                  <a:srgbClr val="00987B"/>
                </a:solidFill>
                <a:latin typeface="Arial" panose="020B0604020202020204" pitchFamily="34" charset="0"/>
                <a:cs typeface="Arial" panose="020B0604020202020204" pitchFamily="34" charset="0"/>
              </a:rPr>
              <a:t>Techniciens</a:t>
            </a:r>
            <a:r>
              <a:rPr lang="fr-FR" sz="2100" b="1" dirty="0">
                <a:solidFill>
                  <a:srgbClr val="0086D1"/>
                </a:solidFill>
                <a:latin typeface="Arial" panose="020B0604020202020204" pitchFamily="34" charset="0"/>
                <a:cs typeface="Arial" panose="020B0604020202020204" pitchFamily="34" charset="0"/>
              </a:rPr>
              <a:t> </a:t>
            </a:r>
            <a:r>
              <a:rPr lang="fr-FR" sz="2100" b="1" dirty="0" err="1">
                <a:solidFill>
                  <a:srgbClr val="00987B"/>
                </a:solidFill>
                <a:latin typeface="Arial" panose="020B0604020202020204" pitchFamily="34" charset="0"/>
                <a:cs typeface="Arial" panose="020B0604020202020204" pitchFamily="34" charset="0"/>
              </a:rPr>
              <a:t>Anapath</a:t>
            </a:r>
            <a:r>
              <a:rPr lang="fr-FR" sz="2100" b="1" dirty="0">
                <a:solidFill>
                  <a:srgbClr val="0086D1"/>
                </a:solidFill>
                <a:latin typeface="Arial" panose="020B0604020202020204" pitchFamily="34" charset="0"/>
                <a:cs typeface="Arial" panose="020B0604020202020204" pitchFamily="34" charset="0"/>
              </a:rPr>
              <a:t> </a:t>
            </a:r>
            <a:r>
              <a:rPr lang="fr-FR" sz="2100" dirty="0">
                <a:latin typeface="Arial" panose="020B0604020202020204" pitchFamily="34" charset="0"/>
                <a:cs typeface="Arial" panose="020B0604020202020204" pitchFamily="34" charset="0"/>
              </a:rPr>
              <a:t>Christophe Bracieux, Sabine Zeller, Monique Guyot </a:t>
            </a:r>
            <a:r>
              <a:rPr lang="fr-FR" sz="2100" b="1" dirty="0">
                <a:solidFill>
                  <a:srgbClr val="00987B"/>
                </a:solidFill>
                <a:latin typeface="Arial" panose="020B0604020202020204" pitchFamily="34" charset="0"/>
                <a:cs typeface="Arial" panose="020B0604020202020204" pitchFamily="34" charset="0"/>
              </a:rPr>
              <a:t>UMR Right - Équipe TIM-C &amp; Plateforme ITAC </a:t>
            </a:r>
            <a:r>
              <a:rPr lang="fr-FR" sz="2100" dirty="0">
                <a:latin typeface="Arial" panose="020B0604020202020204" pitchFamily="34" charset="0"/>
                <a:cs typeface="Arial" panose="020B0604020202020204" pitchFamily="34" charset="0"/>
              </a:rPr>
              <a:t>Adeline </a:t>
            </a:r>
            <a:r>
              <a:rPr lang="fr-FR" sz="2100" dirty="0" err="1">
                <a:latin typeface="Arial" panose="020B0604020202020204" pitchFamily="34" charset="0"/>
                <a:cs typeface="Arial" panose="020B0604020202020204" pitchFamily="34" charset="0"/>
              </a:rPr>
              <a:t>Bouard</a:t>
            </a:r>
            <a:r>
              <a:rPr lang="fr-FR" sz="2100" dirty="0">
                <a:latin typeface="Arial" panose="020B0604020202020204" pitchFamily="34" charset="0"/>
                <a:cs typeface="Arial" panose="020B0604020202020204" pitchFamily="34" charset="0"/>
              </a:rPr>
              <a:t>, Jean-René </a:t>
            </a:r>
            <a:r>
              <a:rPr lang="fr-FR" sz="2100" dirty="0" err="1">
                <a:latin typeface="Arial" panose="020B0604020202020204" pitchFamily="34" charset="0"/>
                <a:cs typeface="Arial" panose="020B0604020202020204" pitchFamily="34" charset="0"/>
              </a:rPr>
              <a:t>Pallandre</a:t>
            </a:r>
            <a:r>
              <a:rPr lang="fr-FR" sz="2100" dirty="0">
                <a:latin typeface="Arial" panose="020B0604020202020204" pitchFamily="34" charset="0"/>
                <a:cs typeface="Arial" panose="020B0604020202020204" pitchFamily="34" charset="0"/>
              </a:rPr>
              <a:t>, Romain Loyon, Kamal </a:t>
            </a:r>
            <a:r>
              <a:rPr lang="fr-FR" sz="2100" dirty="0" err="1">
                <a:latin typeface="Arial" panose="020B0604020202020204" pitchFamily="34" charset="0"/>
                <a:cs typeface="Arial" panose="020B0604020202020204" pitchFamily="34" charset="0"/>
              </a:rPr>
              <a:t>Azgarov</a:t>
            </a:r>
            <a:r>
              <a:rPr lang="fr-FR" sz="2100" dirty="0">
                <a:latin typeface="Arial" panose="020B0604020202020204" pitchFamily="34" charset="0"/>
                <a:cs typeface="Arial" panose="020B0604020202020204" pitchFamily="34" charset="0"/>
              </a:rPr>
              <a:t>, Virginie </a:t>
            </a:r>
            <a:r>
              <a:rPr lang="fr-FR" sz="2100" dirty="0" err="1">
                <a:latin typeface="Arial" panose="020B0604020202020204" pitchFamily="34" charset="0"/>
                <a:cs typeface="Arial" panose="020B0604020202020204" pitchFamily="34" charset="0"/>
              </a:rPr>
              <a:t>Mougey</a:t>
            </a:r>
            <a:r>
              <a:rPr lang="fr-FR" sz="2100" dirty="0">
                <a:latin typeface="Arial" panose="020B0604020202020204" pitchFamily="34" charset="0"/>
                <a:cs typeface="Arial" panose="020B0604020202020204" pitchFamily="34" charset="0"/>
              </a:rPr>
              <a:t>, Laurie </a:t>
            </a:r>
            <a:r>
              <a:rPr lang="fr-FR" sz="2100" dirty="0" err="1">
                <a:latin typeface="Arial" panose="020B0604020202020204" pitchFamily="34" charset="0"/>
                <a:cs typeface="Arial" panose="020B0604020202020204" pitchFamily="34" charset="0"/>
              </a:rPr>
              <a:t>Spehner</a:t>
            </a:r>
            <a:r>
              <a:rPr lang="fr-FR" sz="2100" dirty="0">
                <a:latin typeface="Arial" panose="020B0604020202020204" pitchFamily="34" charset="0"/>
                <a:cs typeface="Arial" panose="020B0604020202020204" pitchFamily="34" charset="0"/>
              </a:rPr>
              <a:t>, les doctorants </a:t>
            </a:r>
            <a:r>
              <a:rPr lang="fr-FR" sz="2100" b="1" dirty="0">
                <a:solidFill>
                  <a:srgbClr val="00987B"/>
                </a:solidFill>
                <a:latin typeface="Arial" panose="020B0604020202020204" pitchFamily="34" charset="0"/>
                <a:cs typeface="Arial" panose="020B0604020202020204" pitchFamily="34" charset="0"/>
              </a:rPr>
              <a:t>CGFL</a:t>
            </a:r>
            <a:r>
              <a:rPr lang="fr-FR" sz="2100" dirty="0">
                <a:solidFill>
                  <a:srgbClr val="0086D1"/>
                </a:solidFill>
                <a:latin typeface="Arial" panose="020B0604020202020204" pitchFamily="34" charset="0"/>
                <a:cs typeface="Arial" panose="020B0604020202020204" pitchFamily="34" charset="0"/>
              </a:rPr>
              <a:t> </a:t>
            </a:r>
            <a:r>
              <a:rPr lang="fr-FR" sz="2100" dirty="0">
                <a:latin typeface="Arial" panose="020B0604020202020204" pitchFamily="34" charset="0"/>
                <a:cs typeface="Arial" panose="020B0604020202020204" pitchFamily="34" charset="0"/>
              </a:rPr>
              <a:t>Valentin </a:t>
            </a:r>
            <a:r>
              <a:rPr lang="fr-FR" sz="2100" dirty="0" err="1">
                <a:latin typeface="Arial" panose="020B0604020202020204" pitchFamily="34" charset="0"/>
                <a:cs typeface="Arial" panose="020B0604020202020204" pitchFamily="34" charset="0"/>
              </a:rPr>
              <a:t>Derangère</a:t>
            </a:r>
            <a:endParaRPr lang="fr-FR" sz="2100" dirty="0">
              <a:latin typeface="Arial" panose="020B0604020202020204" pitchFamily="34" charset="0"/>
              <a:cs typeface="Arial" panose="020B0604020202020204" pitchFamily="34" charset="0"/>
            </a:endParaRPr>
          </a:p>
        </p:txBody>
      </p:sp>
      <p:sp>
        <p:nvSpPr>
          <p:cNvPr id="11" name="AutoShape 4" descr="data:image/png;base64,iVBORw0KGgoAAAANSUhEUgAAAZAAAAB+CAMAAAA9WLe4AAAA/1BMVEXn7/wAM5nm7vsyZZgBNJkAMJfi6/kENprq8f3v9f8ALJUALpbx9//h6vn///8AJZEAJJH1+v8AH47F0+3M2fDb5fb4/f+4yecfTKYTQqBtjMexw+QJOp06YrE0Xa8MPZ2Op9akud9SdrwZR6MlUahfgMF7l81NcblpiMadstzT3/Pl9f8tWKzI1u4AG4xAZ7SJotPuxL0eVo2gtd39bDv+ZTFjg8JXer3s0M8oXpKatNH+YCp4lMvyppHo4Ob2knPq2t7/VRr6eE1qkLdYgqwVT4etw9v0mX7uvbNAb6Dxrp77ckb3i2rk+v/wtajzoIn4gl5+nsHm6+d3mb2iutUD0MlfAAAgAElEQVR4nO19CXvbNvI3ifAAQVIUxUMXdVCnRetqFEtxrKZtmm03TY/sf/v9P8s7A4CUZEu20zR19o3meXKIIIbA/DCYGWAIKsqZznSmM53pTGc60/9vRBRSEPw405MTUagk5YzIZ6a90X9S1EQxgiqnwDgj8rmJHPnf7VsMOmQJktr1jafHA8aEcR/9Tw8ZspuOyGlESDT2dF1X2WBGjdP3/VNELP8ecp68fY8lmHok7eYdQrPREmnUtU53BGqOPVVVzfJQoU/eX2LNmvdQ9elb+FgilmMhOTulNpxgzjygSt03TtbjiDANELFT68k1xC01WL1zisyadbIjXxgROhO2uRoVg4g4gZeYQHbtNCAcEbflmapmDzLlqRGJSuuKqZ4iVv+fmbPceNMfAE07zUL4AEiZd47dBwgiQoMpIsIa1lM7Wm5pXU60U2TX75l7vyxyS+2KDaTOV/FHAoLOsTXjiJjpU8/R7gMa8r8DSAyzDoyhpJJ+NCDo/FqztqfbrPbUfhYCoumSchzy3zpMWZ/PhuzCto+aJU5Uc0stDwyz+pcAQeffCrYXjUbjs7gxH9FVt3Qh7B6SgEMDzZWk99HtkLxyf3I//uUW8WAxiBguuJ5u4XzmYc6dtgBDKSTi7rf0ILwufuwenddSdjzxchQLQMzKKnZlHWMPELx2oikiFhMhi+LeKhWPFF26FfnfJ5lb/XHJfpvvA8WwmsuupFHCdURjm/xKd0LR4lm8rVY+duCCJS5IJlT+hPDLoH6M5FDROkOx+AXfcveCTC4CCIAkO7gbSvNiouw9DzqLT5MFiuFSJxa/qO9T7B/hJZTsNKQkG0cONIS4Vt60vVAlb2QsvRfHt8iuKVzseZd8aGTeUwnAXcnQQ8mI8QZttnL21HhgziFUuO/gwId1mwPidf38EjodNJuFSDPpTxIahfKC1JBM/A5d4jphOkGqupaLbbGMGb+QhtCUnciJ4UAA1G1w2qbNKKbFPKO48nkhBTgcCv/NDKl9lp81V7LWpJn5Fpct6EIYGG2pIV1ef5YZBxoSUV+0ZAXVdotWCLISu8FqKbgu0xl13D3ADMXPRJfSzHfynvKu3COZLNcZPkSjajqS7JshDL77VGS3dOKSoACkiHrhwW7cGLTa7Xarlvoub6LTbXMaLAUg0ZDf0G41favZ0ueVSmXeH4bQL+LP1lMPfle89iikO81WnGZjqlW8MhD8VR8vM0eaU2KFgt10bLk+nQxb7ekm4gKAET9qJbwG/FXpLLaBw6cAK1i0Wx0dAVFt0drpMKR7gDh+1BUtKXcWy4jsDQ0rWvVqZdGWcoVNLwRTIU/DMrotHevNvUU360150xYBjng3HknJdGMpmYmUzKiA1PCz7rhftFltjULncQtS4IsXgOxrnFsazxmQPl/Kx8YN/M3sygVfd1CidoVf0JvGRZ2pfKXOZu0qaPJyypiJv002H7tGjgeNtvUy3FnYKs9rryzRToLhNVK549N0nJThf4MM1YvQ7sBjal4pUb1ybeliE5xqBx6fu4ai9nRmFYB4tbjbsmVLdI/1aD7VwQBuLjTPzpmaGvNqE0LyllrVhe7xeonp6VPT48w7VXR23NJwbnPJbEtSMiMpmY3si+I6qxbz9KLNmsemqfUoRE4D0hP+ZDkfB/6WBymm15AaIhxOrbNpwaOlZ2B67ShY6EzTxAXTZFtHIkLoGkSg7dxr8CK8TiqCMhjugh0bkE3HU03NZNOMC2epM1PT9msxNgK3AwCpa4XzLhpnt8MdIHb9QvXympqp2UsrdzmsJowhU1bjxYmXNC3psNCgXy44A1gqtszU6hIQEcMllZEExB+ZQjJDafXdeJl4Gna1YK95/Rl9jO96j4aUhbUsAGnwwbgPiHiWztQ9KdvtaYEP9xVwNZU7HXR7cKMsrlf5nIaWmBfqSZvZXFQcEGKtTPt2LdNWwe8gAIieF2mctcb2AYGm6fvRll3P+KyPzm6f8RLd5mElZ6rXxfQKRgLDxb1Gyr93gJhcMjtANCGZoTBtrpN2mJhI2Y49a0ePCXY+HRBsKjy1CGeYzX/bhci3nIHrp5oQn27jwFHlDazNrUgBiJrjq3lTmLJo1pd46Hy42blsAwc1pHiqiKLUQ0Cghr3XFF0X2ooS50x1tdW4uGgsNNmzoVAf2hJoQUs5V/tjAAE8rGpNTBH2GNhftJjsaUNI8rMDAhNU0ukkO9kwDZcoVSFIs9wDpwh6mbXFqFHtxSojRnOQy7aBId0OEBzsqO5cQ1xnLMVh1yaBS6pj8RjNG7uUZsvtssa5at5muR2NRttuRPcAYTa0DJom28ZavC+UrIXAdOgyBCE0lU+2Z+DZgnzl/brWbgDLTf9jAEGXYIw3aHYndQxg6C/LQuMHIX14L+zTAdHN6ahZDZotMbI11exvcfm1kXCFAKuS4Q6QNRETkaqvUQbEiVoCIMYXW/cA0ZnnlT3dntcyQoKOAIQtIgv3v52exNGsWkfiELofh6hqf90MqtWgl09oA/QBFRpIfIaW6Cy9EIPY3iIgxtQTCCQjHl9Y2QBb+lgNMfyJzm+3t77L9dEYyxlw+QgV+WRANHVNfQgO/WAgxiqbQvABgom3nhR4FeOGqCeLBxEP0WAKkzOYik/YA8SstReLXuOitY5c/0JqhF4VFpdEsrkMm0HypROM1I07kXpnFouAbSyx7wdoWOnaFiMpIy4nIxCm155CfOisOrYYSQ1LBOThgD1eQ2DK6nEF8aaR4B75XTE0K5vY/ewaoulJky9QuM6Qt9Msb3gk7TpNPvsDAoEFAXrY59VhHo9FfGWFbTnbDCGgLgCxOxBelkoQI5dikK1EnW1cKjwgZyEgsqcufXAtSy6n0K7k0g9RGZW+zX/1/JIkZ8plYCcReEhrcbPeDxyX2/jwYzQELBvvqcbWpZgzj0uCgcla2cOO1qdPWcmKZwnkC8hgM1weqlpVMbAEIE41d0WrihjqhtPgFTRvESk7QFi/RHHgGvAHZFGT8p4I5xmFq0pkMVB+cHFRRJZN8SQABJwzGpq6gPQip7XwDvSkCm7EWOrchQhbPhaQOJUTVLshuTd6HV3MFcHDO3+frCFqkuKaKoT2I6HpHBAFfY3BTkMInYhmsn7u/LlxN5/E8IYdII5LZIiG4YIthmu+/0SUUJMmt/oYQDgbJ1C1HSBWVwCiskpOZWGYbACEzqbcoGgYgPEx8HGAEGckdza8HXu5WgiT94NG5O8CBMpFP3NAjANAFLoUllKOWkTQX3HPDPyn6gEguzVzAxx64Z+iLGQY7WpSQ9JHAoJrLHIWQUAMayQhLZa38xVv0BCF+6y8oyuxZvSRgChKQ3qft9lrf4uGmBU5UB4CxPW7uZt7BJB8Gsd5XbYJADFVTQ6cE4BYApBcFkjUyDWk+VgNIdaszx0fqSHLnMNtsk3QEAEI2MZUDJ1TgJgICLmrIbRRPohiClI97Og/qiGnAVEAkFxD3D0N0T5WQ6Dix2qIcltDckDEYtUemfVCQx4G5JSGACDaUfYdbfq3aMjycRpyPyCoIdKG5Lulrj/RjtqQfQ2RNgSijtyG0OiTNaSrCXgW1TsUcV+EN0ubxPdOWWZlGx/VkK10X3qz29wD9+HlxQcBKTd4/h/5NED2Fvyqgh96AfMEL3kLl5CjgBAlG0h5r/zcy0pzL4tPlAdxyOMAoVWxqqAPDIsekEIVg4I3jqXJfBQb93lZmGEnJTNSd4CAl5U7jyWD3qKH0HgEIBAlcLcIZpgtX1H4y4Ak3NPRtSVuDPCQdiOWFMo9xzgBiEGnngzSXLl9SkdSQfruX9QQmiXSqapSd7f7SlwFAyqDLOQje5HYiFWOB4Ya3CAlI7wECYjfVDX+sFqwzx53Pd1H5H+dAiQqjSsiUBtkPoYEVizi2786ZUUL6eS2LL6g4OZLg5o92o/U9wEB13goZKfzhVrsryLWwDR7SBSRdSI0hAcq0O3DPfUjgMDPtmTaMqiR7+G7RhxttxACxUNplJOmwxMFqHugIVFpKPxauz+LIwyWSg25SMQBscBvlsGsw/fqRcoBjbPh0v/rSydGfCG8P03fhBBxuum68yk2BHwbMa70BLwE7KaxkesZMJJOa0ia5MPAV6AaePlixtI83EgB6bRlED4mFKJJx6fkIQ0BB0Ouv9rjwLEItgbGm7tseW2Ys/ylKQfKIIgty/GjBm9DDogRb6Vk7F4AkjGaF/V8tZgrviONiG6uM4fybVnFirPtdD4sfQIgRbtUvdZutaZ1m6mfAIhhybUuGOxd6vvxbCGXrmxcOTmhIVCtJVd7tYYBtaKh9PHtFt/RNuJNvjjeUHzfmTQOtnCPaohCo76sxGrrphH7vu+mjbbq6QvKZyi5uMj6jcmk25vqUhASEH/SySXTbx1IZih2Q6oymrX1wbZKgHucrS4Gul1efwogfE9NEM9ctuXW2190e2HgjORUYJs1oDqT4Wud+4LHAQFZShsOf/ehVl9uboCC4BY4TE9y3MhybX8L9xQghDaLrukdrFbrd+C/mr3gy+9ruyjFXWh5bwEIzUNHIRlmq7lkuIZgT3MImSrZJwBaUvkUQHBs5ttmIsFU7tP81SnLACsi91N1vgMtR6E2Ekt4xzUE2nfB5A4V37iWS/ze2hXOmjLLxw3nerBBdRIQmD9tW3KyxWY8/4mAoGtXkz3XMHbUNPtAQ8D6jYutOZF6m0tGbuES68IWbT5gbz5aQ3SxI3wACPQCVEQ+Fx6mev3asT11U+vsABHle4DgDfmCgUGzsX5rT11lnZEls07yPfUDDcGcpwsTtbOohxLQ1nmyu+FvYGjnhbs9dc5qDxCVNwVXeznOVrdu2/s79Zwva2HqFU4Ou614GOYdroTFcgH0rF+U4+CoD/b31Hk+zLbDDnaPkVHyKBti0CDx+D5nZXnoJhNn0vdksgcobyvYMtwh1veyTrAa01YCkHipi/JxDkifM/ZqcsGAUMKzTooVHtuzB02ZqgYawtnZ3q2XOkB4kz7zdrV0z6t1aZFhRbIFTP75upE35YDM+V55WWIL9qvOBO880cDww0Xi7fJCTFOzPS8ZUjkWa3kR9rw59Q7Wbwwn3Stn0+pSSmaT55UQv9oy97uK7Jk+etQG1WzKp7lBfXKoIZhmA1w9TC4yB0tSGtU41UdSQ3r1Aa/YFOPGn9QEnwtDABK0kPGgvxAawldC0/FArXjIE/Oy2miC87ysmWDXb99KLMa1wfU04bWwNcl0w9dRirTBaNnuyJVVOxkDIFbQEaxajtSQsF0TvHMNUWDGW42nRbaXV/Hq7eEkEz2HxvQ6UOJhz7dGVNuPQ7hkgkUiJKMNRm5pKSXTEK3CTTKLdBcDTTQaM7NYv7Ve3ZsrV8jdlXF9M7tdAtP+5GLc642H3RkoWyjvCwUgRtCUyw2iFTST5TMxk9KoWDCgeb6Ta/lB96KHPMfDURr5u8xF6kp2t/KeeRKVn022WKs33mwnYUxdpcADuu9HK5EiuF2muDqxY6XI1MK8j9VcJHwnyZlNtkPkylvTzGJfyRPlKF2tx3C5MQkcEg4ONQTl7eaSCUoGyXse5sME7iC+FXS3G86+N75YNt3S4966ITR/KexuArihxBgUulaMMSeViaa5Isl6eYrr7fKcsbPLgeXxahzj5pNhWCWMm3aSlcmtzu1XIXgUSf2S2G6lmGy7n7lMRKmg2Ld4WvItVjDtyQv7OLsAdMkSe7jYGohjdlyN2MHLvm+5yuHSiZR3LhnriGT4Pa5h+SVF7OK6PnZ2P7n4NB6793GP3IyNRmB4yjTZ3UcO65EDRrsk8TvvY2JPXbfgfZgtfuTuoowUtYyjieqy326eDXzAateU/aqCqyGFaOy3hpC85wgKzW4DohTl5FAy+/3h7IlMETceh8aDRJT8BYS/jXKWf8/7IZ/alpNnDBQ9J7cXF2+VP67Rf2erv3Y6DsiZnozOgHxhxAExd8nWZ3piMnIvSz8D8kUQaMhU7+CmeP/LAkTsnn19zgKEzs2UUzO6G6o9DRUvx36VBHGmPJPni8FDUS4vUUO+/3tDkv8NuhMCfwFEfn7//heFfPfily+lRV85kfdXN29e/npz9e8zIF8CEfL9tzfv399cfXvG48sg8tv3P7y4wQnrK7QhXx7hGy+/31y9//flGY4vgcC1uDTeX73geJwReWpCEC5ff3d18+G1csbjyYlH55ffvIEJ65vLswH5AggV5I+rmxfg9V6e4Xh6Ajxefri5+fUlB+SMyOcnkfp9uvjy+zc/vPj28vUPZw35RwjTJ45mNxTlr7/99eXlGZB/hjB3wqFOzJNKjoubKL/9hm7WGZB/gHAZsxT8+J9XTszfTDlyLKBMmzgD8k8Qz7/7z7vn19c//viqJM/g32Ut7eW45ICcrfrnJMxgjd5dXz979uz582dvkf7jiD1BsTeoXObzGFiSF29ei02Rr3PX8B8hQgGPZ5KuOb21qDjRiUPyx0ulyPx7/Zoo33/4VR5ZeKa/n1DkOzwkPX9ruI5cIbl8+eLDXl4kzFvfXN2Qy5e/vz4j8lnI8F89u0vP/xvhTj75/fdL+uZmLzcWV1BeXCnfv3jxzdm6//2EIp49u60gnP71kw9O8M8//Px/3918s59ljoC8/nDz4ftHAkKUc1JrQfcKQ+zal+5MWNKa/Ilvw7z+4+bNr1ff7smeA/LHDV9kPMIS88Bv5wIQhd7+mhCGPo9NBH/wXv5W+pHSoiHu8fJ7Hmm49x6uy9PiZZr9IznvDm/Gb2KduIfGpejVu6N4PHv2LuOvU/5y88PVh9d7KfoAyM3N1S8nlrSIFYsj1h2HyvcRwGuIouxOVjnc86ie8HbGzj14wCOPfVcjbwo/uP3j8MAHPpDQTsS7KM5jEEH48moKyCI6oSFW9uN/314fVxCYszJ+KDbBpIZvfyv0jANy9TM9qndwpYmHgo5GabqqUvFGBg3G03F4eDeh2Xa7euSh29ZstF2dPq+FVreN5rFcQtmU0Wi7PCGCUxxno0Z6T3Yi7p0aXXzpapM6D8/GeIMfiZfcaNqeNk5EcsQKnz0/BQfQW5d/4+CS/HHz4o/Xl6Twsl7cvCHHd6nkoUS6rtaBtvwet7QtVya3vlyHL9t640cciqOg25F2WM89Ochpl1W2x95rbdjiLCzVq2UfpSI0VSu9+96UJTRoJ/xdx2T4iCNfDStqiFdpDWc678xOLFARw/nz+Wk8nj1/pcgDQN7c3LwHSIRNQhuC6yfHeApA8AgwfCfbW+FB4ErWLncdGWcqcjLF19HLHBBSXBQKKH8VCZJ43qoEhOR35CXiHgFIvgy3S62kAIg4PEwCkh9nkrd1989eRib+vQNkr8b+a1E0GjAbX3nXGdvybzTc6sXe/fwE+Bpr8DetaVPHo59PAef/dB8g188imcb7882Lq5sX3/LIQ7i9J8JCBMRjF2Az3LSmsUWEJ45EaZWKD9IRi8pPbEAr0zTg7yXxr5HwL8fww4yt/Lu0RJ6ZtAeIuHWnnOILHk7XLm/xUDfr1kckG2q552cRtkZ8Y9LCb33kfFFixQM5XFb+NRAApNwrEdGQokDZjQQ6tFktjSJjrNvaBA8PshxZVzDlPwz5HLfUm6tb+UkT/GIFOS4+0JB7ALl+/u5PRQbkL2/e/PvXq5ublzzTAQA5NW0iIIyfKGDEqanjwKRh2p10+Tm5Bs1W3W7TbS4nkRXB/ww8XTisTrqTwMJXxrrLmdHsdichjlgr4B+VCaibA8KrC1Zi8CoE6nZDMWUROptg3VyToCl6eVOSJ2ka6bIbBd1mRqngOwM/IERuKfzgRwzRENmvYBDRVKtsfPzFZ20l5Ix3Y56Gia2PYkDMHZgJnl9GswD4NAnUjSbLqgs/qlGcQb0mpVmzzdRxFw8ICybQ2Ug5oSJg8X88ZUOu3/0Y7RYZf/7hj9+++fXNN6ggBIz8y1OzIGqIt8UFytLKVAcZHl1YqczL5tIx8EwHrzKvjNvzfuYHlcoCBm500anAVNzpWngo/PxiOK94dhsPdE87Xnle9qYBkYDkrLq+/BoEVUY6MNR7OgJidTv4ivqgSQtA1Mqw5KCXpZCoPWdDzWPL0sQsAxfWDiyaltlwM68w1oqIYU06+MZ5ZRpSmupeqzefe/rahQlnkpQrlXI9taS1MKyl6Q3Eq53pMrMMg04GDLrBNhHoQGe+6JXnnrfOxtCZTtcP+p6pMoBY6ar4MZVa1TlhPY341SkVuX77U6H95BIC83/jfggMY/rzzdVBYHIHENbDlP10YXsb18oGXq21qOl4mGvWZuZ00TZVQMoPGEMbMvT0zmDQ0VlKQe5aoramalIeOUpVx5trJhtTAQhntVjUbE2cCIGnlqtap70YeCYAQqqJDsV9rxbSQkO89go/6TTJlGjhJbpt16JUZx3kO284IPdE1xZTmHaWFg36rFMb9E18VGqrTG0vQA+61KnWvQE816uBGouwxlnrbBxzC4ifFiVOajJtMOgn5R4B8eO3NhamniR2q22yJAzHJng5tW1pldjTRatfbkfHD1KG2fkkIM+u//VfI3/znCjf3Lx/yU0f/eXm6v3Vm/s0REvw46Gm59WrlrJl3jjKoMFtEo9stT2LoqGn1QAQ9LJoNbHrk2p1lNigNGmism2UDW17kVmrVmcRkkmH1agjNGTrlXtuluLRZ/LbBi2drSO32tEq21hpMbURGQ3VaxSA2Bor46dXtYCfeKOOupO42+5sAjph9jhzUltXR8ZsrLKW76yZuqkGq3o5qfqpbveXId3o9tgnY09vRNFSR8bihXy/Z9sX4hBPfDvb9WFKWgfV5pSxiR/UNdYLorGumtsorLHOxMgWHvDOohbzJlG29djIOX7W+H2APHv3r6x44Z5c/vLDh9c89vj56pffr16cmLO4l2V6ZU/Vk+kaAhG3pqqTkl9qsXrV6Xn2ygHj0tFzQPBQpUYMdnnBtFEp7djTjPpBwlowD2TVqBRN6qxuCUDcmqZPSnGp5fWr3CI5gaYPZo5Ch3qlUYJxXA9LJXfq1WTLJCDlsgREHfsxzHZZ0ygZ3YQtABCYmYjiVBNvWgrbzA58y2qCFXFS1WvBHNlMyoNSs6arnDGbhlaVv7GjbGx7LU/zNQg/d3tqODRemnYbNMTuBz6d6N7YUvwxAEJLm4q6dcCqqvWoVIo6MEaPu+H3AvL8VTFl4Xkxv/z8mlu11y8JeYGB+kkNYZtlI9H1ReQbeHSoOWi1W3W7syILxkLq0mDKBgKQKIb2VhUXgbE3AAhOwviRlRYYH382Wgw6ql0XGmJEum5OBauUn6zlV+FReHxAl5UbpW7HTqC01bFNYzdlLapps5k2I5yy9BWeUUAp8k1MDgg6U5FS7ZSnperAZhk1DLA5FL2sMQicF0wSVWu1Wu06yNkZdyC+GoSgxEMOCKEOBSPTYQ0LdCUceB0HLEYrpMpEL69LkdVDQOJeWW0Y8aSsdZBThx8edUx89wHy/JW/2yos/HHcryKXH24+HF85kUbdos26zi7Q5YBQwKuUwW4mK4qA4JEwe4AMyvVAAXPfNdmmtAK5o1Wso4ZEvY7udVodJgEhEStY8SiaOAgIP2KfgYZ0YQzg+S62redHLXOjzr9PTggCgof10mzcsb3atONxDQFAYN7MAQkt4aFhHLIpRaJgAgZAMK4Hfhu/QpUES9Ag7r/RtFF1461qj/CbctnUS/wcEH5wnDUuACFxt5LYyEn3wHE4akTuAQTwODwKo8AFmvw7tygnAbmAcTNhqg3hYKSzftPgsQCebm9XfRjYfVbLAWlx6Rp40mkDNaQXKQ5qSAhTuteaubOat9MQVhOsXHHuk1O1MdIx6MjmGsJqFn9QdOD2RiJLIFowO8PTkzfgCwUWtCHXEAkIDBMWwHAJ09Cg+wWTRB9krmBMGwugcVg1GagLhk8tXd+WlgnbOPjZgT4bCA2xKNcQ15GAVNSGAoDoC2gh8DqxdHmPhjz/z8GqGdl70xP+fX118+1vpwFpwMhxe0zF7zy07aRbiq3txSosNZi+yVyy3Rl1v6HzQxMBAy2NuakQgGQ+WMNVyQ/7nrQhxh4rEXfTcAoTYRxHLRU0ZAbWJvBL2XY7KWyIinGIaBdqCMxIVti22SwGi3MLkBht95JSo+eVJ/4BUgNmBnEpa2zTSJGxqjVl2hj8k2yrsnrTb9ZZAt620cOZ7C4gCtcQCrfZA7BG2XrbPOr2ojV6e2Lt/ZV/X5YW+e6H704BsmX4iRUYLeBsDKnVZXq/W91qlUFEoWt6f9j2Ersm3V4a1pnW6m774KBiuGFvXAVsCHhZfl/XNrPZGGqghtjgi3Y9vQas1MpAHLpKlEZZ7U+q63JS3sbgMqjtVbVnl3tKriGmtwcIU/FTVnj27jYI4GYExPS43Ote2/eXTO80lmto3MxPeU0AxGvH1trTpmlzzSrFehqhMLvq/fFmYKve2o/QXamPlgvdNps+V3BKJ5qHU1ZPRw1ZM7O9bALm6qLZ7MEMax3du3Djn/51Yr6K71lVhuvf/3I8GwgAuZjP1/yQ1KXHKiMLGoHBYKWfOq410SrenC0GMGXFwXwOgaE16UMsVvHK7RnxV/p8HKHTM5+GTtf2ynrZrJftNJ5ggeXuWMkD3bIFgytsUZ43Sm44BebzcnlaxCEX3nwsj2VXIDAs45TljICJCtBWWDVe4Q1gKvT5IHajC2AG0Z09seh+AQnbyLji4YntudsJ7fYYRIKePs7wFOyFV8ZedLqg4Nh80JDyHOZLZ1HRu5YFLhebL0rVmodN9BYnbDo9EagjHicWq3K5/3bSy5osFl2cDWnWWIyHkRU1WtP2dNjEQ5RLaW887lan3iBzwsVihJ9HbTYW02n7AuTtVHuLpavQcLjYgpc1ak/bvbQ7Hk98XgDN3bHiq0Gu5Tba08USWE1815oNp9Npaz0rIvXJeCGPLIZ7t1t7QIkAAAMMSURBVAv0NeE/oynyhWZW/Sq/gYa9RQPus7otYDBeQSdkwYwXOMEFZ7yHBwSl1Ys23t3lO91WNurhr6ZDsPkNaH5zvOgCi9Gi16SG2xhMB2vfqm6Q03ZmHftMOCEnFITjcX/u1aldSMLPwTLkDS54gvgx2SAIHDBJVjBKmwYpzdDLonIXENxMKJ/xT+XiJhyR/xDih0Fo+dRFE84LDAqXgsDfHVblUisMMgdZ4fGpziwIQr8YfKIpZNcusWfgIN+YN45w5vk/bhwBeyXmx43zJE5eALj7BePC7zQcBxvjxorBV3FjinX5d3RFxwQLRfSFEuAQwfCjyCk+EacrxzcLBR73wXE/5UfNQzMUynUFglvDgHi2a5r1NAxHJsPBKu8zXF7OH3h4Pi1cx09j41Is3V2y8m9Ei7VxiJsNwg91Re8Zf+2JjdK9jlDpJuI3n4krGpffIFZ1OXti7K7IfwrGe3GAuGhRiTIw5HV5kWgOr1uolDhxzyB5naPD+ahF348/PpqI3FqQbpn8L+HrcGhQy6xT7ye2N3GKY8F4uUGKGsrhP8Vf0uc+0PX8ITkngdWeb7jbkyhY3Oar7P7hOQak6ERx0x3GOcf9xhzrxR5vyVlwOiFg8uNJe/45CD8820pwx6jeVR6YEr9KIjQ7oiHP//Q/acK6lyjFE0yb2TGn70wAyJGokAPyuZ6oKI/+nslXSOBG3jUi1z9+zqOHCsNyVpBjBIHVbRV59/w/jziW/EyfhcAVu7Olfi2z4870FARG5O1tPKIv6vC6r4zu5GWBfpzafT/TP0F38rJ+sj6fy3umh+k2IH9+KWcJfqVEyOGU9VxkhZ3piYgQOjtYXXxrnCO2J6Vbcci1e+wlizP9Y0QU92B/6jo8m5AnJWKFYn9KoHL96hwSPi2BDeE2/d2fwqTPzjHhE5PhhKAc14E/u75+dv32vGjyxIT7juD3/uQDMO/evfvpcd8OO9NnJNyfwFeKCHWi6OxifQGU5yOKrJozIl8M5XnUZzrTmc50pjOd6UxnOtOZzvRZ6P8BXWHdaa5tESsAAAAASUVORK5CYII="/>
          <p:cNvSpPr>
            <a:spLocks noChangeAspect="1" noChangeArrowheads="1"/>
          </p:cNvSpPr>
          <p:nvPr/>
        </p:nvSpPr>
        <p:spPr bwMode="auto">
          <a:xfrm>
            <a:off x="1628775" y="-144463"/>
            <a:ext cx="4064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 name="Titre 1"/>
          <p:cNvSpPr txBox="1">
            <a:spLocks/>
          </p:cNvSpPr>
          <p:nvPr/>
        </p:nvSpPr>
        <p:spPr>
          <a:xfrm>
            <a:off x="0" y="1"/>
            <a:ext cx="12192000" cy="654897"/>
          </a:xfrm>
          <a:prstGeom prst="rect">
            <a:avLst/>
          </a:prstGeom>
          <a:solidFill>
            <a:srgbClr val="F7A941"/>
          </a:solidFill>
        </p:spPr>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b="1" dirty="0">
                <a:solidFill>
                  <a:schemeClr val="bg1"/>
                </a:solidFill>
                <a:latin typeface="Arial" panose="020B0604020202020204" pitchFamily="34" charset="0"/>
                <a:cs typeface="Arial" panose="020B0604020202020204" pitchFamily="34" charset="0"/>
              </a:rPr>
              <a:t>REMERCIEMENTS</a:t>
            </a:r>
          </a:p>
        </p:txBody>
      </p:sp>
      <p:pic>
        <p:nvPicPr>
          <p:cNvPr id="7" name="Image 6"/>
          <p:cNvPicPr>
            <a:picLocks noChangeAspect="1"/>
          </p:cNvPicPr>
          <p:nvPr/>
        </p:nvPicPr>
        <p:blipFill rotWithShape="1">
          <a:blip r:embed="rId3">
            <a:extLst>
              <a:ext uri="{28A0092B-C50C-407E-A947-70E740481C1C}">
                <a14:useLocalDpi xmlns:a14="http://schemas.microsoft.com/office/drawing/2010/main" val="0"/>
              </a:ext>
            </a:extLst>
          </a:blip>
          <a:srcRect t="6363" b="10398"/>
          <a:stretch/>
        </p:blipFill>
        <p:spPr>
          <a:xfrm>
            <a:off x="0" y="3041576"/>
            <a:ext cx="12192000" cy="3816424"/>
          </a:xfrm>
          <a:prstGeom prst="rect">
            <a:avLst/>
          </a:prstGeom>
        </p:spPr>
      </p:pic>
      <p:sp>
        <p:nvSpPr>
          <p:cNvPr id="9" name="ZoneTexte 8"/>
          <p:cNvSpPr txBox="1"/>
          <p:nvPr/>
        </p:nvSpPr>
        <p:spPr>
          <a:xfrm>
            <a:off x="0" y="2934470"/>
            <a:ext cx="12192000" cy="116632"/>
          </a:xfrm>
          <a:prstGeom prst="rect">
            <a:avLst/>
          </a:prstGeom>
          <a:solidFill>
            <a:srgbClr val="0086D1"/>
          </a:solidFill>
        </p:spPr>
        <p:txBody>
          <a:bodyPr vert="horz" lIns="91440" tIns="45720" rIns="91440" bIns="45720" rtlCol="0" anchor="ctr">
            <a:noAutofit/>
          </a:bodyPr>
          <a:lstStyle>
            <a:lvl1pPr algn="ctr">
              <a:spcBef>
                <a:spcPct val="0"/>
              </a:spcBef>
              <a:buNone/>
              <a:defRPr sz="2800">
                <a:solidFill>
                  <a:srgbClr val="00365F"/>
                </a:solidFill>
                <a:latin typeface="+mj-lt"/>
                <a:ea typeface="+mj-ea"/>
                <a:cs typeface="+mj-cs"/>
              </a:defRPr>
            </a:lvl1pPr>
          </a:lstStyle>
          <a:p>
            <a:endParaRPr lang="fr-FR" sz="2000" dirty="0">
              <a:solidFill>
                <a:srgbClr val="0086D1"/>
              </a:solidFill>
            </a:endParaRPr>
          </a:p>
        </p:txBody>
      </p:sp>
    </p:spTree>
    <p:extLst>
      <p:ext uri="{BB962C8B-B14F-4D97-AF65-F5344CB8AC3E}">
        <p14:creationId xmlns:p14="http://schemas.microsoft.com/office/powerpoint/2010/main" val="16686822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2630A2EF-BC94-4E6D-B219-EDD65F2755FE}"/>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ustDataLst>
      <p:tags r:id="rId1"/>
    </p:custDataLst>
    <p:extLst>
      <p:ext uri="{BB962C8B-B14F-4D97-AF65-F5344CB8AC3E}">
        <p14:creationId xmlns:p14="http://schemas.microsoft.com/office/powerpoint/2010/main" val="40064078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re 1"/>
          <p:cNvSpPr txBox="1">
            <a:spLocks/>
          </p:cNvSpPr>
          <p:nvPr/>
        </p:nvSpPr>
        <p:spPr>
          <a:xfrm>
            <a:off x="0" y="1"/>
            <a:ext cx="12192000" cy="654897"/>
          </a:xfrm>
          <a:prstGeom prst="rect">
            <a:avLst/>
          </a:prstGeom>
          <a:solidFill>
            <a:srgbClr val="F7A941"/>
          </a:solidFill>
        </p:spPr>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b="1">
                <a:solidFill>
                  <a:schemeClr val="bg1"/>
                </a:solidFill>
                <a:latin typeface="Arial" panose="020B0604020202020204" pitchFamily="34" charset="0"/>
                <a:cs typeface="Arial" panose="020B0604020202020204" pitchFamily="34" charset="0"/>
              </a:rPr>
              <a:t>INTRODUCTION</a:t>
            </a:r>
            <a:endParaRPr lang="fr-FR" b="1" dirty="0">
              <a:solidFill>
                <a:schemeClr val="bg1"/>
              </a:solidFill>
              <a:latin typeface="Arial" panose="020B0604020202020204" pitchFamily="34" charset="0"/>
              <a:cs typeface="Arial" panose="020B0604020202020204" pitchFamily="34" charset="0"/>
            </a:endParaRPr>
          </a:p>
        </p:txBody>
      </p:sp>
      <p:pic>
        <p:nvPicPr>
          <p:cNvPr id="2" name="Image 1"/>
          <p:cNvPicPr>
            <a:picLocks noChangeAspect="1"/>
          </p:cNvPicPr>
          <p:nvPr/>
        </p:nvPicPr>
        <p:blipFill>
          <a:blip r:embed="rId3"/>
          <a:stretch>
            <a:fillRect/>
          </a:stretch>
        </p:blipFill>
        <p:spPr>
          <a:xfrm>
            <a:off x="3287688" y="764704"/>
            <a:ext cx="5626973" cy="6093296"/>
          </a:xfrm>
          <a:prstGeom prst="rect">
            <a:avLst/>
          </a:prstGeom>
        </p:spPr>
      </p:pic>
      <p:sp>
        <p:nvSpPr>
          <p:cNvPr id="22" name="ZoneTexte 21"/>
          <p:cNvSpPr txBox="1"/>
          <p:nvPr/>
        </p:nvSpPr>
        <p:spPr>
          <a:xfrm>
            <a:off x="8926296" y="6453336"/>
            <a:ext cx="1631216" cy="307777"/>
          </a:xfrm>
          <a:prstGeom prst="rect">
            <a:avLst/>
          </a:prstGeom>
          <a:noFill/>
        </p:spPr>
        <p:txBody>
          <a:bodyPr wrap="none" rtlCol="0">
            <a:spAutoFit/>
          </a:bodyPr>
          <a:lstStyle/>
          <a:p>
            <a:r>
              <a:rPr lang="fr-FR" sz="1400" i="1" dirty="0" err="1"/>
              <a:t>Collisson</a:t>
            </a:r>
            <a:r>
              <a:rPr lang="fr-FR" sz="1400" i="1" dirty="0"/>
              <a:t> et al. 2019</a:t>
            </a:r>
          </a:p>
        </p:txBody>
      </p:sp>
      <p:sp>
        <p:nvSpPr>
          <p:cNvPr id="3" name="Ellipse 2"/>
          <p:cNvSpPr/>
          <p:nvPr/>
        </p:nvSpPr>
        <p:spPr>
          <a:xfrm>
            <a:off x="3312056" y="1021378"/>
            <a:ext cx="623703" cy="17270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Ellipse 12"/>
          <p:cNvSpPr/>
          <p:nvPr/>
        </p:nvSpPr>
        <p:spPr>
          <a:xfrm>
            <a:off x="3312056" y="2513414"/>
            <a:ext cx="767719" cy="17537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Ellipse 13"/>
          <p:cNvSpPr/>
          <p:nvPr/>
        </p:nvSpPr>
        <p:spPr>
          <a:xfrm>
            <a:off x="3312056" y="3227974"/>
            <a:ext cx="695711" cy="2010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Ellipse 14"/>
          <p:cNvSpPr/>
          <p:nvPr/>
        </p:nvSpPr>
        <p:spPr>
          <a:xfrm>
            <a:off x="3312057" y="4431280"/>
            <a:ext cx="623702" cy="2218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ZoneTexte 3">
            <a:extLst>
              <a:ext uri="{FF2B5EF4-FFF2-40B4-BE49-F238E27FC236}">
                <a16:creationId xmlns:a16="http://schemas.microsoft.com/office/drawing/2014/main" id="{6269F727-C3FC-B042-941D-7705B0A0E708}"/>
              </a:ext>
            </a:extLst>
          </p:cNvPr>
          <p:cNvSpPr txBox="1"/>
          <p:nvPr/>
        </p:nvSpPr>
        <p:spPr>
          <a:xfrm>
            <a:off x="845546" y="5662989"/>
            <a:ext cx="2514150" cy="646331"/>
          </a:xfrm>
          <a:prstGeom prst="rect">
            <a:avLst/>
          </a:prstGeom>
          <a:noFill/>
        </p:spPr>
        <p:txBody>
          <a:bodyPr wrap="none" rtlCol="0">
            <a:spAutoFit/>
          </a:bodyPr>
          <a:lstStyle/>
          <a:p>
            <a:r>
              <a:rPr lang="fr-FR" dirty="0"/>
              <a:t>Pas d’impact en pratique</a:t>
            </a:r>
          </a:p>
          <a:p>
            <a:r>
              <a:rPr lang="fr-FR" dirty="0"/>
              <a:t>            en 2022 </a:t>
            </a:r>
          </a:p>
        </p:txBody>
      </p:sp>
      <p:sp>
        <p:nvSpPr>
          <p:cNvPr id="5" name="Accolade ouvrante 4">
            <a:extLst>
              <a:ext uri="{FF2B5EF4-FFF2-40B4-BE49-F238E27FC236}">
                <a16:creationId xmlns:a16="http://schemas.microsoft.com/office/drawing/2014/main" id="{E10A8EAE-56D3-7E43-93A3-FC17DA443CE7}"/>
              </a:ext>
            </a:extLst>
          </p:cNvPr>
          <p:cNvSpPr/>
          <p:nvPr/>
        </p:nvSpPr>
        <p:spPr>
          <a:xfrm>
            <a:off x="3503712" y="5229200"/>
            <a:ext cx="144016" cy="1459904"/>
          </a:xfrm>
          <a:prstGeom prst="lef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Tree>
    <p:extLst>
      <p:ext uri="{BB962C8B-B14F-4D97-AF65-F5344CB8AC3E}">
        <p14:creationId xmlns:p14="http://schemas.microsoft.com/office/powerpoint/2010/main" val="42413885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 14"/>
          <p:cNvPicPr>
            <a:picLocks noChangeAspect="1"/>
          </p:cNvPicPr>
          <p:nvPr/>
        </p:nvPicPr>
        <p:blipFill rotWithShape="1">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l="2433" t="3269" r="3448" b="3114"/>
          <a:stretch/>
        </p:blipFill>
        <p:spPr>
          <a:xfrm>
            <a:off x="5235890" y="2639916"/>
            <a:ext cx="2296284" cy="2808312"/>
          </a:xfrm>
          <a:prstGeom prst="rect">
            <a:avLst/>
          </a:prstGeom>
          <a:ln w="12700">
            <a:solidFill>
              <a:schemeClr val="tx1"/>
            </a:solidFill>
          </a:ln>
        </p:spPr>
      </p:pic>
      <p:pic>
        <p:nvPicPr>
          <p:cNvPr id="26" name="Image 25"/>
          <p:cNvPicPr>
            <a:picLocks noChangeAspect="1"/>
          </p:cNvPicPr>
          <p:nvPr/>
        </p:nvPicPr>
        <p:blipFill rotWithShape="1">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l="2735" t="2799" r="1482" b="2680"/>
          <a:stretch/>
        </p:blipFill>
        <p:spPr>
          <a:xfrm>
            <a:off x="5231904" y="2636912"/>
            <a:ext cx="2304256" cy="2818645"/>
          </a:xfrm>
          <a:prstGeom prst="rect">
            <a:avLst/>
          </a:prstGeom>
          <a:ln w="12700">
            <a:solidFill>
              <a:schemeClr val="tx1"/>
            </a:solidFill>
          </a:ln>
        </p:spPr>
      </p:pic>
      <p:sp>
        <p:nvSpPr>
          <p:cNvPr id="3" name="Espace réservé du contenu 2"/>
          <p:cNvSpPr>
            <a:spLocks noGrp="1"/>
          </p:cNvSpPr>
          <p:nvPr>
            <p:ph idx="1"/>
          </p:nvPr>
        </p:nvSpPr>
        <p:spPr>
          <a:xfrm>
            <a:off x="1487488" y="1040139"/>
            <a:ext cx="10225136" cy="4826592"/>
          </a:xfrm>
        </p:spPr>
        <p:txBody>
          <a:bodyPr>
            <a:normAutofit/>
          </a:bodyPr>
          <a:lstStyle/>
          <a:p>
            <a:pPr marL="0" indent="0" algn="just">
              <a:buNone/>
            </a:pPr>
            <a:r>
              <a:rPr lang="fr-FR" sz="2400" dirty="0">
                <a:latin typeface="Arial" panose="020B0604020202020204" pitchFamily="34" charset="0"/>
                <a:cs typeface="Arial" panose="020B0604020202020204" pitchFamily="34" charset="0"/>
              </a:rPr>
              <a:t>           Adénocarcinome du pancréas de type canalaire (APC):</a:t>
            </a:r>
          </a:p>
          <a:p>
            <a:pPr marL="0" indent="0" algn="just">
              <a:buNone/>
            </a:pPr>
            <a:r>
              <a:rPr lang="fr-FR" sz="2400" dirty="0">
                <a:latin typeface="Arial" panose="020B0604020202020204" pitchFamily="34" charset="0"/>
                <a:cs typeface="Arial" panose="020B0604020202020204" pitchFamily="34" charset="0"/>
              </a:rPr>
              <a:t> composé de cellules </a:t>
            </a:r>
            <a:r>
              <a:rPr lang="fr-FR" sz="2400" b="1" dirty="0">
                <a:latin typeface="Arial" panose="020B0604020202020204" pitchFamily="34" charset="0"/>
                <a:cs typeface="Arial" panose="020B0604020202020204" pitchFamily="34" charset="0"/>
              </a:rPr>
              <a:t>épithéliales</a:t>
            </a:r>
            <a:r>
              <a:rPr lang="fr-FR" sz="2400" dirty="0">
                <a:latin typeface="Arial" panose="020B0604020202020204" pitchFamily="34" charset="0"/>
                <a:cs typeface="Arial" panose="020B0604020202020204" pitchFamily="34" charset="0"/>
              </a:rPr>
              <a:t>, </a:t>
            </a:r>
            <a:r>
              <a:rPr lang="fr-FR" sz="2400" b="1" dirty="0">
                <a:latin typeface="Arial" panose="020B0604020202020204" pitchFamily="34" charset="0"/>
                <a:cs typeface="Arial" panose="020B0604020202020204" pitchFamily="34" charset="0"/>
              </a:rPr>
              <a:t>immunitaires</a:t>
            </a:r>
            <a:r>
              <a:rPr lang="fr-FR" sz="2400" dirty="0">
                <a:latin typeface="Arial" panose="020B0604020202020204" pitchFamily="34" charset="0"/>
                <a:cs typeface="Arial" panose="020B0604020202020204" pitchFamily="34" charset="0"/>
              </a:rPr>
              <a:t> et de </a:t>
            </a:r>
            <a:r>
              <a:rPr lang="fr-FR" sz="2400" b="1" dirty="0">
                <a:latin typeface="Arial" panose="020B0604020202020204" pitchFamily="34" charset="0"/>
                <a:cs typeface="Arial" panose="020B0604020202020204" pitchFamily="34" charset="0"/>
              </a:rPr>
              <a:t>fibroblastes</a:t>
            </a:r>
          </a:p>
        </p:txBody>
      </p:sp>
      <p:sp>
        <p:nvSpPr>
          <p:cNvPr id="25" name="Titre 1"/>
          <p:cNvSpPr txBox="1">
            <a:spLocks/>
          </p:cNvSpPr>
          <p:nvPr/>
        </p:nvSpPr>
        <p:spPr>
          <a:xfrm>
            <a:off x="0" y="1"/>
            <a:ext cx="12192000" cy="654897"/>
          </a:xfrm>
          <a:prstGeom prst="rect">
            <a:avLst/>
          </a:prstGeom>
          <a:solidFill>
            <a:srgbClr val="F7A941"/>
          </a:solidFill>
        </p:spPr>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b="1">
                <a:solidFill>
                  <a:schemeClr val="bg1"/>
                </a:solidFill>
                <a:latin typeface="Arial" panose="020B0604020202020204" pitchFamily="34" charset="0"/>
                <a:cs typeface="Arial" panose="020B0604020202020204" pitchFamily="34" charset="0"/>
              </a:rPr>
              <a:t>INTRODUCTION</a:t>
            </a:r>
            <a:endParaRPr lang="fr-FR" b="1" dirty="0">
              <a:solidFill>
                <a:schemeClr val="bg1"/>
              </a:solidFill>
              <a:latin typeface="Arial" panose="020B0604020202020204" pitchFamily="34" charset="0"/>
              <a:cs typeface="Arial" panose="020B0604020202020204" pitchFamily="34" charset="0"/>
            </a:endParaRPr>
          </a:p>
        </p:txBody>
      </p:sp>
      <p:grpSp>
        <p:nvGrpSpPr>
          <p:cNvPr id="16" name="Groupe 15"/>
          <p:cNvGrpSpPr/>
          <p:nvPr/>
        </p:nvGrpSpPr>
        <p:grpSpPr>
          <a:xfrm rot="543987">
            <a:off x="1946343" y="2662359"/>
            <a:ext cx="2698176" cy="1518365"/>
            <a:chOff x="18305" y="9896089"/>
            <a:chExt cx="7515225" cy="4229100"/>
          </a:xfrm>
        </p:grpSpPr>
        <p:pic>
          <p:nvPicPr>
            <p:cNvPr id="17" name="Image 16"/>
            <p:cNvPicPr>
              <a:picLocks noChangeAspect="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8305" y="9896089"/>
              <a:ext cx="7515225" cy="4229100"/>
            </a:xfrm>
            <a:prstGeom prst="rect">
              <a:avLst/>
            </a:prstGeom>
          </p:spPr>
        </p:pic>
        <p:pic>
          <p:nvPicPr>
            <p:cNvPr id="18" name="Image 17"/>
            <p:cNvPicPr>
              <a:picLocks noChangeAspect="1"/>
            </p:cNvPicPr>
            <p:nvPr/>
          </p:nvPicPr>
          <p:blipFill>
            <a:blip r:embed="rId6"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272331" y="11013604"/>
              <a:ext cx="1010869" cy="1098771"/>
            </a:xfrm>
            <a:prstGeom prst="rect">
              <a:avLst/>
            </a:prstGeom>
          </p:spPr>
        </p:pic>
      </p:grpSp>
      <p:sp>
        <p:nvSpPr>
          <p:cNvPr id="5" name="Rectangle 4"/>
          <p:cNvSpPr/>
          <p:nvPr/>
        </p:nvSpPr>
        <p:spPr>
          <a:xfrm>
            <a:off x="7800208" y="4732863"/>
            <a:ext cx="2318126" cy="646331"/>
          </a:xfrm>
          <a:prstGeom prst="rect">
            <a:avLst/>
          </a:prstGeom>
          <a:noFill/>
        </p:spPr>
        <p:txBody>
          <a:bodyPr wrap="square" rtlCol="0">
            <a:spAutoFit/>
          </a:bodyPr>
          <a:lstStyle/>
          <a:p>
            <a:pPr algn="ctr"/>
            <a:r>
              <a:rPr lang="fr-FR" dirty="0">
                <a:latin typeface="Arial" panose="020B0604020202020204" pitchFamily="34" charset="0"/>
                <a:cs typeface="Arial" panose="020B0604020202020204" pitchFamily="34" charset="0"/>
              </a:rPr>
              <a:t>Réaction desmoplasique</a:t>
            </a:r>
          </a:p>
        </p:txBody>
      </p:sp>
      <p:sp>
        <p:nvSpPr>
          <p:cNvPr id="10" name="Parenthèse fermante 9"/>
          <p:cNvSpPr/>
          <p:nvPr/>
        </p:nvSpPr>
        <p:spPr>
          <a:xfrm>
            <a:off x="7721946" y="4627673"/>
            <a:ext cx="66205" cy="751521"/>
          </a:xfrm>
          <a:prstGeom prst="rightBracket">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sz="900">
              <a:latin typeface="Arial" panose="020B0604020202020204" pitchFamily="34" charset="0"/>
              <a:cs typeface="Arial" panose="020B0604020202020204" pitchFamily="34" charset="0"/>
            </a:endParaRPr>
          </a:p>
        </p:txBody>
      </p:sp>
      <p:sp>
        <p:nvSpPr>
          <p:cNvPr id="6" name="Rectangle 5"/>
          <p:cNvSpPr/>
          <p:nvPr/>
        </p:nvSpPr>
        <p:spPr>
          <a:xfrm>
            <a:off x="5393967" y="2780928"/>
            <a:ext cx="963915" cy="461665"/>
          </a:xfrm>
          <a:prstGeom prst="rect">
            <a:avLst/>
          </a:prstGeom>
          <a:noFill/>
        </p:spPr>
        <p:txBody>
          <a:bodyPr wrap="square" rtlCol="0">
            <a:spAutoFit/>
          </a:bodyPr>
          <a:lstStyle/>
          <a:p>
            <a:pPr algn="ctr"/>
            <a:r>
              <a:rPr lang="fr-FR" sz="1200" dirty="0">
                <a:latin typeface="Arial" panose="020B0604020202020204" pitchFamily="34" charset="0"/>
                <a:cs typeface="Arial" panose="020B0604020202020204" pitchFamily="34" charset="0"/>
              </a:rPr>
              <a:t>Cellules tumorales</a:t>
            </a:r>
          </a:p>
        </p:txBody>
      </p:sp>
      <p:sp>
        <p:nvSpPr>
          <p:cNvPr id="7" name="Rectangle 6"/>
          <p:cNvSpPr/>
          <p:nvPr/>
        </p:nvSpPr>
        <p:spPr>
          <a:xfrm>
            <a:off x="5761737" y="4311439"/>
            <a:ext cx="1275634" cy="276999"/>
          </a:xfrm>
          <a:prstGeom prst="rect">
            <a:avLst/>
          </a:prstGeom>
          <a:noFill/>
        </p:spPr>
        <p:txBody>
          <a:bodyPr wrap="square" rtlCol="0">
            <a:spAutoFit/>
          </a:bodyPr>
          <a:lstStyle/>
          <a:p>
            <a:r>
              <a:rPr lang="fr-FR" sz="1200" dirty="0">
                <a:latin typeface="Arial" panose="020B0604020202020204" pitchFamily="34" charset="0"/>
                <a:cs typeface="Arial" panose="020B0604020202020204" pitchFamily="34" charset="0"/>
              </a:rPr>
              <a:t>Fibroblastes</a:t>
            </a:r>
          </a:p>
        </p:txBody>
      </p:sp>
      <p:sp>
        <p:nvSpPr>
          <p:cNvPr id="8" name="Rectangle 7"/>
          <p:cNvSpPr/>
          <p:nvPr/>
        </p:nvSpPr>
        <p:spPr>
          <a:xfrm>
            <a:off x="5752081" y="5003433"/>
            <a:ext cx="1598046" cy="276999"/>
          </a:xfrm>
          <a:prstGeom prst="rect">
            <a:avLst/>
          </a:prstGeom>
          <a:noFill/>
        </p:spPr>
        <p:txBody>
          <a:bodyPr wrap="square" rtlCol="0">
            <a:spAutoFit/>
          </a:bodyPr>
          <a:lstStyle/>
          <a:p>
            <a:r>
              <a:rPr lang="fr-FR" sz="1200" dirty="0">
                <a:latin typeface="Arial" panose="020B0604020202020204" pitchFamily="34" charset="0"/>
                <a:cs typeface="Arial" panose="020B0604020202020204" pitchFamily="34" charset="0"/>
              </a:rPr>
              <a:t>Fibres collagènes</a:t>
            </a:r>
          </a:p>
        </p:txBody>
      </p:sp>
      <p:sp>
        <p:nvSpPr>
          <p:cNvPr id="9" name="Rectangle 8"/>
          <p:cNvSpPr/>
          <p:nvPr/>
        </p:nvSpPr>
        <p:spPr>
          <a:xfrm>
            <a:off x="6543445" y="2785837"/>
            <a:ext cx="1275634" cy="276999"/>
          </a:xfrm>
          <a:prstGeom prst="rect">
            <a:avLst/>
          </a:prstGeom>
          <a:noFill/>
        </p:spPr>
        <p:txBody>
          <a:bodyPr wrap="square" rtlCol="0">
            <a:spAutoFit/>
          </a:bodyPr>
          <a:lstStyle/>
          <a:p>
            <a:r>
              <a:rPr lang="fr-FR" sz="1200" dirty="0">
                <a:latin typeface="Arial" panose="020B0604020202020204" pitchFamily="34" charset="0"/>
                <a:cs typeface="Arial" panose="020B0604020202020204" pitchFamily="34" charset="0"/>
              </a:rPr>
              <a:t>Lymphocytes</a:t>
            </a:r>
          </a:p>
        </p:txBody>
      </p:sp>
      <p:cxnSp>
        <p:nvCxnSpPr>
          <p:cNvPr id="20" name="Connecteur droit 19"/>
          <p:cNvCxnSpPr>
            <a:endCxn id="22" idx="0"/>
          </p:cNvCxnSpPr>
          <p:nvPr/>
        </p:nvCxnSpPr>
        <p:spPr>
          <a:xfrm flipH="1">
            <a:off x="3659127" y="2636912"/>
            <a:ext cx="1572777" cy="70013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Connecteur droit 20"/>
          <p:cNvCxnSpPr>
            <a:stCxn id="22" idx="2"/>
          </p:cNvCxnSpPr>
          <p:nvPr/>
        </p:nvCxnSpPr>
        <p:spPr>
          <a:xfrm>
            <a:off x="3659127" y="3487996"/>
            <a:ext cx="1553167" cy="196023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3583650" y="3337043"/>
            <a:ext cx="150953" cy="150953"/>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894505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10000"/>
                                  </p:stCondLst>
                                  <p:childTnLst>
                                    <p:animEffect transition="out" filter="fade">
                                      <p:cBhvr>
                                        <p:cTn id="6" dur="5000"/>
                                        <p:tgtEl>
                                          <p:spTgt spid="26"/>
                                        </p:tgtEl>
                                      </p:cBhvr>
                                    </p:animEffect>
                                    <p:set>
                                      <p:cBhvr>
                                        <p:cTn id="7" dur="1" fill="hold">
                                          <p:stCondLst>
                                            <p:cond delay="4999"/>
                                          </p:stCondLst>
                                        </p:cTn>
                                        <p:tgtEl>
                                          <p:spTgt spid="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ZoneTexte 34"/>
          <p:cNvSpPr txBox="1"/>
          <p:nvPr/>
        </p:nvSpPr>
        <p:spPr>
          <a:xfrm>
            <a:off x="1991544" y="2636912"/>
            <a:ext cx="8208910" cy="1569660"/>
          </a:xfrm>
          <a:prstGeom prst="rect">
            <a:avLst/>
          </a:prstGeom>
          <a:noFill/>
          <a:ln>
            <a:noFill/>
          </a:ln>
        </p:spPr>
        <p:txBody>
          <a:bodyPr wrap="square" rtlCol="0">
            <a:spAutoFit/>
          </a:bodyPr>
          <a:lstStyle>
            <a:defPPr>
              <a:defRPr lang="fr-FR"/>
            </a:defPPr>
            <a:lvl1pPr algn="just">
              <a:defRPr sz="3600">
                <a:cs typeface="Arial" panose="020B0604020202020204" pitchFamily="34" charset="0"/>
              </a:defRPr>
            </a:lvl1pPr>
          </a:lstStyle>
          <a:p>
            <a:r>
              <a:rPr lang="fr-FR" sz="2400" dirty="0">
                <a:latin typeface="Arial" panose="020B0604020202020204" pitchFamily="34" charset="0"/>
              </a:rPr>
              <a:t>Évaluer la valeur pronostique d’une signature </a:t>
            </a:r>
            <a:r>
              <a:rPr lang="fr-FR" sz="2400" b="1" dirty="0" err="1">
                <a:latin typeface="Arial" panose="020B0604020202020204" pitchFamily="34" charset="0"/>
              </a:rPr>
              <a:t>immunomorphologique</a:t>
            </a:r>
            <a:r>
              <a:rPr lang="fr-FR" sz="2400" dirty="0">
                <a:latin typeface="Arial" panose="020B0604020202020204" pitchFamily="34" charset="0"/>
              </a:rPr>
              <a:t> intégrant des marqueurs </a:t>
            </a:r>
            <a:r>
              <a:rPr lang="fr-FR" sz="2400" b="1" dirty="0">
                <a:latin typeface="Arial" panose="020B0604020202020204" pitchFamily="34" charset="0"/>
              </a:rPr>
              <a:t>immunitaires</a:t>
            </a:r>
            <a:r>
              <a:rPr lang="fr-FR" sz="2400" dirty="0">
                <a:latin typeface="Arial" panose="020B0604020202020204" pitchFamily="34" charset="0"/>
              </a:rPr>
              <a:t>, </a:t>
            </a:r>
            <a:r>
              <a:rPr lang="fr-FR" sz="2400" b="1" dirty="0">
                <a:latin typeface="Arial" panose="020B0604020202020204" pitchFamily="34" charset="0"/>
              </a:rPr>
              <a:t>fibroblastiques</a:t>
            </a:r>
            <a:r>
              <a:rPr lang="fr-FR" sz="2400" dirty="0">
                <a:latin typeface="Arial" panose="020B0604020202020204" pitchFamily="34" charset="0"/>
              </a:rPr>
              <a:t> et </a:t>
            </a:r>
            <a:r>
              <a:rPr lang="fr-FR" sz="2400" b="1" dirty="0">
                <a:latin typeface="Arial" panose="020B0604020202020204" pitchFamily="34" charset="0"/>
              </a:rPr>
              <a:t>tumoraux au sein d’une série d’APC</a:t>
            </a:r>
            <a:r>
              <a:rPr lang="fr-FR" sz="2400" dirty="0">
                <a:latin typeface="Arial" panose="020B0604020202020204" pitchFamily="34" charset="0"/>
              </a:rPr>
              <a:t> </a:t>
            </a:r>
          </a:p>
        </p:txBody>
      </p:sp>
      <p:sp>
        <p:nvSpPr>
          <p:cNvPr id="36" name="ZoneTexte 35"/>
          <p:cNvSpPr txBox="1"/>
          <p:nvPr/>
        </p:nvSpPr>
        <p:spPr>
          <a:xfrm>
            <a:off x="4913082" y="1556792"/>
            <a:ext cx="2365835" cy="584775"/>
          </a:xfrm>
          <a:prstGeom prst="rect">
            <a:avLst/>
          </a:prstGeom>
          <a:solidFill>
            <a:srgbClr val="00987B"/>
          </a:solidFill>
        </p:spPr>
        <p:txBody>
          <a:bodyPr wrap="square" rtlCol="0">
            <a:spAutoFit/>
          </a:bodyPr>
          <a:lstStyle>
            <a:defPPr>
              <a:defRPr lang="fr-FR"/>
            </a:defPPr>
            <a:lvl1pPr algn="just">
              <a:defRPr sz="3600">
                <a:cs typeface="Arial" panose="020B0604020202020204" pitchFamily="34" charset="0"/>
              </a:defRPr>
            </a:lvl1pPr>
          </a:lstStyle>
          <a:p>
            <a:pPr algn="ctr"/>
            <a:r>
              <a:rPr lang="fr-FR" sz="3200" dirty="0">
                <a:solidFill>
                  <a:schemeClr val="bg1"/>
                </a:solidFill>
                <a:latin typeface="Arial" panose="020B0604020202020204" pitchFamily="34" charset="0"/>
              </a:rPr>
              <a:t>OBJECTIF</a:t>
            </a:r>
          </a:p>
        </p:txBody>
      </p:sp>
      <p:sp>
        <p:nvSpPr>
          <p:cNvPr id="25" name="Titre 1"/>
          <p:cNvSpPr txBox="1">
            <a:spLocks/>
          </p:cNvSpPr>
          <p:nvPr/>
        </p:nvSpPr>
        <p:spPr>
          <a:xfrm>
            <a:off x="0" y="1"/>
            <a:ext cx="12192000" cy="654897"/>
          </a:xfrm>
          <a:prstGeom prst="rect">
            <a:avLst/>
          </a:prstGeom>
          <a:solidFill>
            <a:srgbClr val="F7A941"/>
          </a:solidFill>
        </p:spPr>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b="1">
                <a:solidFill>
                  <a:schemeClr val="bg1"/>
                </a:solidFill>
                <a:latin typeface="Arial" panose="020B0604020202020204" pitchFamily="34" charset="0"/>
                <a:cs typeface="Arial" panose="020B0604020202020204" pitchFamily="34" charset="0"/>
              </a:rPr>
              <a:t>INTRODUCTION</a:t>
            </a:r>
            <a:endParaRPr lang="fr-FR" b="1" dirty="0">
              <a:solidFill>
                <a:schemeClr val="bg1"/>
              </a:solidFill>
              <a:latin typeface="Arial" panose="020B0604020202020204" pitchFamily="34" charset="0"/>
              <a:cs typeface="Arial" panose="020B0604020202020204" pitchFamily="34" charset="0"/>
            </a:endParaRPr>
          </a:p>
        </p:txBody>
      </p:sp>
      <p:pic>
        <p:nvPicPr>
          <p:cNvPr id="2" name="Image 1">
            <a:extLst>
              <a:ext uri="{FF2B5EF4-FFF2-40B4-BE49-F238E27FC236}">
                <a16:creationId xmlns:a16="http://schemas.microsoft.com/office/drawing/2014/main" id="{560CE352-2FCE-B846-94A7-D2FBFF6A83A9}"/>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147112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Espace réservé du contenu 2"/>
          <p:cNvSpPr>
            <a:spLocks noGrp="1"/>
          </p:cNvSpPr>
          <p:nvPr>
            <p:ph idx="1"/>
          </p:nvPr>
        </p:nvSpPr>
        <p:spPr>
          <a:xfrm>
            <a:off x="263352" y="1052734"/>
            <a:ext cx="9947448" cy="3888434"/>
          </a:xfrm>
        </p:spPr>
        <p:txBody>
          <a:bodyPr>
            <a:normAutofit/>
          </a:bodyPr>
          <a:lstStyle/>
          <a:p>
            <a:pPr algn="just"/>
            <a:r>
              <a:rPr lang="fr-FR" sz="2400" dirty="0">
                <a:latin typeface="Arial" panose="020B0604020202020204" pitchFamily="34" charset="0"/>
                <a:cs typeface="Arial" panose="020B0604020202020204" pitchFamily="34" charset="0"/>
              </a:rPr>
              <a:t>217 APC, patients opérés entre 2010 et 2017</a:t>
            </a:r>
          </a:p>
          <a:p>
            <a:pPr algn="just"/>
            <a:r>
              <a:rPr lang="fr-FR" sz="2400" dirty="0">
                <a:latin typeface="Arial" panose="020B0604020202020204" pitchFamily="34" charset="0"/>
                <a:cs typeface="Arial" panose="020B0604020202020204" pitchFamily="34" charset="0"/>
              </a:rPr>
              <a:t>Tissue </a:t>
            </a:r>
            <a:r>
              <a:rPr lang="fr-FR" sz="2400" dirty="0" err="1">
                <a:latin typeface="Arial" panose="020B0604020202020204" pitchFamily="34" charset="0"/>
                <a:cs typeface="Arial" panose="020B0604020202020204" pitchFamily="34" charset="0"/>
              </a:rPr>
              <a:t>MicroArrays</a:t>
            </a:r>
            <a:endParaRPr lang="fr-FR" sz="2400" dirty="0">
              <a:latin typeface="Arial" panose="020B0604020202020204" pitchFamily="34" charset="0"/>
              <a:cs typeface="Arial" panose="020B0604020202020204" pitchFamily="34" charset="0"/>
            </a:endParaRPr>
          </a:p>
          <a:p>
            <a:pPr algn="just"/>
            <a:r>
              <a:rPr lang="fr-FR" sz="2400" dirty="0">
                <a:latin typeface="Arial" panose="020B0604020202020204" pitchFamily="34" charset="0"/>
                <a:cs typeface="Arial" panose="020B0604020202020204" pitchFamily="34" charset="0"/>
              </a:rPr>
              <a:t>Immunohistochimie (IHC) et Colorations spéciales</a:t>
            </a:r>
          </a:p>
          <a:p>
            <a:pPr algn="just"/>
            <a:endParaRPr lang="fr-FR" sz="2400" dirty="0">
              <a:latin typeface="Arial" panose="020B0604020202020204" pitchFamily="34" charset="0"/>
              <a:cs typeface="Arial" panose="020B0604020202020204" pitchFamily="34" charset="0"/>
            </a:endParaRPr>
          </a:p>
          <a:p>
            <a:endParaRPr lang="fr-FR" sz="2400" dirty="0">
              <a:latin typeface="Arial" panose="020B0604020202020204" pitchFamily="34" charset="0"/>
              <a:cs typeface="Arial" panose="020B0604020202020204" pitchFamily="34" charset="0"/>
            </a:endParaRPr>
          </a:p>
        </p:txBody>
      </p:sp>
      <p:graphicFrame>
        <p:nvGraphicFramePr>
          <p:cNvPr id="23" name="Tableau 22"/>
          <p:cNvGraphicFramePr>
            <a:graphicFrameLocks noGrp="1"/>
          </p:cNvGraphicFramePr>
          <p:nvPr>
            <p:extLst>
              <p:ext uri="{D42A27DB-BD31-4B8C-83A1-F6EECF244321}">
                <p14:modId xmlns:p14="http://schemas.microsoft.com/office/powerpoint/2010/main" val="1929075156"/>
              </p:ext>
            </p:extLst>
          </p:nvPr>
        </p:nvGraphicFramePr>
        <p:xfrm>
          <a:off x="623392" y="2564904"/>
          <a:ext cx="10939014" cy="4165108"/>
        </p:xfrm>
        <a:graphic>
          <a:graphicData uri="http://schemas.openxmlformats.org/drawingml/2006/table">
            <a:tbl>
              <a:tblPr firstRow="1" bandRow="1">
                <a:tableStyleId>{5940675A-B579-460E-94D1-54222C63F5DA}</a:tableStyleId>
              </a:tblPr>
              <a:tblGrid>
                <a:gridCol w="1106287">
                  <a:extLst>
                    <a:ext uri="{9D8B030D-6E8A-4147-A177-3AD203B41FA5}">
                      <a16:colId xmlns:a16="http://schemas.microsoft.com/office/drawing/2014/main" val="4133299818"/>
                    </a:ext>
                  </a:extLst>
                </a:gridCol>
                <a:gridCol w="3483998">
                  <a:extLst>
                    <a:ext uri="{9D8B030D-6E8A-4147-A177-3AD203B41FA5}">
                      <a16:colId xmlns:a16="http://schemas.microsoft.com/office/drawing/2014/main" val="1493470641"/>
                    </a:ext>
                  </a:extLst>
                </a:gridCol>
                <a:gridCol w="2635641">
                  <a:extLst>
                    <a:ext uri="{9D8B030D-6E8A-4147-A177-3AD203B41FA5}">
                      <a16:colId xmlns:a16="http://schemas.microsoft.com/office/drawing/2014/main" val="1539450615"/>
                    </a:ext>
                  </a:extLst>
                </a:gridCol>
                <a:gridCol w="3713088">
                  <a:extLst>
                    <a:ext uri="{9D8B030D-6E8A-4147-A177-3AD203B41FA5}">
                      <a16:colId xmlns:a16="http://schemas.microsoft.com/office/drawing/2014/main" val="2375607186"/>
                    </a:ext>
                  </a:extLst>
                </a:gridCol>
              </a:tblGrid>
              <a:tr h="339056">
                <a:tc>
                  <a:txBody>
                    <a:bodyPr/>
                    <a:lstStyle/>
                    <a:p>
                      <a:pPr marL="0" algn="ctr" defTabSz="2270638" rtl="0" eaLnBrk="1" fontAlgn="ctr" latinLnBrk="0" hangingPunct="1"/>
                      <a:r>
                        <a:rPr lang="fr-FR" sz="1600" b="1" kern="1200" dirty="0">
                          <a:solidFill>
                            <a:schemeClr val="tx1"/>
                          </a:solidFill>
                          <a:latin typeface="Arial" panose="020B0604020202020204" pitchFamily="34" charset="0"/>
                          <a:ea typeface="+mn-ea"/>
                          <a:cs typeface="Arial" panose="020B0604020202020204" pitchFamily="34" charset="0"/>
                        </a:rPr>
                        <a:t>CD3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987B">
                        <a:alpha val="20000"/>
                      </a:srgbClr>
                    </a:solidFill>
                  </a:tcPr>
                </a:tc>
                <a:tc>
                  <a:txBody>
                    <a:bodyPr/>
                    <a:lstStyle/>
                    <a:p>
                      <a:pPr marL="0" algn="ctr" defTabSz="2270638" rtl="0" eaLnBrk="1" latinLnBrk="0" hangingPunct="1"/>
                      <a:r>
                        <a:rPr lang="fr-FR" sz="1600" kern="1200" dirty="0">
                          <a:solidFill>
                            <a:schemeClr val="dk1"/>
                          </a:solidFill>
                          <a:latin typeface="Arial" panose="020B0604020202020204" pitchFamily="34" charset="0"/>
                          <a:ea typeface="+mn-ea"/>
                          <a:cs typeface="Arial" panose="020B0604020202020204" pitchFamily="34" charset="0"/>
                        </a:rPr>
                        <a:t>Lymphocyte 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987B">
                        <a:alpha val="20000"/>
                      </a:srgbClr>
                    </a:solidFill>
                  </a:tcPr>
                </a:tc>
                <a:tc rowSpan="3">
                  <a:txBody>
                    <a:bodyPr/>
                    <a:lstStyle/>
                    <a:p>
                      <a:pPr marL="0" algn="ctr" defTabSz="2270638" rtl="0" eaLnBrk="1" latinLnBrk="0" hangingPunct="1"/>
                      <a:r>
                        <a:rPr lang="fr-FR" sz="1600" b="0" kern="1200" dirty="0">
                          <a:solidFill>
                            <a:schemeClr val="tx1"/>
                          </a:solidFill>
                          <a:latin typeface="Arial" panose="020B0604020202020204" pitchFamily="34" charset="0"/>
                          <a:ea typeface="+mn-ea"/>
                          <a:cs typeface="Arial" panose="020B0604020202020204" pitchFamily="34" charset="0"/>
                        </a:rPr>
                        <a:t>Cellules immunitaires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987B">
                        <a:alpha val="20000"/>
                      </a:srgbClr>
                    </a:solidFill>
                  </a:tcPr>
                </a:tc>
                <a:tc rowSpan="3">
                  <a:txBody>
                    <a:bodyPr/>
                    <a:lstStyle/>
                    <a:p>
                      <a:pPr marL="0" algn="ctr" defTabSz="2270638" rtl="0" eaLnBrk="1" latinLnBrk="0" hangingPunct="1"/>
                      <a:r>
                        <a:rPr lang="en-US" sz="1600" dirty="0" err="1">
                          <a:latin typeface="Arial" panose="020B0604020202020204" pitchFamily="34" charset="0"/>
                          <a:cs typeface="Arial" panose="020B0604020202020204" pitchFamily="34" charset="0"/>
                        </a:rPr>
                        <a:t>Dénombrement</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automatique</a:t>
                      </a:r>
                      <a:r>
                        <a:rPr lang="en-US" sz="1600" dirty="0">
                          <a:latin typeface="Arial" panose="020B0604020202020204" pitchFamily="34" charset="0"/>
                          <a:cs typeface="Arial" panose="020B0604020202020204" pitchFamily="34" charset="0"/>
                        </a:rPr>
                        <a:t> </a:t>
                      </a:r>
                    </a:p>
                    <a:p>
                      <a:pPr marL="0" algn="ctr" defTabSz="2270638" rtl="0" eaLnBrk="1" latinLnBrk="0" hangingPunct="1"/>
                      <a:r>
                        <a:rPr lang="en-US" sz="1600" dirty="0">
                          <a:latin typeface="Arial" panose="020B0604020202020204" pitchFamily="34" charset="0"/>
                          <a:cs typeface="Arial" panose="020B0604020202020204" pitchFamily="34" charset="0"/>
                        </a:rPr>
                        <a:t>Cellules / mm²</a:t>
                      </a:r>
                      <a:endParaRPr lang="fr-FR" sz="16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987B">
                        <a:alpha val="69804"/>
                      </a:srgbClr>
                    </a:solidFill>
                  </a:tcPr>
                </a:tc>
                <a:extLst>
                  <a:ext uri="{0D108BD9-81ED-4DB2-BD59-A6C34878D82A}">
                    <a16:rowId xmlns:a16="http://schemas.microsoft.com/office/drawing/2014/main" val="937034213"/>
                  </a:ext>
                </a:extLst>
              </a:tr>
              <a:tr h="339056">
                <a:tc>
                  <a:txBody>
                    <a:bodyPr/>
                    <a:lstStyle/>
                    <a:p>
                      <a:pPr marL="0" algn="ctr" defTabSz="2270638" rtl="0" eaLnBrk="1" fontAlgn="ctr" latinLnBrk="0" hangingPunct="1"/>
                      <a:r>
                        <a:rPr lang="fr-FR" sz="1600" b="1" kern="1200" dirty="0">
                          <a:solidFill>
                            <a:schemeClr val="tx1"/>
                          </a:solidFill>
                          <a:latin typeface="Arial" panose="020B0604020202020204" pitchFamily="34" charset="0"/>
                          <a:ea typeface="+mn-ea"/>
                          <a:cs typeface="Arial" panose="020B0604020202020204" pitchFamily="34" charset="0"/>
                        </a:rPr>
                        <a:t>CD8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987B">
                        <a:alpha val="20000"/>
                      </a:srgbClr>
                    </a:solidFill>
                  </a:tcPr>
                </a:tc>
                <a:tc>
                  <a:txBody>
                    <a:bodyPr/>
                    <a:lstStyle/>
                    <a:p>
                      <a:pPr marL="0" algn="ctr" defTabSz="2270638" rtl="0" eaLnBrk="1" latinLnBrk="0" hangingPunct="1"/>
                      <a:r>
                        <a:rPr lang="fr-FR" sz="1600" kern="1200" dirty="0">
                          <a:solidFill>
                            <a:schemeClr val="dk1"/>
                          </a:solidFill>
                          <a:latin typeface="Arial" panose="020B0604020202020204" pitchFamily="34" charset="0"/>
                          <a:ea typeface="+mn-ea"/>
                          <a:cs typeface="Arial" panose="020B0604020202020204" pitchFamily="34" charset="0"/>
                        </a:rPr>
                        <a:t>Lymphocyte T cytotoxiques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987B">
                        <a:alpha val="20000"/>
                      </a:srgbClr>
                    </a:solidFill>
                  </a:tcPr>
                </a:tc>
                <a:tc vMerge="1">
                  <a:txBody>
                    <a:bodyPr/>
                    <a:lstStyle/>
                    <a:p>
                      <a:pPr marL="0" algn="ctr" defTabSz="2270638" rtl="0" eaLnBrk="1" latinLnBrk="0" hangingPunct="1"/>
                      <a:endParaRPr lang="fr-FR" sz="3600" b="0" kern="1200" dirty="0">
                        <a:solidFill>
                          <a:schemeClr val="tx1"/>
                        </a:solidFill>
                        <a:latin typeface="+mn-lt"/>
                        <a:ea typeface="+mn-ea"/>
                        <a:cs typeface="+mn-cs"/>
                      </a:endParaRPr>
                    </a:p>
                  </a:txBody>
                  <a:tcPr anchor="ctr"/>
                </a:tc>
                <a:tc vMerge="1">
                  <a:txBody>
                    <a:bodyPr/>
                    <a:lstStyle/>
                    <a:p>
                      <a:pPr marL="0" algn="ctr" defTabSz="2270638" rtl="0" eaLnBrk="1" latinLnBrk="0" hangingPunct="1"/>
                      <a:endParaRPr lang="fr-FR" sz="3600" b="0" kern="1200" dirty="0">
                        <a:solidFill>
                          <a:schemeClr val="tx1"/>
                        </a:solidFill>
                        <a:latin typeface="+mn-lt"/>
                        <a:ea typeface="+mn-ea"/>
                        <a:cs typeface="+mn-cs"/>
                      </a:endParaRPr>
                    </a:p>
                  </a:txBody>
                  <a:tcPr anchor="ctr"/>
                </a:tc>
                <a:extLst>
                  <a:ext uri="{0D108BD9-81ED-4DB2-BD59-A6C34878D82A}">
                    <a16:rowId xmlns:a16="http://schemas.microsoft.com/office/drawing/2014/main" val="4294055422"/>
                  </a:ext>
                </a:extLst>
              </a:tr>
              <a:tr h="339056">
                <a:tc>
                  <a:txBody>
                    <a:bodyPr/>
                    <a:lstStyle/>
                    <a:p>
                      <a:pPr marL="0" algn="ctr" defTabSz="2270638" rtl="0" eaLnBrk="1" fontAlgn="ctr" latinLnBrk="0" hangingPunct="1"/>
                      <a:r>
                        <a:rPr lang="fr-FR" sz="1600" b="1" kern="1200" dirty="0">
                          <a:solidFill>
                            <a:schemeClr val="tx1"/>
                          </a:solidFill>
                          <a:latin typeface="Arial" panose="020B0604020202020204" pitchFamily="34" charset="0"/>
                          <a:ea typeface="+mn-ea"/>
                          <a:cs typeface="Arial" panose="020B0604020202020204" pitchFamily="34" charset="0"/>
                        </a:rPr>
                        <a:t>CD20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987B">
                        <a:alpha val="20000"/>
                      </a:srgbClr>
                    </a:solidFill>
                  </a:tcPr>
                </a:tc>
                <a:tc>
                  <a:txBody>
                    <a:bodyPr/>
                    <a:lstStyle/>
                    <a:p>
                      <a:pPr marL="0" algn="ctr" defTabSz="2270638" rtl="0" eaLnBrk="1" latinLnBrk="0" hangingPunct="1"/>
                      <a:r>
                        <a:rPr lang="fr-FR" sz="1600" kern="1200" dirty="0">
                          <a:solidFill>
                            <a:schemeClr val="dk1"/>
                          </a:solidFill>
                          <a:latin typeface="Arial" panose="020B0604020202020204" pitchFamily="34" charset="0"/>
                          <a:ea typeface="+mn-ea"/>
                          <a:cs typeface="Arial" panose="020B0604020202020204" pitchFamily="34" charset="0"/>
                        </a:rPr>
                        <a:t>Lymphocytes B</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987B">
                        <a:alpha val="20000"/>
                      </a:srgbClr>
                    </a:solidFill>
                  </a:tcPr>
                </a:tc>
                <a:tc vMerge="1">
                  <a:txBody>
                    <a:bodyPr/>
                    <a:lstStyle/>
                    <a:p>
                      <a:pPr marL="0" algn="ctr" defTabSz="2270638" rtl="0" eaLnBrk="1" latinLnBrk="0" hangingPunct="1"/>
                      <a:endParaRPr lang="fr-FR" sz="3600" b="0" kern="1200" dirty="0">
                        <a:solidFill>
                          <a:schemeClr val="tx1"/>
                        </a:solidFill>
                        <a:latin typeface="+mn-lt"/>
                        <a:ea typeface="+mn-ea"/>
                        <a:cs typeface="+mn-cs"/>
                      </a:endParaRPr>
                    </a:p>
                  </a:txBody>
                  <a:tcPr anchor="ctr"/>
                </a:tc>
                <a:tc vMerge="1">
                  <a:txBody>
                    <a:bodyPr/>
                    <a:lstStyle/>
                    <a:p>
                      <a:pPr marL="0" algn="ctr" defTabSz="2270638" rtl="0" eaLnBrk="1" latinLnBrk="0" hangingPunct="1"/>
                      <a:endParaRPr lang="fr-FR" sz="3600" b="0" kern="1200" dirty="0">
                        <a:solidFill>
                          <a:schemeClr val="tx1"/>
                        </a:solidFill>
                        <a:latin typeface="+mn-lt"/>
                        <a:ea typeface="+mn-ea"/>
                        <a:cs typeface="+mn-cs"/>
                      </a:endParaRPr>
                    </a:p>
                  </a:txBody>
                  <a:tcPr anchor="ctr"/>
                </a:tc>
                <a:extLst>
                  <a:ext uri="{0D108BD9-81ED-4DB2-BD59-A6C34878D82A}">
                    <a16:rowId xmlns:a16="http://schemas.microsoft.com/office/drawing/2014/main" val="3499176033"/>
                  </a:ext>
                </a:extLst>
              </a:tr>
              <a:tr h="339056">
                <a:tc>
                  <a:txBody>
                    <a:bodyPr/>
                    <a:lstStyle/>
                    <a:p>
                      <a:pPr marL="0" algn="ctr" defTabSz="2270638" rtl="0" eaLnBrk="1" fontAlgn="ctr" latinLnBrk="0" hangingPunct="1"/>
                      <a:r>
                        <a:rPr lang="fr-FR" sz="1600" b="1" kern="1200" dirty="0">
                          <a:solidFill>
                            <a:schemeClr val="tx1"/>
                          </a:solidFill>
                          <a:latin typeface="Arial" panose="020B0604020202020204" pitchFamily="34" charset="0"/>
                          <a:ea typeface="+mn-ea"/>
                          <a:cs typeface="Arial" panose="020B0604020202020204" pitchFamily="34" charset="0"/>
                        </a:rPr>
                        <a:t>Safran</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987B">
                        <a:alpha val="40000"/>
                      </a:srgbClr>
                    </a:solidFill>
                  </a:tcPr>
                </a:tc>
                <a:tc>
                  <a:txBody>
                    <a:bodyPr/>
                    <a:lstStyle/>
                    <a:p>
                      <a:pPr marL="0" algn="ctr" defTabSz="2270638" rtl="0" eaLnBrk="1" latinLnBrk="0" hangingPunct="1"/>
                      <a:r>
                        <a:rPr lang="fr-FR" sz="1600" kern="1200" dirty="0">
                          <a:solidFill>
                            <a:schemeClr val="dk1"/>
                          </a:solidFill>
                          <a:latin typeface="Arial" panose="020B0604020202020204" pitchFamily="34" charset="0"/>
                          <a:ea typeface="+mn-ea"/>
                          <a:cs typeface="Arial" panose="020B0604020202020204" pitchFamily="34" charset="0"/>
                        </a:rPr>
                        <a:t>Collagène de type I</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987B">
                        <a:alpha val="40000"/>
                      </a:srgbClr>
                    </a:solidFill>
                  </a:tcPr>
                </a:tc>
                <a:tc rowSpan="2">
                  <a:txBody>
                    <a:bodyPr/>
                    <a:lstStyle/>
                    <a:p>
                      <a:pPr marL="0" algn="ctr" defTabSz="2270638" rtl="0" eaLnBrk="1" latinLnBrk="0" hangingPunct="1"/>
                      <a:r>
                        <a:rPr lang="fr-FR" sz="1600" b="0" kern="1200" dirty="0">
                          <a:solidFill>
                            <a:schemeClr val="tx1"/>
                          </a:solidFill>
                          <a:latin typeface="Arial" panose="020B0604020202020204" pitchFamily="34" charset="0"/>
                          <a:ea typeface="+mn-ea"/>
                          <a:cs typeface="Arial" panose="020B0604020202020204" pitchFamily="34" charset="0"/>
                        </a:rPr>
                        <a:t>Collagène</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987B">
                        <a:alpha val="40000"/>
                      </a:srgbClr>
                    </a:solidFill>
                  </a:tcPr>
                </a:tc>
                <a:tc rowSpan="6">
                  <a:txBody>
                    <a:bodyPr/>
                    <a:lstStyle/>
                    <a:p>
                      <a:pPr marL="0" marR="0" lvl="0" indent="0" algn="ctr" defTabSz="2270638" rtl="0" eaLnBrk="1" fontAlgn="auto" latinLnBrk="0" hangingPunct="1">
                        <a:lnSpc>
                          <a:spcPct val="100000"/>
                        </a:lnSpc>
                        <a:spcBef>
                          <a:spcPts val="0"/>
                        </a:spcBef>
                        <a:spcAft>
                          <a:spcPts val="0"/>
                        </a:spcAft>
                        <a:buClrTx/>
                        <a:buSzTx/>
                        <a:buFontTx/>
                        <a:buNone/>
                        <a:tabLst/>
                        <a:defRPr/>
                      </a:pPr>
                      <a:r>
                        <a:rPr lang="fr-FR" sz="1600" dirty="0" err="1">
                          <a:latin typeface="Arial" panose="020B0604020202020204" pitchFamily="34" charset="0"/>
                          <a:cs typeface="Arial" panose="020B0604020202020204" pitchFamily="34" charset="0"/>
                        </a:rPr>
                        <a:t>Classifieur</a:t>
                      </a:r>
                      <a:r>
                        <a:rPr lang="fr-FR" sz="1600" dirty="0">
                          <a:latin typeface="Arial" panose="020B0604020202020204" pitchFamily="34" charset="0"/>
                          <a:cs typeface="Arial" panose="020B0604020202020204" pitchFamily="34" charset="0"/>
                        </a:rPr>
                        <a:t> de pixels</a:t>
                      </a:r>
                    </a:p>
                    <a:p>
                      <a:pPr marL="0" marR="0" lvl="0" indent="0" algn="ctr" defTabSz="2270638" rtl="0" eaLnBrk="1" fontAlgn="auto" latinLnBrk="0" hangingPunct="1">
                        <a:lnSpc>
                          <a:spcPct val="100000"/>
                        </a:lnSpc>
                        <a:spcBef>
                          <a:spcPts val="0"/>
                        </a:spcBef>
                        <a:spcAft>
                          <a:spcPts val="0"/>
                        </a:spcAft>
                        <a:buClrTx/>
                        <a:buSzTx/>
                        <a:buFontTx/>
                        <a:buNone/>
                        <a:tabLst/>
                        <a:defRPr/>
                      </a:pPr>
                      <a:r>
                        <a:rPr lang="fr-FR" sz="1600" dirty="0">
                          <a:latin typeface="Arial" panose="020B0604020202020204" pitchFamily="34" charset="0"/>
                          <a:cs typeface="Arial" panose="020B0604020202020204" pitchFamily="34" charset="0"/>
                        </a:rPr>
                        <a:t>% de surface </a:t>
                      </a:r>
                      <a:r>
                        <a:rPr lang="fr-FR" sz="1600" baseline="0" dirty="0">
                          <a:latin typeface="Arial" panose="020B0604020202020204" pitchFamily="34" charset="0"/>
                          <a:cs typeface="Arial" panose="020B0604020202020204" pitchFamily="34" charset="0"/>
                        </a:rPr>
                        <a:t>marquée</a:t>
                      </a:r>
                      <a:endParaRPr lang="fr-FR" sz="1600" dirty="0">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987B">
                        <a:alpha val="69804"/>
                      </a:srgbClr>
                    </a:solidFill>
                  </a:tcPr>
                </a:tc>
                <a:extLst>
                  <a:ext uri="{0D108BD9-81ED-4DB2-BD59-A6C34878D82A}">
                    <a16:rowId xmlns:a16="http://schemas.microsoft.com/office/drawing/2014/main" val="1509804688"/>
                  </a:ext>
                </a:extLst>
              </a:tr>
              <a:tr h="339056">
                <a:tc>
                  <a:txBody>
                    <a:bodyPr/>
                    <a:lstStyle/>
                    <a:p>
                      <a:pPr marL="0" algn="ctr" defTabSz="2270638" rtl="0" eaLnBrk="1" fontAlgn="ctr" latinLnBrk="0" hangingPunct="1"/>
                      <a:r>
                        <a:rPr lang="fr-FR" sz="1600" b="1" kern="1200" dirty="0">
                          <a:solidFill>
                            <a:schemeClr val="tx1"/>
                          </a:solidFill>
                          <a:latin typeface="Arial" panose="020B0604020202020204" pitchFamily="34" charset="0"/>
                          <a:ea typeface="+mn-ea"/>
                          <a:cs typeface="Arial" panose="020B0604020202020204" pitchFamily="34" charset="0"/>
                        </a:rPr>
                        <a:t>Rouge Sirius</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987B">
                        <a:alpha val="40000"/>
                      </a:srgbClr>
                    </a:solidFill>
                  </a:tcPr>
                </a:tc>
                <a:tc>
                  <a:txBody>
                    <a:bodyPr/>
                    <a:lstStyle/>
                    <a:p>
                      <a:pPr marL="0" algn="ctr" defTabSz="2270638" rtl="0" eaLnBrk="1" latinLnBrk="0" hangingPunct="1"/>
                      <a:r>
                        <a:rPr lang="fr-FR" sz="1600" kern="1200" dirty="0">
                          <a:solidFill>
                            <a:schemeClr val="dk1"/>
                          </a:solidFill>
                          <a:latin typeface="Arial" panose="020B0604020202020204" pitchFamily="34" charset="0"/>
                          <a:ea typeface="+mn-ea"/>
                          <a:cs typeface="Arial" panose="020B0604020202020204" pitchFamily="34" charset="0"/>
                        </a:rPr>
                        <a:t>Collagènes de type I &amp; III</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987B">
                        <a:alpha val="40000"/>
                      </a:srgbClr>
                    </a:solidFill>
                  </a:tcPr>
                </a:tc>
                <a:tc vMerge="1">
                  <a:txBody>
                    <a:bodyPr/>
                    <a:lstStyle/>
                    <a:p>
                      <a:pPr marL="0" algn="ctr" defTabSz="2270638" rtl="0" eaLnBrk="1" latinLnBrk="0" hangingPunct="1"/>
                      <a:endParaRPr lang="fr-FR" sz="3600" b="0" kern="1200" dirty="0">
                        <a:solidFill>
                          <a:schemeClr val="tx1"/>
                        </a:solidFill>
                        <a:latin typeface="+mn-lt"/>
                        <a:ea typeface="+mn-ea"/>
                        <a:cs typeface="+mn-cs"/>
                      </a:endParaRPr>
                    </a:p>
                  </a:txBody>
                  <a:tcPr anchor="ctr"/>
                </a:tc>
                <a:tc vMerge="1">
                  <a:txBody>
                    <a:bodyPr/>
                    <a:lstStyle/>
                    <a:p>
                      <a:pPr marL="0" algn="ctr" defTabSz="2270638" rtl="0" eaLnBrk="1" latinLnBrk="0" hangingPunct="1"/>
                      <a:endParaRPr lang="fr-FR" sz="3600" b="0" kern="1200" dirty="0">
                        <a:solidFill>
                          <a:schemeClr val="tx1"/>
                        </a:solidFill>
                        <a:latin typeface="+mn-lt"/>
                        <a:ea typeface="+mn-ea"/>
                        <a:cs typeface="+mn-cs"/>
                      </a:endParaRPr>
                    </a:p>
                  </a:txBody>
                  <a:tcPr anchor="ctr"/>
                </a:tc>
                <a:extLst>
                  <a:ext uri="{0D108BD9-81ED-4DB2-BD59-A6C34878D82A}">
                    <a16:rowId xmlns:a16="http://schemas.microsoft.com/office/drawing/2014/main" val="1037700046"/>
                  </a:ext>
                </a:extLst>
              </a:tr>
              <a:tr h="339056">
                <a:tc>
                  <a:txBody>
                    <a:bodyPr/>
                    <a:lstStyle/>
                    <a:p>
                      <a:pPr marL="0" algn="ctr" defTabSz="2270638" rtl="0" eaLnBrk="1" fontAlgn="ctr" latinLnBrk="0" hangingPunct="1"/>
                      <a:r>
                        <a:rPr lang="fr-FR" sz="1600" b="1" kern="1200" dirty="0">
                          <a:solidFill>
                            <a:schemeClr val="tx1"/>
                          </a:solidFill>
                          <a:latin typeface="Arial" panose="020B0604020202020204" pitchFamily="34" charset="0"/>
                          <a:ea typeface="+mn-ea"/>
                          <a:cs typeface="Arial" panose="020B0604020202020204" pitchFamily="34" charset="0"/>
                        </a:rPr>
                        <a:t>FAP</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987B">
                        <a:alpha val="20000"/>
                      </a:srgbClr>
                    </a:solidFill>
                  </a:tcPr>
                </a:tc>
                <a:tc>
                  <a:txBody>
                    <a:bodyPr/>
                    <a:lstStyle/>
                    <a:p>
                      <a:pPr marL="0" marR="0" lvl="0" indent="0" algn="ctr" defTabSz="2270638" rtl="0" eaLnBrk="1" fontAlgn="auto" latinLnBrk="0" hangingPunct="1">
                        <a:lnSpc>
                          <a:spcPct val="100000"/>
                        </a:lnSpc>
                        <a:spcBef>
                          <a:spcPts val="0"/>
                        </a:spcBef>
                        <a:spcAft>
                          <a:spcPts val="0"/>
                        </a:spcAft>
                        <a:buClrTx/>
                        <a:buSzTx/>
                        <a:buFontTx/>
                        <a:buNone/>
                        <a:tabLst/>
                        <a:defRPr/>
                      </a:pPr>
                      <a:r>
                        <a:rPr lang="fr-FR" sz="1600" kern="1200" dirty="0">
                          <a:solidFill>
                            <a:schemeClr val="dk1"/>
                          </a:solidFill>
                          <a:latin typeface="Arial" panose="020B0604020202020204" pitchFamily="34" charset="0"/>
                          <a:ea typeface="+mn-ea"/>
                          <a:cs typeface="Arial" panose="020B0604020202020204" pitchFamily="34" charset="0"/>
                        </a:rPr>
                        <a:t>Fibroblastes activés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987B">
                        <a:alpha val="20000"/>
                      </a:srgbClr>
                    </a:solidFill>
                  </a:tcPr>
                </a:tc>
                <a:tc rowSpan="4">
                  <a:txBody>
                    <a:bodyPr/>
                    <a:lstStyle/>
                    <a:p>
                      <a:pPr marL="0" algn="ctr" defTabSz="2270638" rtl="0" eaLnBrk="1" latinLnBrk="0" hangingPunct="1"/>
                      <a:r>
                        <a:rPr lang="fr-FR" sz="1600" b="0" kern="1200" dirty="0">
                          <a:solidFill>
                            <a:schemeClr val="tx1"/>
                          </a:solidFill>
                          <a:latin typeface="Arial" panose="020B0604020202020204" pitchFamily="34" charset="0"/>
                          <a:ea typeface="+mn-ea"/>
                          <a:cs typeface="Arial" panose="020B0604020202020204" pitchFamily="34" charset="0"/>
                        </a:rPr>
                        <a:t>Fibroblastes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987B">
                        <a:alpha val="20000"/>
                      </a:srgbClr>
                    </a:solidFill>
                  </a:tcPr>
                </a:tc>
                <a:tc vMerge="1">
                  <a:txBody>
                    <a:bodyPr/>
                    <a:lstStyle/>
                    <a:p>
                      <a:pPr marL="0" algn="ctr" defTabSz="2270638" rtl="0" eaLnBrk="1" latinLnBrk="0" hangingPunct="1"/>
                      <a:endParaRPr lang="fr-FR" sz="3600" b="0" kern="1200">
                        <a:solidFill>
                          <a:schemeClr val="tx1"/>
                        </a:solidFill>
                        <a:latin typeface="+mn-lt"/>
                        <a:ea typeface="+mn-ea"/>
                        <a:cs typeface="+mn-cs"/>
                      </a:endParaRPr>
                    </a:p>
                  </a:txBody>
                  <a:tcPr anchor="ctr"/>
                </a:tc>
                <a:extLst>
                  <a:ext uri="{0D108BD9-81ED-4DB2-BD59-A6C34878D82A}">
                    <a16:rowId xmlns:a16="http://schemas.microsoft.com/office/drawing/2014/main" val="2367236934"/>
                  </a:ext>
                </a:extLst>
              </a:tr>
              <a:tr h="339056">
                <a:tc>
                  <a:txBody>
                    <a:bodyPr/>
                    <a:lstStyle/>
                    <a:p>
                      <a:pPr marL="0" algn="ctr" defTabSz="2270638" rtl="0" eaLnBrk="1" fontAlgn="ctr" latinLnBrk="0" hangingPunct="1"/>
                      <a:r>
                        <a:rPr lang="el-GR" sz="1600" b="1" kern="1200" dirty="0">
                          <a:solidFill>
                            <a:schemeClr val="tx1"/>
                          </a:solidFill>
                          <a:latin typeface="Arial" panose="020B0604020202020204" pitchFamily="34" charset="0"/>
                          <a:ea typeface="+mn-ea"/>
                          <a:cs typeface="Arial" panose="020B0604020202020204" pitchFamily="34" charset="0"/>
                        </a:rPr>
                        <a:t>α-</a:t>
                      </a:r>
                      <a:r>
                        <a:rPr lang="fr-FR" sz="1600" b="1" kern="1200" dirty="0">
                          <a:solidFill>
                            <a:schemeClr val="tx1"/>
                          </a:solidFill>
                          <a:latin typeface="Arial" panose="020B0604020202020204" pitchFamily="34" charset="0"/>
                          <a:ea typeface="+mn-ea"/>
                          <a:cs typeface="Arial" panose="020B0604020202020204" pitchFamily="34" charset="0"/>
                        </a:rPr>
                        <a:t>SMA</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987B">
                        <a:alpha val="20000"/>
                      </a:srgbClr>
                    </a:solidFill>
                  </a:tcPr>
                </a:tc>
                <a:tc>
                  <a:txBody>
                    <a:bodyPr/>
                    <a:lstStyle/>
                    <a:p>
                      <a:pPr marL="0" marR="0" lvl="0" indent="0" algn="ctr" defTabSz="2270638" rtl="0" eaLnBrk="1" fontAlgn="auto" latinLnBrk="0" hangingPunct="1">
                        <a:lnSpc>
                          <a:spcPct val="100000"/>
                        </a:lnSpc>
                        <a:spcBef>
                          <a:spcPts val="0"/>
                        </a:spcBef>
                        <a:spcAft>
                          <a:spcPts val="0"/>
                        </a:spcAft>
                        <a:buClrTx/>
                        <a:buSzTx/>
                        <a:buFontTx/>
                        <a:buNone/>
                        <a:tabLst/>
                        <a:defRPr/>
                      </a:pPr>
                      <a:r>
                        <a:rPr lang="fr-FR" sz="1600" kern="1200" dirty="0">
                          <a:solidFill>
                            <a:schemeClr val="dk1"/>
                          </a:solidFill>
                          <a:latin typeface="Arial" panose="020B0604020202020204" pitchFamily="34" charset="0"/>
                          <a:ea typeface="+mn-ea"/>
                          <a:cs typeface="Arial" panose="020B0604020202020204" pitchFamily="34" charset="0"/>
                        </a:rPr>
                        <a:t>Fibroblastes activés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987B">
                        <a:alpha val="20000"/>
                      </a:srgbClr>
                    </a:solidFill>
                  </a:tcPr>
                </a:tc>
                <a:tc vMerge="1">
                  <a:txBody>
                    <a:bodyPr/>
                    <a:lstStyle/>
                    <a:p>
                      <a:pPr marL="0" algn="ctr" defTabSz="2270638" rtl="0" eaLnBrk="1" latinLnBrk="0" hangingPunct="1"/>
                      <a:endParaRPr lang="fr-FR" sz="3600" b="0" kern="1200" dirty="0">
                        <a:solidFill>
                          <a:schemeClr val="tx1"/>
                        </a:solidFill>
                        <a:latin typeface="+mn-lt"/>
                        <a:ea typeface="+mn-ea"/>
                        <a:cs typeface="+mn-cs"/>
                      </a:endParaRPr>
                    </a:p>
                  </a:txBody>
                  <a:tcPr anchor="ctr"/>
                </a:tc>
                <a:tc vMerge="1">
                  <a:txBody>
                    <a:bodyPr/>
                    <a:lstStyle/>
                    <a:p>
                      <a:pPr marL="0" algn="ctr" defTabSz="2270638" rtl="0" eaLnBrk="1" latinLnBrk="0" hangingPunct="1"/>
                      <a:endParaRPr lang="fr-FR" sz="3600" b="0" kern="1200">
                        <a:solidFill>
                          <a:schemeClr val="tx1"/>
                        </a:solidFill>
                        <a:latin typeface="+mn-lt"/>
                        <a:ea typeface="+mn-ea"/>
                        <a:cs typeface="+mn-cs"/>
                      </a:endParaRPr>
                    </a:p>
                  </a:txBody>
                  <a:tcPr anchor="ctr"/>
                </a:tc>
                <a:extLst>
                  <a:ext uri="{0D108BD9-81ED-4DB2-BD59-A6C34878D82A}">
                    <a16:rowId xmlns:a16="http://schemas.microsoft.com/office/drawing/2014/main" val="1553621630"/>
                  </a:ext>
                </a:extLst>
              </a:tr>
              <a:tr h="369813">
                <a:tc>
                  <a:txBody>
                    <a:bodyPr/>
                    <a:lstStyle/>
                    <a:p>
                      <a:pPr marL="0" algn="ctr" defTabSz="2270638" rtl="0" eaLnBrk="1" fontAlgn="ctr" latinLnBrk="0" hangingPunct="1"/>
                      <a:r>
                        <a:rPr lang="fr-FR" sz="1600" b="1" kern="1200" dirty="0">
                          <a:solidFill>
                            <a:schemeClr val="tx1"/>
                          </a:solidFill>
                          <a:latin typeface="Arial" panose="020B0604020202020204" pitchFamily="34" charset="0"/>
                          <a:ea typeface="+mn-ea"/>
                          <a:cs typeface="Arial" panose="020B0604020202020204" pitchFamily="34" charset="0"/>
                        </a:rPr>
                        <a:t>HSP47</a:t>
                      </a:r>
                      <a:r>
                        <a:rPr lang="fr-FR" sz="1600" b="1" kern="1200" dirty="0">
                          <a:solidFill>
                            <a:srgbClr val="FF0000"/>
                          </a:solidFill>
                          <a:latin typeface="Arial" panose="020B0604020202020204" pitchFamily="34" charset="0"/>
                          <a:ea typeface="+mn-ea"/>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987B">
                        <a:alpha val="20000"/>
                      </a:srgbClr>
                    </a:solidFill>
                  </a:tcPr>
                </a:tc>
                <a:tc>
                  <a:txBody>
                    <a:bodyPr/>
                    <a:lstStyle/>
                    <a:p>
                      <a:pPr marL="0" algn="ctr" defTabSz="2270638" rtl="0" eaLnBrk="1" latinLnBrk="0" hangingPunct="1"/>
                      <a:r>
                        <a:rPr lang="fr-FR" sz="1600" kern="1200" dirty="0">
                          <a:solidFill>
                            <a:schemeClr val="dk1"/>
                          </a:solidFill>
                          <a:latin typeface="Arial" panose="020B0604020202020204" pitchFamily="34" charset="0"/>
                          <a:ea typeface="+mn-ea"/>
                          <a:cs typeface="Arial" panose="020B0604020202020204" pitchFamily="34" charset="0"/>
                        </a:rPr>
                        <a:t>Protéine </a:t>
                      </a:r>
                      <a:r>
                        <a:rPr lang="fr-FR" sz="1600" kern="1200" dirty="0" err="1">
                          <a:solidFill>
                            <a:schemeClr val="dk1"/>
                          </a:solidFill>
                          <a:latin typeface="Arial" panose="020B0604020202020204" pitchFamily="34" charset="0"/>
                          <a:ea typeface="+mn-ea"/>
                          <a:cs typeface="Arial" panose="020B0604020202020204" pitchFamily="34" charset="0"/>
                        </a:rPr>
                        <a:t>chaperone</a:t>
                      </a:r>
                      <a:r>
                        <a:rPr lang="fr-FR" sz="1600" kern="1200" dirty="0">
                          <a:solidFill>
                            <a:schemeClr val="dk1"/>
                          </a:solidFill>
                          <a:latin typeface="Arial" panose="020B0604020202020204" pitchFamily="34" charset="0"/>
                          <a:ea typeface="+mn-ea"/>
                          <a:cs typeface="Arial" panose="020B0604020202020204" pitchFamily="34" charset="0"/>
                        </a:rPr>
                        <a:t> du collagène</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987B">
                        <a:alpha val="20000"/>
                      </a:srgbClr>
                    </a:solidFill>
                  </a:tcPr>
                </a:tc>
                <a:tc vMerge="1">
                  <a:txBody>
                    <a:bodyPr/>
                    <a:lstStyle/>
                    <a:p>
                      <a:pPr marL="0" algn="ctr" defTabSz="2270638" rtl="0" eaLnBrk="1" latinLnBrk="0" hangingPunct="1"/>
                      <a:endParaRPr lang="fr-FR" sz="3600" b="0" kern="1200" dirty="0">
                        <a:solidFill>
                          <a:schemeClr val="tx1"/>
                        </a:solidFill>
                        <a:latin typeface="+mn-lt"/>
                        <a:ea typeface="+mn-ea"/>
                        <a:cs typeface="+mn-cs"/>
                      </a:endParaRPr>
                    </a:p>
                  </a:txBody>
                  <a:tcPr anchor="ctr"/>
                </a:tc>
                <a:tc vMerge="1">
                  <a:txBody>
                    <a:bodyPr/>
                    <a:lstStyle/>
                    <a:p>
                      <a:pPr marL="0" algn="ctr" defTabSz="2270638" rtl="0" eaLnBrk="1" latinLnBrk="0" hangingPunct="1"/>
                      <a:endParaRPr lang="fr-FR" sz="3600" b="0" kern="1200">
                        <a:solidFill>
                          <a:schemeClr val="tx1"/>
                        </a:solidFill>
                        <a:latin typeface="+mn-lt"/>
                        <a:ea typeface="+mn-ea"/>
                        <a:cs typeface="+mn-cs"/>
                      </a:endParaRPr>
                    </a:p>
                  </a:txBody>
                  <a:tcPr anchor="ctr"/>
                </a:tc>
                <a:extLst>
                  <a:ext uri="{0D108BD9-81ED-4DB2-BD59-A6C34878D82A}">
                    <a16:rowId xmlns:a16="http://schemas.microsoft.com/office/drawing/2014/main" val="305420150"/>
                  </a:ext>
                </a:extLst>
              </a:tr>
              <a:tr h="339056">
                <a:tc>
                  <a:txBody>
                    <a:bodyPr/>
                    <a:lstStyle/>
                    <a:p>
                      <a:pPr marL="0" algn="ctr" defTabSz="2270638" rtl="0" eaLnBrk="1" fontAlgn="ctr" latinLnBrk="0" hangingPunct="1"/>
                      <a:r>
                        <a:rPr lang="fr-FR" sz="1600" b="1" kern="1200" dirty="0">
                          <a:solidFill>
                            <a:schemeClr val="tx1"/>
                          </a:solidFill>
                          <a:latin typeface="Arial" panose="020B0604020202020204" pitchFamily="34" charset="0"/>
                          <a:ea typeface="+mn-ea"/>
                          <a:cs typeface="Arial" panose="020B0604020202020204" pitchFamily="34" charset="0"/>
                        </a:rPr>
                        <a:t>LRRC15</a:t>
                      </a:r>
                      <a:r>
                        <a:rPr lang="fr-FR" sz="1600" b="1" kern="1200" dirty="0">
                          <a:solidFill>
                            <a:srgbClr val="FF0000"/>
                          </a:solidFill>
                          <a:latin typeface="Arial" panose="020B0604020202020204" pitchFamily="34" charset="0"/>
                          <a:ea typeface="+mn-ea"/>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987B">
                        <a:alpha val="20000"/>
                      </a:srgbClr>
                    </a:solidFill>
                  </a:tcPr>
                </a:tc>
                <a:tc>
                  <a:txBody>
                    <a:bodyPr/>
                    <a:lstStyle/>
                    <a:p>
                      <a:pPr marL="0" algn="ctr" defTabSz="2270638" rtl="0" eaLnBrk="1" latinLnBrk="0" hangingPunct="1"/>
                      <a:r>
                        <a:rPr lang="fr-FR" sz="1600" kern="1200" dirty="0">
                          <a:solidFill>
                            <a:schemeClr val="dk1"/>
                          </a:solidFill>
                          <a:latin typeface="Arial" panose="020B0604020202020204" pitchFamily="34" charset="0"/>
                          <a:ea typeface="+mn-ea"/>
                          <a:cs typeface="Arial" panose="020B0604020202020204" pitchFamily="34" charset="0"/>
                        </a:rPr>
                        <a:t>Protéine mésenchymateuse</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987B">
                        <a:alpha val="20000"/>
                      </a:srgbClr>
                    </a:solidFill>
                  </a:tcPr>
                </a:tc>
                <a:tc vMerge="1">
                  <a:txBody>
                    <a:bodyPr/>
                    <a:lstStyle/>
                    <a:p>
                      <a:pPr marL="0" algn="ctr" defTabSz="2270638" rtl="0" eaLnBrk="1" latinLnBrk="0" hangingPunct="1"/>
                      <a:endParaRPr lang="fr-FR" sz="3600" b="0" kern="1200" dirty="0">
                        <a:solidFill>
                          <a:schemeClr val="tx1"/>
                        </a:solidFill>
                        <a:latin typeface="+mn-lt"/>
                        <a:ea typeface="+mn-ea"/>
                        <a:cs typeface="+mn-cs"/>
                      </a:endParaRPr>
                    </a:p>
                  </a:txBody>
                  <a:tcPr anchor="ctr"/>
                </a:tc>
                <a:tc vMerge="1">
                  <a:txBody>
                    <a:bodyPr/>
                    <a:lstStyle/>
                    <a:p>
                      <a:pPr marL="0" algn="ctr" defTabSz="2270638" rtl="0" eaLnBrk="1" latinLnBrk="0" hangingPunct="1"/>
                      <a:endParaRPr lang="fr-FR" sz="3600" b="0" kern="1200" dirty="0">
                        <a:solidFill>
                          <a:schemeClr val="tx1"/>
                        </a:solidFill>
                        <a:latin typeface="+mn-lt"/>
                        <a:ea typeface="+mn-ea"/>
                        <a:cs typeface="+mn-cs"/>
                      </a:endParaRPr>
                    </a:p>
                  </a:txBody>
                  <a:tcPr anchor="ctr"/>
                </a:tc>
                <a:extLst>
                  <a:ext uri="{0D108BD9-81ED-4DB2-BD59-A6C34878D82A}">
                    <a16:rowId xmlns:a16="http://schemas.microsoft.com/office/drawing/2014/main" val="3214242721"/>
                  </a:ext>
                </a:extLst>
              </a:tr>
              <a:tr h="585642">
                <a:tc>
                  <a:txBody>
                    <a:bodyPr/>
                    <a:lstStyle/>
                    <a:p>
                      <a:pPr marL="0" algn="ctr" defTabSz="2270638" rtl="0" eaLnBrk="1" fontAlgn="ctr" latinLnBrk="0" hangingPunct="1"/>
                      <a:r>
                        <a:rPr lang="fr-FR" sz="1600" b="1" kern="1200" dirty="0">
                          <a:solidFill>
                            <a:schemeClr val="tx1"/>
                          </a:solidFill>
                          <a:latin typeface="Arial" panose="020B0604020202020204" pitchFamily="34" charset="0"/>
                          <a:ea typeface="+mn-ea"/>
                          <a:cs typeface="Arial" panose="020B0604020202020204" pitchFamily="34" charset="0"/>
                        </a:rPr>
                        <a:t>PTK7</a:t>
                      </a:r>
                      <a:r>
                        <a:rPr lang="fr-FR" sz="1600" b="1" kern="1200" dirty="0">
                          <a:solidFill>
                            <a:srgbClr val="FF0000"/>
                          </a:solidFill>
                          <a:latin typeface="Arial" panose="020B0604020202020204" pitchFamily="34" charset="0"/>
                          <a:ea typeface="+mn-ea"/>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987B">
                        <a:alpha val="40000"/>
                      </a:srgbClr>
                    </a:solidFill>
                  </a:tcPr>
                </a:tc>
                <a:tc>
                  <a:txBody>
                    <a:bodyPr/>
                    <a:lstStyle/>
                    <a:p>
                      <a:pPr marL="0" algn="ctr" defTabSz="2270638" rtl="0" eaLnBrk="1" latinLnBrk="0" hangingPunct="1"/>
                      <a:r>
                        <a:rPr lang="fr-FR" sz="1600" kern="1200" dirty="0" err="1">
                          <a:solidFill>
                            <a:schemeClr val="dk1"/>
                          </a:solidFill>
                          <a:latin typeface="Arial" panose="020B0604020202020204" pitchFamily="34" charset="0"/>
                          <a:ea typeface="+mn-ea"/>
                          <a:cs typeface="Arial" panose="020B0604020202020204" pitchFamily="34" charset="0"/>
                        </a:rPr>
                        <a:t>Regulating</a:t>
                      </a:r>
                      <a:r>
                        <a:rPr lang="fr-FR" sz="1600" kern="1200" dirty="0">
                          <a:solidFill>
                            <a:schemeClr val="dk1"/>
                          </a:solidFill>
                          <a:latin typeface="Arial" panose="020B0604020202020204" pitchFamily="34" charset="0"/>
                          <a:ea typeface="+mn-ea"/>
                          <a:cs typeface="Arial" panose="020B0604020202020204" pitchFamily="34" charset="0"/>
                        </a:rPr>
                        <a:t> </a:t>
                      </a:r>
                      <a:r>
                        <a:rPr lang="fr-FR" sz="1600" kern="1200" dirty="0" err="1">
                          <a:solidFill>
                            <a:schemeClr val="dk1"/>
                          </a:solidFill>
                          <a:latin typeface="Arial" panose="020B0604020202020204" pitchFamily="34" charset="0"/>
                          <a:ea typeface="+mn-ea"/>
                          <a:cs typeface="Arial" panose="020B0604020202020204" pitchFamily="34" charset="0"/>
                        </a:rPr>
                        <a:t>process</a:t>
                      </a:r>
                      <a:r>
                        <a:rPr lang="fr-FR" sz="1600" kern="1200" dirty="0">
                          <a:solidFill>
                            <a:schemeClr val="dk1"/>
                          </a:solidFill>
                          <a:latin typeface="Arial" panose="020B0604020202020204" pitchFamily="34" charset="0"/>
                          <a:ea typeface="+mn-ea"/>
                          <a:cs typeface="Arial" panose="020B0604020202020204" pitchFamily="34" charset="0"/>
                        </a:rPr>
                        <a:t> in </a:t>
                      </a:r>
                      <a:r>
                        <a:rPr lang="fr-FR" sz="1600" kern="1200" dirty="0" err="1">
                          <a:solidFill>
                            <a:schemeClr val="dk1"/>
                          </a:solidFill>
                          <a:latin typeface="Arial" panose="020B0604020202020204" pitchFamily="34" charset="0"/>
                          <a:ea typeface="+mn-ea"/>
                          <a:cs typeface="Arial" panose="020B0604020202020204" pitchFamily="34" charset="0"/>
                        </a:rPr>
                        <a:t>embryonic</a:t>
                      </a:r>
                      <a:r>
                        <a:rPr lang="fr-FR" sz="1600" kern="1200" dirty="0">
                          <a:solidFill>
                            <a:schemeClr val="dk1"/>
                          </a:solidFill>
                          <a:latin typeface="Arial" panose="020B0604020202020204" pitchFamily="34" charset="0"/>
                          <a:ea typeface="+mn-ea"/>
                          <a:cs typeface="Arial" panose="020B0604020202020204" pitchFamily="34" charset="0"/>
                        </a:rPr>
                        <a:t> </a:t>
                      </a:r>
                      <a:r>
                        <a:rPr lang="fr-FR" sz="1600" kern="1200" dirty="0" err="1">
                          <a:solidFill>
                            <a:schemeClr val="dk1"/>
                          </a:solidFill>
                          <a:latin typeface="Arial" panose="020B0604020202020204" pitchFamily="34" charset="0"/>
                          <a:ea typeface="+mn-ea"/>
                          <a:cs typeface="Arial" panose="020B0604020202020204" pitchFamily="34" charset="0"/>
                        </a:rPr>
                        <a:t>development</a:t>
                      </a:r>
                      <a:endParaRPr lang="fr-FR" sz="1600" kern="1200" dirty="0">
                        <a:solidFill>
                          <a:schemeClr val="dk1"/>
                        </a:solidFill>
                        <a:latin typeface="Arial" panose="020B0604020202020204" pitchFamily="34" charset="0"/>
                        <a:ea typeface="+mn-ea"/>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987B">
                        <a:alpha val="40000"/>
                      </a:srgbClr>
                    </a:solidFill>
                  </a:tcPr>
                </a:tc>
                <a:tc rowSpan="2">
                  <a:txBody>
                    <a:bodyPr/>
                    <a:lstStyle/>
                    <a:p>
                      <a:pPr marL="0" algn="ctr" defTabSz="2270638" rtl="0" eaLnBrk="1" latinLnBrk="0" hangingPunct="1"/>
                      <a:r>
                        <a:rPr lang="fr-FR" sz="1600" b="0" kern="1200" dirty="0">
                          <a:solidFill>
                            <a:schemeClr val="tx1"/>
                          </a:solidFill>
                          <a:latin typeface="Arial" panose="020B0604020202020204" pitchFamily="34" charset="0"/>
                          <a:ea typeface="+mn-ea"/>
                          <a:cs typeface="Arial" panose="020B0604020202020204" pitchFamily="34" charset="0"/>
                        </a:rPr>
                        <a:t>Fibroblastes et</a:t>
                      </a:r>
                    </a:p>
                    <a:p>
                      <a:pPr marL="0" algn="ctr" defTabSz="2270638" rtl="0" eaLnBrk="1" latinLnBrk="0" hangingPunct="1"/>
                      <a:r>
                        <a:rPr lang="fr-FR" sz="1600" b="0" kern="1200" baseline="0" dirty="0">
                          <a:solidFill>
                            <a:schemeClr val="tx1"/>
                          </a:solidFill>
                          <a:latin typeface="Arial" panose="020B0604020202020204" pitchFamily="34" charset="0"/>
                          <a:ea typeface="+mn-ea"/>
                          <a:cs typeface="Arial" panose="020B0604020202020204" pitchFamily="34" charset="0"/>
                        </a:rPr>
                        <a:t>Cellules tumorales</a:t>
                      </a:r>
                      <a:endParaRPr lang="fr-FR" sz="16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987B">
                        <a:alpha val="40000"/>
                      </a:srgbClr>
                    </a:solidFill>
                  </a:tcPr>
                </a:tc>
                <a:tc rowSpan="2">
                  <a:txBody>
                    <a:bodyPr/>
                    <a:lstStyle/>
                    <a:p>
                      <a:pPr marL="0" marR="0" lvl="0" indent="0" algn="ctr" defTabSz="2270638" rtl="0" eaLnBrk="1" fontAlgn="auto" latinLnBrk="0" hangingPunct="1">
                        <a:lnSpc>
                          <a:spcPct val="100000"/>
                        </a:lnSpc>
                        <a:spcBef>
                          <a:spcPts val="0"/>
                        </a:spcBef>
                        <a:spcAft>
                          <a:spcPts val="0"/>
                        </a:spcAft>
                        <a:buClrTx/>
                        <a:buSzTx/>
                        <a:buFontTx/>
                        <a:buNone/>
                        <a:tabLst/>
                        <a:defRPr/>
                      </a:pPr>
                      <a:r>
                        <a:rPr lang="fr-FR" sz="1600" dirty="0">
                          <a:latin typeface="Arial" panose="020B0604020202020204" pitchFamily="34" charset="0"/>
                          <a:cs typeface="Arial" panose="020B0604020202020204" pitchFamily="34" charset="0"/>
                        </a:rPr>
                        <a:t>Échelle visuelle semi-quantitative</a:t>
                      </a:r>
                    </a:p>
                    <a:p>
                      <a:pPr marL="0" marR="0" lvl="0" indent="0" algn="ctr" defTabSz="2270638" rtl="0" eaLnBrk="1" fontAlgn="auto" latinLnBrk="0" hangingPunct="1">
                        <a:lnSpc>
                          <a:spcPct val="100000"/>
                        </a:lnSpc>
                        <a:spcBef>
                          <a:spcPts val="0"/>
                        </a:spcBef>
                        <a:spcAft>
                          <a:spcPts val="0"/>
                        </a:spcAft>
                        <a:buClrTx/>
                        <a:buSzTx/>
                        <a:buFontTx/>
                        <a:buNone/>
                        <a:tabLst/>
                        <a:defRPr/>
                      </a:pPr>
                      <a:r>
                        <a:rPr lang="fr-FR" sz="1600" dirty="0">
                          <a:latin typeface="Arial" panose="020B0604020202020204" pitchFamily="34" charset="0"/>
                          <a:cs typeface="Arial" panose="020B0604020202020204" pitchFamily="34" charset="0"/>
                        </a:rPr>
                        <a:t>0 1+ 2+ 3+</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987B">
                        <a:alpha val="69804"/>
                      </a:srgbClr>
                    </a:solidFill>
                  </a:tcPr>
                </a:tc>
                <a:extLst>
                  <a:ext uri="{0D108BD9-81ED-4DB2-BD59-A6C34878D82A}">
                    <a16:rowId xmlns:a16="http://schemas.microsoft.com/office/drawing/2014/main" val="1124205183"/>
                  </a:ext>
                </a:extLst>
              </a:tr>
              <a:tr h="339056">
                <a:tc>
                  <a:txBody>
                    <a:bodyPr/>
                    <a:lstStyle/>
                    <a:p>
                      <a:pPr marL="0" algn="ctr" defTabSz="2270638" rtl="0" eaLnBrk="1" fontAlgn="ctr" latinLnBrk="0" hangingPunct="1"/>
                      <a:r>
                        <a:rPr lang="el-GR" sz="1600" b="1" kern="1200" dirty="0">
                          <a:solidFill>
                            <a:schemeClr val="tx1"/>
                          </a:solidFill>
                          <a:latin typeface="Arial" panose="020B0604020202020204" pitchFamily="34" charset="0"/>
                          <a:ea typeface="+mn-ea"/>
                          <a:cs typeface="Arial" panose="020B0604020202020204" pitchFamily="34" charset="0"/>
                        </a:rPr>
                        <a:t>β-</a:t>
                      </a:r>
                      <a:r>
                        <a:rPr lang="fr-FR" sz="1600" b="1" kern="1200" dirty="0" err="1">
                          <a:solidFill>
                            <a:schemeClr val="tx1"/>
                          </a:solidFill>
                          <a:latin typeface="Arial" panose="020B0604020202020204" pitchFamily="34" charset="0"/>
                          <a:ea typeface="+mn-ea"/>
                          <a:cs typeface="Arial" panose="020B0604020202020204" pitchFamily="34" charset="0"/>
                        </a:rPr>
                        <a:t>catenin</a:t>
                      </a:r>
                      <a:endParaRPr lang="fr-FR" sz="1600" b="1" kern="1200" dirty="0">
                        <a:solidFill>
                          <a:schemeClr val="tx1"/>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987B">
                        <a:alpha val="40000"/>
                      </a:srgbClr>
                    </a:solidFill>
                  </a:tcPr>
                </a:tc>
                <a:tc>
                  <a:txBody>
                    <a:bodyPr/>
                    <a:lstStyle/>
                    <a:p>
                      <a:pPr marL="0" algn="ctr" defTabSz="2270638" rtl="0" eaLnBrk="1" latinLnBrk="0" hangingPunct="1"/>
                      <a:r>
                        <a:rPr lang="fr-FR" sz="1600" kern="1200" dirty="0">
                          <a:solidFill>
                            <a:schemeClr val="dk1"/>
                          </a:solidFill>
                          <a:latin typeface="Arial" panose="020B0604020202020204" pitchFamily="34" charset="0"/>
                          <a:ea typeface="+mn-ea"/>
                          <a:cs typeface="Arial" panose="020B0604020202020204" pitchFamily="34" charset="0"/>
                        </a:rPr>
                        <a:t>Adhésion cellulaire</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987B">
                        <a:alpha val="40000"/>
                      </a:srgbClr>
                    </a:solidFill>
                  </a:tcPr>
                </a:tc>
                <a:tc vMerge="1">
                  <a:txBody>
                    <a:bodyPr/>
                    <a:lstStyle/>
                    <a:p>
                      <a:pPr marL="0" algn="ctr" defTabSz="2270638" rtl="0" eaLnBrk="1" latinLnBrk="0" hangingPunct="1"/>
                      <a:endParaRPr lang="fr-FR" sz="3600" b="0" kern="1200" dirty="0">
                        <a:solidFill>
                          <a:schemeClr val="tx1"/>
                        </a:solidFill>
                        <a:latin typeface="+mn-lt"/>
                        <a:ea typeface="+mn-ea"/>
                        <a:cs typeface="+mn-cs"/>
                      </a:endParaRPr>
                    </a:p>
                  </a:txBody>
                  <a:tcPr anchor="ctr"/>
                </a:tc>
                <a:tc vMerge="1">
                  <a:txBody>
                    <a:bodyPr/>
                    <a:lstStyle/>
                    <a:p>
                      <a:pPr marL="0" algn="ctr" defTabSz="2270638" rtl="0" eaLnBrk="1" latinLnBrk="0" hangingPunct="1"/>
                      <a:endParaRPr lang="fr-FR" sz="3600" b="0" kern="1200" dirty="0">
                        <a:solidFill>
                          <a:schemeClr val="tx1"/>
                        </a:solidFill>
                        <a:latin typeface="+mn-lt"/>
                        <a:ea typeface="+mn-ea"/>
                        <a:cs typeface="+mn-cs"/>
                      </a:endParaRPr>
                    </a:p>
                  </a:txBody>
                  <a:tcPr anchor="ctr"/>
                </a:tc>
                <a:extLst>
                  <a:ext uri="{0D108BD9-81ED-4DB2-BD59-A6C34878D82A}">
                    <a16:rowId xmlns:a16="http://schemas.microsoft.com/office/drawing/2014/main" val="2865059060"/>
                  </a:ext>
                </a:extLst>
              </a:tr>
            </a:tbl>
          </a:graphicData>
        </a:graphic>
      </p:graphicFrame>
      <p:sp>
        <p:nvSpPr>
          <p:cNvPr id="7" name="Titre 1"/>
          <p:cNvSpPr txBox="1">
            <a:spLocks/>
          </p:cNvSpPr>
          <p:nvPr/>
        </p:nvSpPr>
        <p:spPr>
          <a:xfrm>
            <a:off x="0" y="1"/>
            <a:ext cx="12192000" cy="654897"/>
          </a:xfrm>
          <a:prstGeom prst="rect">
            <a:avLst/>
          </a:prstGeom>
          <a:solidFill>
            <a:srgbClr val="F7A941"/>
          </a:solidFill>
        </p:spPr>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b="1" dirty="0">
                <a:solidFill>
                  <a:schemeClr val="bg1"/>
                </a:solidFill>
                <a:latin typeface="Arial" panose="020B0604020202020204" pitchFamily="34" charset="0"/>
                <a:cs typeface="Arial" panose="020B0604020202020204" pitchFamily="34" charset="0"/>
              </a:rPr>
              <a:t>MATÉRIEL ET MÉTHODES</a:t>
            </a:r>
          </a:p>
        </p:txBody>
      </p:sp>
      <p:pic>
        <p:nvPicPr>
          <p:cNvPr id="10" name="Image 9"/>
          <p:cNvPicPr>
            <a:picLocks noChangeAspect="1"/>
          </p:cNvPicPr>
          <p:nvPr/>
        </p:nvPicPr>
        <p:blipFill>
          <a:blip r:embed="rId3"/>
          <a:stretch>
            <a:fillRect/>
          </a:stretch>
        </p:blipFill>
        <p:spPr>
          <a:xfrm rot="16200000">
            <a:off x="8104160" y="1456189"/>
            <a:ext cx="482093" cy="1330060"/>
          </a:xfrm>
          <a:prstGeom prst="rect">
            <a:avLst/>
          </a:prstGeom>
        </p:spPr>
      </p:pic>
      <p:pic>
        <p:nvPicPr>
          <p:cNvPr id="11" name="Image 10"/>
          <p:cNvPicPr>
            <a:picLocks noChangeAspect="1"/>
          </p:cNvPicPr>
          <p:nvPr/>
        </p:nvPicPr>
        <p:blipFill>
          <a:blip r:embed="rId4">
            <a:clrChange>
              <a:clrFrom>
                <a:srgbClr val="FFFFFF"/>
              </a:clrFrom>
              <a:clrTo>
                <a:srgbClr val="FFFFFF">
                  <a:alpha val="0"/>
                </a:srgbClr>
              </a:clrTo>
            </a:clrChange>
          </a:blip>
          <a:stretch>
            <a:fillRect/>
          </a:stretch>
        </p:blipFill>
        <p:spPr>
          <a:xfrm>
            <a:off x="9192344" y="1598742"/>
            <a:ext cx="1772691" cy="1044955"/>
          </a:xfrm>
          <a:prstGeom prst="rect">
            <a:avLst/>
          </a:prstGeom>
        </p:spPr>
      </p:pic>
    </p:spTree>
    <p:extLst>
      <p:ext uri="{BB962C8B-B14F-4D97-AF65-F5344CB8AC3E}">
        <p14:creationId xmlns:p14="http://schemas.microsoft.com/office/powerpoint/2010/main" val="17686031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ZoneTexte 44"/>
          <p:cNvSpPr txBox="1"/>
          <p:nvPr/>
        </p:nvSpPr>
        <p:spPr>
          <a:xfrm>
            <a:off x="5598722" y="3716270"/>
            <a:ext cx="1089058" cy="307777"/>
          </a:xfrm>
          <a:prstGeom prst="rect">
            <a:avLst/>
          </a:prstGeom>
          <a:noFill/>
        </p:spPr>
        <p:txBody>
          <a:bodyPr wrap="square" rtlCol="0">
            <a:spAutoFit/>
          </a:bodyPr>
          <a:lstStyle/>
          <a:p>
            <a:r>
              <a:rPr lang="fr-FR" sz="1400" i="1" dirty="0" err="1">
                <a:latin typeface="Arial" panose="020B0604020202020204" pitchFamily="34" charset="0"/>
                <a:cs typeface="Arial" panose="020B0604020202020204" pitchFamily="34" charset="0"/>
              </a:rPr>
              <a:t>Tumor</a:t>
            </a:r>
            <a:r>
              <a:rPr lang="fr-FR" sz="1400" i="1" dirty="0">
                <a:latin typeface="Arial" panose="020B0604020202020204" pitchFamily="34" charset="0"/>
                <a:cs typeface="Arial" panose="020B0604020202020204" pitchFamily="34" charset="0"/>
              </a:rPr>
              <a:t> </a:t>
            </a:r>
            <a:r>
              <a:rPr lang="fr-FR" sz="1400" i="1" dirty="0" err="1">
                <a:latin typeface="Arial" panose="020B0604020202020204" pitchFamily="34" charset="0"/>
                <a:cs typeface="Arial" panose="020B0604020202020204" pitchFamily="34" charset="0"/>
              </a:rPr>
              <a:t>cells</a:t>
            </a:r>
            <a:endParaRPr lang="fr-FR" sz="1400" i="1" dirty="0">
              <a:latin typeface="Arial" panose="020B0604020202020204" pitchFamily="34" charset="0"/>
              <a:cs typeface="Arial" panose="020B0604020202020204" pitchFamily="34" charset="0"/>
            </a:endParaRPr>
          </a:p>
        </p:txBody>
      </p:sp>
      <p:pic>
        <p:nvPicPr>
          <p:cNvPr id="47" name="Image 4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81044" y="3128411"/>
            <a:ext cx="5268519" cy="1452717"/>
          </a:xfrm>
          <a:prstGeom prst="rect">
            <a:avLst/>
          </a:prstGeom>
        </p:spPr>
      </p:pic>
      <p:pic>
        <p:nvPicPr>
          <p:cNvPr id="6" name="Image 5"/>
          <p:cNvPicPr>
            <a:picLocks noChangeAspect="1"/>
          </p:cNvPicPr>
          <p:nvPr/>
        </p:nvPicPr>
        <p:blipFill>
          <a:blip r:embed="rId4"/>
          <a:stretch>
            <a:fillRect/>
          </a:stretch>
        </p:blipFill>
        <p:spPr>
          <a:xfrm>
            <a:off x="3001357" y="4455257"/>
            <a:ext cx="2084630" cy="2291532"/>
          </a:xfrm>
          <a:prstGeom prst="rect">
            <a:avLst/>
          </a:prstGeom>
        </p:spPr>
      </p:pic>
      <p:pic>
        <p:nvPicPr>
          <p:cNvPr id="4" name="Image 3"/>
          <p:cNvPicPr>
            <a:picLocks noChangeAspect="1"/>
          </p:cNvPicPr>
          <p:nvPr/>
        </p:nvPicPr>
        <p:blipFill>
          <a:blip r:embed="rId5"/>
          <a:stretch>
            <a:fillRect/>
          </a:stretch>
        </p:blipFill>
        <p:spPr>
          <a:xfrm>
            <a:off x="545703" y="4437112"/>
            <a:ext cx="2146125" cy="2309677"/>
          </a:xfrm>
          <a:prstGeom prst="rect">
            <a:avLst/>
          </a:prstGeom>
        </p:spPr>
      </p:pic>
      <p:sp>
        <p:nvSpPr>
          <p:cNvPr id="32" name="ZoneTexte 31"/>
          <p:cNvSpPr txBox="1"/>
          <p:nvPr/>
        </p:nvSpPr>
        <p:spPr>
          <a:xfrm>
            <a:off x="-1" y="4034514"/>
            <a:ext cx="5308925" cy="338554"/>
          </a:xfrm>
          <a:prstGeom prst="rect">
            <a:avLst/>
          </a:prstGeom>
          <a:noFill/>
        </p:spPr>
        <p:txBody>
          <a:bodyPr wrap="square" rtlCol="0">
            <a:spAutoFit/>
          </a:bodyPr>
          <a:lstStyle/>
          <a:p>
            <a:r>
              <a:rPr lang="fr-FR" sz="1600" b="1" dirty="0">
                <a:latin typeface="Arial" panose="020B0604020202020204" pitchFamily="34" charset="0"/>
                <a:cs typeface="Arial" panose="020B0604020202020204" pitchFamily="34" charset="0"/>
              </a:rPr>
              <a:t>Fibroblastes : exemple FAP</a:t>
            </a:r>
          </a:p>
        </p:txBody>
      </p:sp>
      <p:sp>
        <p:nvSpPr>
          <p:cNvPr id="20" name="ZoneTexte 19"/>
          <p:cNvSpPr txBox="1"/>
          <p:nvPr/>
        </p:nvSpPr>
        <p:spPr>
          <a:xfrm>
            <a:off x="5705367" y="5435942"/>
            <a:ext cx="1542761" cy="584775"/>
          </a:xfrm>
          <a:prstGeom prst="rect">
            <a:avLst/>
          </a:prstGeom>
          <a:solidFill>
            <a:srgbClr val="00987B"/>
          </a:solidFill>
        </p:spPr>
        <p:txBody>
          <a:bodyPr wrap="square" rtlCol="0">
            <a:spAutoFit/>
          </a:bodyPr>
          <a:lstStyle/>
          <a:p>
            <a:pPr algn="ctr"/>
            <a:r>
              <a:rPr lang="en-US" sz="1600" b="1" dirty="0">
                <a:solidFill>
                  <a:schemeClr val="bg1"/>
                </a:solidFill>
                <a:latin typeface="Arial" panose="020B0604020202020204" pitchFamily="34" charset="0"/>
                <a:cs typeface="Arial" panose="020B0604020202020204" pitchFamily="34" charset="0"/>
              </a:rPr>
              <a:t>MOYENNE</a:t>
            </a:r>
            <a:r>
              <a:rPr lang="en-US" sz="1600" dirty="0">
                <a:solidFill>
                  <a:schemeClr val="bg1"/>
                </a:solidFill>
                <a:latin typeface="Arial" panose="020B0604020202020204" pitchFamily="34" charset="0"/>
                <a:cs typeface="Arial" panose="020B0604020202020204" pitchFamily="34" charset="0"/>
              </a:rPr>
              <a:t> des spots</a:t>
            </a:r>
            <a:endParaRPr lang="fr-FR" sz="1600" dirty="0">
              <a:solidFill>
                <a:schemeClr val="bg1"/>
              </a:solidFill>
              <a:latin typeface="Arial" panose="020B0604020202020204" pitchFamily="34" charset="0"/>
              <a:cs typeface="Arial" panose="020B0604020202020204" pitchFamily="34" charset="0"/>
            </a:endParaRPr>
          </a:p>
        </p:txBody>
      </p:sp>
      <p:sp>
        <p:nvSpPr>
          <p:cNvPr id="43" name="Flèche droite 42"/>
          <p:cNvSpPr/>
          <p:nvPr/>
        </p:nvSpPr>
        <p:spPr>
          <a:xfrm>
            <a:off x="9579925" y="6178837"/>
            <a:ext cx="476515" cy="242900"/>
          </a:xfrm>
          <a:prstGeom prst="rightArrow">
            <a:avLst/>
          </a:prstGeom>
          <a:solidFill>
            <a:srgbClr val="F7A9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latin typeface="Arial" panose="020B0604020202020204" pitchFamily="34" charset="0"/>
              <a:cs typeface="Arial" panose="020B0604020202020204" pitchFamily="34" charset="0"/>
            </a:endParaRPr>
          </a:p>
        </p:txBody>
      </p:sp>
      <p:sp>
        <p:nvSpPr>
          <p:cNvPr id="44" name="ZoneTexte 43"/>
          <p:cNvSpPr txBox="1"/>
          <p:nvPr/>
        </p:nvSpPr>
        <p:spPr>
          <a:xfrm>
            <a:off x="10165089" y="5937086"/>
            <a:ext cx="1475527" cy="707886"/>
          </a:xfrm>
          <a:prstGeom prst="rect">
            <a:avLst/>
          </a:prstGeom>
          <a:noFill/>
        </p:spPr>
        <p:txBody>
          <a:bodyPr wrap="square" rtlCol="0">
            <a:spAutoFit/>
          </a:bodyPr>
          <a:lstStyle/>
          <a:p>
            <a:pPr algn="ctr"/>
            <a:r>
              <a:rPr lang="fr-FR" sz="2000" b="1" dirty="0">
                <a:latin typeface="Arial" panose="020B0604020202020204" pitchFamily="34" charset="0"/>
                <a:cs typeface="Arial" panose="020B0604020202020204" pitchFamily="34" charset="0"/>
              </a:rPr>
              <a:t>Analyse de survie</a:t>
            </a:r>
          </a:p>
        </p:txBody>
      </p:sp>
      <p:sp>
        <p:nvSpPr>
          <p:cNvPr id="28" name="Titre 1"/>
          <p:cNvSpPr txBox="1">
            <a:spLocks/>
          </p:cNvSpPr>
          <p:nvPr/>
        </p:nvSpPr>
        <p:spPr>
          <a:xfrm>
            <a:off x="0" y="1"/>
            <a:ext cx="12192000" cy="654897"/>
          </a:xfrm>
          <a:prstGeom prst="rect">
            <a:avLst/>
          </a:prstGeom>
          <a:solidFill>
            <a:srgbClr val="F7A941"/>
          </a:solidFill>
        </p:spPr>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b="1" dirty="0">
                <a:solidFill>
                  <a:schemeClr val="bg1"/>
                </a:solidFill>
                <a:latin typeface="Arial" panose="020B0604020202020204" pitchFamily="34" charset="0"/>
                <a:cs typeface="Arial" panose="020B0604020202020204" pitchFamily="34" charset="0"/>
              </a:rPr>
              <a:t>MATÉRIEL ET MÉTHODES</a:t>
            </a:r>
          </a:p>
        </p:txBody>
      </p:sp>
      <p:sp>
        <p:nvSpPr>
          <p:cNvPr id="36" name="Forme libre 35"/>
          <p:cNvSpPr/>
          <p:nvPr/>
        </p:nvSpPr>
        <p:spPr>
          <a:xfrm>
            <a:off x="6681045" y="2852936"/>
            <a:ext cx="5202240" cy="230514"/>
          </a:xfrm>
          <a:custGeom>
            <a:avLst/>
            <a:gdLst>
              <a:gd name="connsiteX0" fmla="*/ 0 w 5505450"/>
              <a:gd name="connsiteY0" fmla="*/ 876300 h 876300"/>
              <a:gd name="connsiteX1" fmla="*/ 5505450 w 5505450"/>
              <a:gd name="connsiteY1" fmla="*/ 876300 h 876300"/>
              <a:gd name="connsiteX2" fmla="*/ 5505450 w 5505450"/>
              <a:gd name="connsiteY2" fmla="*/ 0 h 876300"/>
              <a:gd name="connsiteX3" fmla="*/ 0 w 5505450"/>
              <a:gd name="connsiteY3" fmla="*/ 876300 h 876300"/>
            </a:gdLst>
            <a:ahLst/>
            <a:cxnLst>
              <a:cxn ang="0">
                <a:pos x="connsiteX0" y="connsiteY0"/>
              </a:cxn>
              <a:cxn ang="0">
                <a:pos x="connsiteX1" y="connsiteY1"/>
              </a:cxn>
              <a:cxn ang="0">
                <a:pos x="connsiteX2" y="connsiteY2"/>
              </a:cxn>
              <a:cxn ang="0">
                <a:pos x="connsiteX3" y="connsiteY3"/>
              </a:cxn>
            </a:cxnLst>
            <a:rect l="l" t="t" r="r" b="b"/>
            <a:pathLst>
              <a:path w="5505450" h="876300">
                <a:moveTo>
                  <a:pt x="0" y="876300"/>
                </a:moveTo>
                <a:lnTo>
                  <a:pt x="5505450" y="876300"/>
                </a:lnTo>
                <a:lnTo>
                  <a:pt x="5505450" y="0"/>
                </a:lnTo>
                <a:lnTo>
                  <a:pt x="0" y="876300"/>
                </a:lnTo>
                <a:close/>
              </a:path>
            </a:pathLst>
          </a:custGeom>
          <a:gradFill flip="none" rotWithShape="1">
            <a:gsLst>
              <a:gs pos="1000">
                <a:srgbClr val="743718"/>
              </a:gs>
              <a:gs pos="16000">
                <a:srgbClr val="B4875B"/>
              </a:gs>
              <a:gs pos="78000">
                <a:schemeClr val="bg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 name="ZoneTexte 36"/>
          <p:cNvSpPr txBox="1"/>
          <p:nvPr/>
        </p:nvSpPr>
        <p:spPr>
          <a:xfrm>
            <a:off x="7209261" y="2895018"/>
            <a:ext cx="263214" cy="261610"/>
          </a:xfrm>
          <a:prstGeom prst="rect">
            <a:avLst/>
          </a:prstGeom>
          <a:noFill/>
        </p:spPr>
        <p:txBody>
          <a:bodyPr wrap="none" rtlCol="0">
            <a:spAutoFit/>
          </a:bodyPr>
          <a:lstStyle/>
          <a:p>
            <a:r>
              <a:rPr lang="fr-FR" sz="1100" b="1" dirty="0">
                <a:latin typeface="Arial" panose="020B0604020202020204" pitchFamily="34" charset="0"/>
                <a:cs typeface="Arial" panose="020B0604020202020204" pitchFamily="34" charset="0"/>
              </a:rPr>
              <a:t>0</a:t>
            </a:r>
          </a:p>
        </p:txBody>
      </p:sp>
      <p:sp>
        <p:nvSpPr>
          <p:cNvPr id="38" name="ZoneTexte 37"/>
          <p:cNvSpPr txBox="1"/>
          <p:nvPr/>
        </p:nvSpPr>
        <p:spPr>
          <a:xfrm>
            <a:off x="8466138" y="2902796"/>
            <a:ext cx="344966" cy="261610"/>
          </a:xfrm>
          <a:prstGeom prst="rect">
            <a:avLst/>
          </a:prstGeom>
          <a:noFill/>
        </p:spPr>
        <p:txBody>
          <a:bodyPr wrap="none" rtlCol="0">
            <a:spAutoFit/>
          </a:bodyPr>
          <a:lstStyle/>
          <a:p>
            <a:r>
              <a:rPr lang="fr-FR" sz="1100" b="1" dirty="0">
                <a:latin typeface="Arial" panose="020B0604020202020204" pitchFamily="34" charset="0"/>
                <a:cs typeface="Arial" panose="020B0604020202020204" pitchFamily="34" charset="0"/>
              </a:rPr>
              <a:t>1+</a:t>
            </a:r>
          </a:p>
        </p:txBody>
      </p:sp>
      <p:sp>
        <p:nvSpPr>
          <p:cNvPr id="39" name="ZoneTexte 38"/>
          <p:cNvSpPr txBox="1"/>
          <p:nvPr/>
        </p:nvSpPr>
        <p:spPr>
          <a:xfrm>
            <a:off x="9796579" y="2882639"/>
            <a:ext cx="344966" cy="261610"/>
          </a:xfrm>
          <a:prstGeom prst="rect">
            <a:avLst/>
          </a:prstGeom>
          <a:noFill/>
        </p:spPr>
        <p:txBody>
          <a:bodyPr wrap="none" rtlCol="0">
            <a:spAutoFit/>
          </a:bodyPr>
          <a:lstStyle/>
          <a:p>
            <a:r>
              <a:rPr lang="fr-FR" sz="1100" b="1" dirty="0">
                <a:solidFill>
                  <a:schemeClr val="bg1"/>
                </a:solidFill>
                <a:latin typeface="Arial" panose="020B0604020202020204" pitchFamily="34" charset="0"/>
                <a:cs typeface="Arial" panose="020B0604020202020204" pitchFamily="34" charset="0"/>
              </a:rPr>
              <a:t>2+</a:t>
            </a:r>
          </a:p>
        </p:txBody>
      </p:sp>
      <p:sp>
        <p:nvSpPr>
          <p:cNvPr id="40" name="ZoneTexte 39"/>
          <p:cNvSpPr txBox="1"/>
          <p:nvPr/>
        </p:nvSpPr>
        <p:spPr>
          <a:xfrm>
            <a:off x="11143895" y="2864432"/>
            <a:ext cx="344966" cy="261610"/>
          </a:xfrm>
          <a:prstGeom prst="rect">
            <a:avLst/>
          </a:prstGeom>
          <a:noFill/>
        </p:spPr>
        <p:txBody>
          <a:bodyPr wrap="none" rtlCol="0">
            <a:spAutoFit/>
          </a:bodyPr>
          <a:lstStyle/>
          <a:p>
            <a:r>
              <a:rPr lang="fr-FR" sz="1100" b="1" dirty="0">
                <a:solidFill>
                  <a:schemeClr val="bg1"/>
                </a:solidFill>
                <a:latin typeface="Arial" panose="020B0604020202020204" pitchFamily="34" charset="0"/>
                <a:cs typeface="Arial" panose="020B0604020202020204" pitchFamily="34" charset="0"/>
              </a:rPr>
              <a:t>3+</a:t>
            </a:r>
          </a:p>
        </p:txBody>
      </p:sp>
      <p:sp>
        <p:nvSpPr>
          <p:cNvPr id="42" name="ZoneTexte 41"/>
          <p:cNvSpPr txBox="1"/>
          <p:nvPr/>
        </p:nvSpPr>
        <p:spPr>
          <a:xfrm>
            <a:off x="5598722" y="2034805"/>
            <a:ext cx="1089058" cy="307777"/>
          </a:xfrm>
          <a:prstGeom prst="rect">
            <a:avLst/>
          </a:prstGeom>
          <a:noFill/>
        </p:spPr>
        <p:txBody>
          <a:bodyPr wrap="square" rtlCol="0">
            <a:spAutoFit/>
          </a:bodyPr>
          <a:lstStyle/>
          <a:p>
            <a:r>
              <a:rPr lang="fr-FR" sz="1400" i="1" dirty="0" err="1">
                <a:latin typeface="Arial" panose="020B0604020202020204" pitchFamily="34" charset="0"/>
                <a:cs typeface="Arial" panose="020B0604020202020204" pitchFamily="34" charset="0"/>
              </a:rPr>
              <a:t>Fibroblasts</a:t>
            </a:r>
            <a:endParaRPr lang="fr-FR" sz="1400" i="1" dirty="0">
              <a:latin typeface="Arial" panose="020B0604020202020204" pitchFamily="34" charset="0"/>
              <a:cs typeface="Arial" panose="020B0604020202020204" pitchFamily="34" charset="0"/>
            </a:endParaRPr>
          </a:p>
        </p:txBody>
      </p:sp>
      <p:sp>
        <p:nvSpPr>
          <p:cNvPr id="46" name="ZoneTexte 45"/>
          <p:cNvSpPr txBox="1"/>
          <p:nvPr/>
        </p:nvSpPr>
        <p:spPr>
          <a:xfrm>
            <a:off x="5391386" y="1066894"/>
            <a:ext cx="2031325" cy="338554"/>
          </a:xfrm>
          <a:prstGeom prst="rect">
            <a:avLst/>
          </a:prstGeom>
          <a:noFill/>
        </p:spPr>
        <p:txBody>
          <a:bodyPr wrap="none" rtlCol="0">
            <a:spAutoFit/>
          </a:bodyPr>
          <a:lstStyle/>
          <a:p>
            <a:r>
              <a:rPr lang="fr-FR" sz="1600" b="1" dirty="0">
                <a:latin typeface="Arial" panose="020B0604020202020204" pitchFamily="34" charset="0"/>
                <a:cs typeface="Arial" panose="020B0604020202020204" pitchFamily="34" charset="0"/>
              </a:rPr>
              <a:t>Exemple </a:t>
            </a:r>
            <a:r>
              <a:rPr lang="el-GR" sz="1600" b="1" dirty="0">
                <a:latin typeface="Arial" panose="020B0604020202020204" pitchFamily="34" charset="0"/>
                <a:cs typeface="Arial" panose="020B0604020202020204" pitchFamily="34" charset="0"/>
              </a:rPr>
              <a:t>β</a:t>
            </a:r>
            <a:r>
              <a:rPr lang="fr-FR" sz="1600" b="1" dirty="0">
                <a:latin typeface="Arial" panose="020B0604020202020204" pitchFamily="34" charset="0"/>
                <a:cs typeface="Arial" panose="020B0604020202020204" pitchFamily="34" charset="0"/>
              </a:rPr>
              <a:t>-</a:t>
            </a:r>
            <a:r>
              <a:rPr lang="fr-FR" sz="1600" b="1" dirty="0" err="1">
                <a:latin typeface="Arial" panose="020B0604020202020204" pitchFamily="34" charset="0"/>
                <a:cs typeface="Arial" panose="020B0604020202020204" pitchFamily="34" charset="0"/>
              </a:rPr>
              <a:t>Catenin</a:t>
            </a:r>
            <a:endParaRPr lang="fr-FR" sz="1600" b="1" dirty="0">
              <a:latin typeface="Arial" panose="020B0604020202020204" pitchFamily="34" charset="0"/>
              <a:cs typeface="Arial" panose="020B0604020202020204" pitchFamily="34" charset="0"/>
            </a:endParaRPr>
          </a:p>
        </p:txBody>
      </p:sp>
      <p:pic>
        <p:nvPicPr>
          <p:cNvPr id="48" name="Image 4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681044" y="1382877"/>
            <a:ext cx="5312102" cy="1476849"/>
          </a:xfrm>
          <a:prstGeom prst="rect">
            <a:avLst/>
          </a:prstGeom>
        </p:spPr>
      </p:pic>
      <p:pic>
        <p:nvPicPr>
          <p:cNvPr id="62" name="Image 61"/>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110136" y="4358234"/>
            <a:ext cx="294902" cy="294902"/>
          </a:xfrm>
          <a:prstGeom prst="rect">
            <a:avLst/>
          </a:prstGeom>
        </p:spPr>
      </p:pic>
      <p:pic>
        <p:nvPicPr>
          <p:cNvPr id="57" name="Image 56"/>
          <p:cNvPicPr>
            <a:picLocks noChangeAspect="1"/>
          </p:cNvPicPr>
          <p:nvPr/>
        </p:nvPicPr>
        <p:blipFill>
          <a:blip r:embed="rId8"/>
          <a:stretch>
            <a:fillRect/>
          </a:stretch>
        </p:blipFill>
        <p:spPr>
          <a:xfrm>
            <a:off x="2921562" y="1340768"/>
            <a:ext cx="2048847" cy="2280229"/>
          </a:xfrm>
          <a:prstGeom prst="rect">
            <a:avLst/>
          </a:prstGeom>
        </p:spPr>
      </p:pic>
      <p:pic>
        <p:nvPicPr>
          <p:cNvPr id="61" name="Image 60"/>
          <p:cNvPicPr>
            <a:picLocks noChangeAspect="1"/>
          </p:cNvPicPr>
          <p:nvPr/>
        </p:nvPicPr>
        <p:blipFill>
          <a:blip r:embed="rId9"/>
          <a:stretch>
            <a:fillRect/>
          </a:stretch>
        </p:blipFill>
        <p:spPr>
          <a:xfrm>
            <a:off x="499740" y="1377497"/>
            <a:ext cx="2063938" cy="2258505"/>
          </a:xfrm>
          <a:prstGeom prst="rect">
            <a:avLst/>
          </a:prstGeom>
        </p:spPr>
      </p:pic>
      <p:sp>
        <p:nvSpPr>
          <p:cNvPr id="65" name="ZoneTexte 64"/>
          <p:cNvSpPr txBox="1"/>
          <p:nvPr/>
        </p:nvSpPr>
        <p:spPr>
          <a:xfrm>
            <a:off x="0" y="1035318"/>
            <a:ext cx="4619390" cy="338554"/>
          </a:xfrm>
          <a:prstGeom prst="rect">
            <a:avLst/>
          </a:prstGeom>
          <a:noFill/>
        </p:spPr>
        <p:txBody>
          <a:bodyPr wrap="square" rtlCol="0">
            <a:spAutoFit/>
          </a:bodyPr>
          <a:lstStyle/>
          <a:p>
            <a:r>
              <a:rPr lang="fr-FR" sz="1600" b="1" dirty="0">
                <a:latin typeface="Arial" panose="020B0604020202020204" pitchFamily="34" charset="0"/>
                <a:cs typeface="Arial" panose="020B0604020202020204" pitchFamily="34" charset="0"/>
              </a:rPr>
              <a:t>Lymphocytes : exemple CD3</a:t>
            </a:r>
          </a:p>
        </p:txBody>
      </p:sp>
      <p:sp>
        <p:nvSpPr>
          <p:cNvPr id="66" name="ZoneTexte 65"/>
          <p:cNvSpPr txBox="1"/>
          <p:nvPr/>
        </p:nvSpPr>
        <p:spPr>
          <a:xfrm>
            <a:off x="97065" y="3732236"/>
            <a:ext cx="5062829" cy="338554"/>
          </a:xfrm>
          <a:prstGeom prst="rect">
            <a:avLst/>
          </a:prstGeom>
          <a:solidFill>
            <a:srgbClr val="00987B"/>
          </a:solidFill>
        </p:spPr>
        <p:txBody>
          <a:bodyPr wrap="square" rtlCol="0">
            <a:spAutoFit/>
          </a:bodyPr>
          <a:lstStyle/>
          <a:p>
            <a:pPr algn="ctr"/>
            <a:r>
              <a:rPr lang="en-US" sz="1600" b="1" dirty="0">
                <a:solidFill>
                  <a:schemeClr val="bg1"/>
                </a:solidFill>
                <a:latin typeface="Arial" panose="020B0604020202020204" pitchFamily="34" charset="0"/>
                <a:cs typeface="Arial" panose="020B0604020202020204" pitchFamily="34" charset="0"/>
              </a:rPr>
              <a:t>% de Surface </a:t>
            </a:r>
            <a:r>
              <a:rPr lang="en-US" sz="1600" b="1" dirty="0" err="1">
                <a:solidFill>
                  <a:schemeClr val="bg1"/>
                </a:solidFill>
                <a:latin typeface="Arial" panose="020B0604020202020204" pitchFamily="34" charset="0"/>
                <a:cs typeface="Arial" panose="020B0604020202020204" pitchFamily="34" charset="0"/>
              </a:rPr>
              <a:t>marquée</a:t>
            </a:r>
            <a:endParaRPr lang="fr-FR" sz="1600" dirty="0">
              <a:solidFill>
                <a:schemeClr val="bg1"/>
              </a:solidFill>
              <a:latin typeface="Arial" panose="020B0604020202020204" pitchFamily="34" charset="0"/>
              <a:cs typeface="Arial" panose="020B0604020202020204" pitchFamily="34" charset="0"/>
            </a:endParaRPr>
          </a:p>
        </p:txBody>
      </p:sp>
      <p:sp>
        <p:nvSpPr>
          <p:cNvPr id="67" name="ZoneTexte 66"/>
          <p:cNvSpPr txBox="1"/>
          <p:nvPr/>
        </p:nvSpPr>
        <p:spPr>
          <a:xfrm>
            <a:off x="97065" y="719431"/>
            <a:ext cx="5062829" cy="338554"/>
          </a:xfrm>
          <a:prstGeom prst="rect">
            <a:avLst/>
          </a:prstGeom>
          <a:solidFill>
            <a:srgbClr val="00987B"/>
          </a:solidFill>
        </p:spPr>
        <p:txBody>
          <a:bodyPr wrap="square" rtlCol="0">
            <a:spAutoFit/>
          </a:bodyPr>
          <a:lstStyle/>
          <a:p>
            <a:pPr algn="ctr"/>
            <a:r>
              <a:rPr lang="en-US" sz="1600" b="1" dirty="0" err="1">
                <a:solidFill>
                  <a:schemeClr val="bg1"/>
                </a:solidFill>
                <a:latin typeface="Arial" panose="020B0604020202020204" pitchFamily="34" charset="0"/>
                <a:cs typeface="Arial" panose="020B0604020202020204" pitchFamily="34" charset="0"/>
              </a:rPr>
              <a:t>Nombre</a:t>
            </a:r>
            <a:r>
              <a:rPr lang="en-US" sz="1600" b="1" dirty="0">
                <a:solidFill>
                  <a:schemeClr val="bg1"/>
                </a:solidFill>
                <a:latin typeface="Arial" panose="020B0604020202020204" pitchFamily="34" charset="0"/>
                <a:cs typeface="Arial" panose="020B0604020202020204" pitchFamily="34" charset="0"/>
              </a:rPr>
              <a:t> de cellules + / mm²</a:t>
            </a:r>
          </a:p>
        </p:txBody>
      </p:sp>
      <p:pic>
        <p:nvPicPr>
          <p:cNvPr id="35" name="Image 34"/>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110212" y="1401180"/>
            <a:ext cx="371636" cy="371636"/>
          </a:xfrm>
          <a:prstGeom prst="rect">
            <a:avLst/>
          </a:prstGeom>
        </p:spPr>
      </p:pic>
      <p:sp>
        <p:nvSpPr>
          <p:cNvPr id="68" name="ZoneTexte 67"/>
          <p:cNvSpPr txBox="1"/>
          <p:nvPr/>
        </p:nvSpPr>
        <p:spPr>
          <a:xfrm>
            <a:off x="5457026" y="719431"/>
            <a:ext cx="6536120" cy="338554"/>
          </a:xfrm>
          <a:prstGeom prst="rect">
            <a:avLst/>
          </a:prstGeom>
          <a:solidFill>
            <a:srgbClr val="00987B"/>
          </a:solidFill>
        </p:spPr>
        <p:txBody>
          <a:bodyPr wrap="square" rtlCol="0">
            <a:spAutoFit/>
          </a:bodyPr>
          <a:lstStyle/>
          <a:p>
            <a:pPr algn="ctr"/>
            <a:r>
              <a:rPr lang="en-US" sz="1600" b="1" dirty="0" err="1">
                <a:solidFill>
                  <a:schemeClr val="bg1"/>
                </a:solidFill>
                <a:latin typeface="Arial" panose="020B0604020202020204" pitchFamily="34" charset="0"/>
                <a:cs typeface="Arial" panose="020B0604020202020204" pitchFamily="34" charset="0"/>
              </a:rPr>
              <a:t>Échelle</a:t>
            </a:r>
            <a:r>
              <a:rPr lang="en-US" sz="1600" b="1" dirty="0">
                <a:solidFill>
                  <a:schemeClr val="bg1"/>
                </a:solidFill>
                <a:latin typeface="Arial" panose="020B0604020202020204" pitchFamily="34" charset="0"/>
                <a:cs typeface="Arial" panose="020B0604020202020204" pitchFamily="34" charset="0"/>
              </a:rPr>
              <a:t> semi-quantitative</a:t>
            </a:r>
          </a:p>
        </p:txBody>
      </p:sp>
      <p:sp>
        <p:nvSpPr>
          <p:cNvPr id="69" name="Flèche droite 68"/>
          <p:cNvSpPr/>
          <p:nvPr/>
        </p:nvSpPr>
        <p:spPr>
          <a:xfrm>
            <a:off x="9576427" y="5110911"/>
            <a:ext cx="476515" cy="242900"/>
          </a:xfrm>
          <a:prstGeom prst="rightArrow">
            <a:avLst/>
          </a:prstGeom>
          <a:solidFill>
            <a:srgbClr val="F7A9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latin typeface="Arial" panose="020B0604020202020204" pitchFamily="34" charset="0"/>
              <a:cs typeface="Arial" panose="020B0604020202020204" pitchFamily="34" charset="0"/>
            </a:endParaRPr>
          </a:p>
        </p:txBody>
      </p:sp>
      <p:sp>
        <p:nvSpPr>
          <p:cNvPr id="70" name="ZoneTexte 69"/>
          <p:cNvSpPr txBox="1"/>
          <p:nvPr/>
        </p:nvSpPr>
        <p:spPr>
          <a:xfrm>
            <a:off x="10165089" y="4869160"/>
            <a:ext cx="1472539" cy="707886"/>
          </a:xfrm>
          <a:prstGeom prst="rect">
            <a:avLst/>
          </a:prstGeom>
          <a:noFill/>
        </p:spPr>
        <p:txBody>
          <a:bodyPr wrap="square" rtlCol="0">
            <a:spAutoFit/>
          </a:bodyPr>
          <a:lstStyle/>
          <a:p>
            <a:pPr algn="ctr"/>
            <a:r>
              <a:rPr lang="fr-FR" sz="2000" b="1" dirty="0">
                <a:latin typeface="Arial" panose="020B0604020202020204" pitchFamily="34" charset="0"/>
                <a:cs typeface="Arial" panose="020B0604020202020204" pitchFamily="34" charset="0"/>
              </a:rPr>
              <a:t>Analyse de cluster</a:t>
            </a:r>
          </a:p>
        </p:txBody>
      </p:sp>
      <p:sp>
        <p:nvSpPr>
          <p:cNvPr id="71" name="ZoneTexte 70"/>
          <p:cNvSpPr txBox="1"/>
          <p:nvPr/>
        </p:nvSpPr>
        <p:spPr>
          <a:xfrm>
            <a:off x="7488037" y="6126405"/>
            <a:ext cx="1812114" cy="338554"/>
          </a:xfrm>
          <a:prstGeom prst="rect">
            <a:avLst/>
          </a:prstGeom>
          <a:solidFill>
            <a:srgbClr val="00987B"/>
          </a:solidFill>
        </p:spPr>
        <p:txBody>
          <a:bodyPr wrap="square" rtlCol="0">
            <a:spAutoFit/>
          </a:bodyPr>
          <a:lstStyle/>
          <a:p>
            <a:pPr algn="ctr"/>
            <a:r>
              <a:rPr lang="en-US" sz="1600" b="1" dirty="0" err="1">
                <a:solidFill>
                  <a:schemeClr val="bg1"/>
                </a:solidFill>
                <a:latin typeface="Arial" panose="020B0604020202020204" pitchFamily="34" charset="0"/>
                <a:cs typeface="Arial" panose="020B0604020202020204" pitchFamily="34" charset="0"/>
              </a:rPr>
              <a:t>Dichotomisation</a:t>
            </a:r>
            <a:endParaRPr lang="fr-FR" sz="1600" dirty="0">
              <a:solidFill>
                <a:schemeClr val="bg1"/>
              </a:solidFill>
              <a:latin typeface="Arial" panose="020B0604020202020204" pitchFamily="34" charset="0"/>
              <a:cs typeface="Arial" panose="020B0604020202020204" pitchFamily="34" charset="0"/>
            </a:endParaRPr>
          </a:p>
        </p:txBody>
      </p:sp>
      <p:sp>
        <p:nvSpPr>
          <p:cNvPr id="72" name="ZoneTexte 71"/>
          <p:cNvSpPr txBox="1"/>
          <p:nvPr/>
        </p:nvSpPr>
        <p:spPr>
          <a:xfrm>
            <a:off x="7488037" y="5051312"/>
            <a:ext cx="1812114" cy="338554"/>
          </a:xfrm>
          <a:prstGeom prst="rect">
            <a:avLst/>
          </a:prstGeom>
          <a:solidFill>
            <a:srgbClr val="00987B"/>
          </a:solidFill>
        </p:spPr>
        <p:txBody>
          <a:bodyPr wrap="square" rtlCol="0">
            <a:spAutoFit/>
          </a:bodyPr>
          <a:lstStyle/>
          <a:p>
            <a:pPr algn="ctr"/>
            <a:r>
              <a:rPr lang="en-US" sz="1600" b="1" dirty="0" err="1">
                <a:solidFill>
                  <a:schemeClr val="bg1"/>
                </a:solidFill>
                <a:latin typeface="Arial" panose="020B0604020202020204" pitchFamily="34" charset="0"/>
                <a:cs typeface="Arial" panose="020B0604020202020204" pitchFamily="34" charset="0"/>
              </a:rPr>
              <a:t>Données</a:t>
            </a:r>
            <a:r>
              <a:rPr lang="en-US" sz="1600" b="1" dirty="0">
                <a:solidFill>
                  <a:schemeClr val="bg1"/>
                </a:solidFill>
                <a:latin typeface="Arial" panose="020B0604020202020204" pitchFamily="34" charset="0"/>
                <a:cs typeface="Arial" panose="020B0604020202020204" pitchFamily="34" charset="0"/>
              </a:rPr>
              <a:t> brutes</a:t>
            </a:r>
            <a:endParaRPr lang="fr-FR" sz="1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351493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p:cNvSpPr txBox="1">
            <a:spLocks/>
          </p:cNvSpPr>
          <p:nvPr/>
        </p:nvSpPr>
        <p:spPr>
          <a:xfrm>
            <a:off x="0" y="1"/>
            <a:ext cx="12192000" cy="654897"/>
          </a:xfrm>
          <a:prstGeom prst="rect">
            <a:avLst/>
          </a:prstGeom>
          <a:solidFill>
            <a:srgbClr val="F7A941"/>
          </a:solidFill>
        </p:spPr>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b="1" dirty="0">
                <a:solidFill>
                  <a:schemeClr val="bg1"/>
                </a:solidFill>
                <a:latin typeface="Arial" panose="020B0604020202020204" pitchFamily="34" charset="0"/>
                <a:cs typeface="Arial" panose="020B0604020202020204" pitchFamily="34" charset="0"/>
              </a:rPr>
              <a:t>RÉSULTATS</a:t>
            </a:r>
          </a:p>
        </p:txBody>
      </p:sp>
      <p:pic>
        <p:nvPicPr>
          <p:cNvPr id="5" name="Image 4"/>
          <p:cNvPicPr>
            <a:picLocks noChangeAspect="1"/>
          </p:cNvPicPr>
          <p:nvPr/>
        </p:nvPicPr>
        <p:blipFill rotWithShape="1">
          <a:blip r:embed="rId3" cstate="screen">
            <a:extLst>
              <a:ext uri="{28A0092B-C50C-407E-A947-70E740481C1C}">
                <a14:useLocalDpi xmlns:a14="http://schemas.microsoft.com/office/drawing/2010/main"/>
              </a:ext>
            </a:extLst>
          </a:blip>
          <a:srcRect r="17556"/>
          <a:stretch/>
        </p:blipFill>
        <p:spPr>
          <a:xfrm>
            <a:off x="1055440" y="1556792"/>
            <a:ext cx="9333557" cy="4968552"/>
          </a:xfrm>
          <a:prstGeom prst="rect">
            <a:avLst/>
          </a:prstGeom>
        </p:spPr>
      </p:pic>
      <p:grpSp>
        <p:nvGrpSpPr>
          <p:cNvPr id="6" name="Groupe 5"/>
          <p:cNvGrpSpPr/>
          <p:nvPr/>
        </p:nvGrpSpPr>
        <p:grpSpPr>
          <a:xfrm>
            <a:off x="10388997" y="2128147"/>
            <a:ext cx="1772901" cy="4325190"/>
            <a:chOff x="5734476" y="734669"/>
            <a:chExt cx="1120349" cy="3539620"/>
          </a:xfrm>
        </p:grpSpPr>
        <p:sp>
          <p:nvSpPr>
            <p:cNvPr id="7" name="ZoneTexte 6"/>
            <p:cNvSpPr txBox="1"/>
            <p:nvPr/>
          </p:nvSpPr>
          <p:spPr>
            <a:xfrm>
              <a:off x="5734476" y="734669"/>
              <a:ext cx="1120348" cy="130465"/>
            </a:xfrm>
            <a:prstGeom prst="rect">
              <a:avLst/>
            </a:prstGeom>
            <a:noFill/>
            <a:ln>
              <a:noFill/>
            </a:ln>
          </p:spPr>
          <p:txBody>
            <a:bodyPr wrap="square" rtlCol="0">
              <a:spAutoFit/>
            </a:bodyPr>
            <a:lstStyle/>
            <a:p>
              <a:pPr>
                <a:lnSpc>
                  <a:spcPts val="100"/>
                </a:lnSpc>
              </a:pPr>
              <a:r>
                <a:rPr lang="fr-FR" sz="1400" b="1" dirty="0"/>
                <a:t>OS</a:t>
              </a:r>
            </a:p>
          </p:txBody>
        </p:sp>
        <p:sp>
          <p:nvSpPr>
            <p:cNvPr id="8" name="ZoneTexte 7"/>
            <p:cNvSpPr txBox="1"/>
            <p:nvPr/>
          </p:nvSpPr>
          <p:spPr>
            <a:xfrm>
              <a:off x="5734476" y="2992172"/>
              <a:ext cx="1120348" cy="130465"/>
            </a:xfrm>
            <a:prstGeom prst="rect">
              <a:avLst/>
            </a:prstGeom>
            <a:noFill/>
            <a:ln>
              <a:noFill/>
            </a:ln>
          </p:spPr>
          <p:txBody>
            <a:bodyPr wrap="square" rtlCol="0">
              <a:spAutoFit/>
            </a:bodyPr>
            <a:lstStyle/>
            <a:p>
              <a:pPr>
                <a:lnSpc>
                  <a:spcPts val="100"/>
                </a:lnSpc>
              </a:pPr>
              <a:r>
                <a:rPr lang="fr-FR" sz="1400" b="1" dirty="0"/>
                <a:t>Tumoral PTK7</a:t>
              </a:r>
            </a:p>
          </p:txBody>
        </p:sp>
        <p:sp>
          <p:nvSpPr>
            <p:cNvPr id="9" name="ZoneTexte 8"/>
            <p:cNvSpPr txBox="1"/>
            <p:nvPr/>
          </p:nvSpPr>
          <p:spPr>
            <a:xfrm>
              <a:off x="5734477" y="3280087"/>
              <a:ext cx="1120348" cy="130465"/>
            </a:xfrm>
            <a:prstGeom prst="rect">
              <a:avLst/>
            </a:prstGeom>
            <a:noFill/>
            <a:ln>
              <a:noFill/>
            </a:ln>
          </p:spPr>
          <p:txBody>
            <a:bodyPr wrap="square" rtlCol="0">
              <a:spAutoFit/>
            </a:bodyPr>
            <a:lstStyle/>
            <a:p>
              <a:pPr>
                <a:lnSpc>
                  <a:spcPts val="100"/>
                </a:lnSpc>
              </a:pPr>
              <a:r>
                <a:rPr lang="fr-FR" sz="1400" b="1" dirty="0"/>
                <a:t>Tumoral </a:t>
              </a:r>
              <a:r>
                <a:rPr lang="el-GR" sz="1400" b="1" dirty="0"/>
                <a:t>β</a:t>
              </a:r>
              <a:r>
                <a:rPr lang="fr-FR" sz="1400" b="1" dirty="0"/>
                <a:t>-</a:t>
              </a:r>
              <a:r>
                <a:rPr lang="fr-FR" sz="1400" b="1" dirty="0" err="1"/>
                <a:t>catenin</a:t>
              </a:r>
              <a:endParaRPr lang="fr-FR" sz="1400" b="1" dirty="0"/>
            </a:p>
          </p:txBody>
        </p:sp>
        <p:sp>
          <p:nvSpPr>
            <p:cNvPr id="10" name="ZoneTexte 9"/>
            <p:cNvSpPr txBox="1"/>
            <p:nvPr/>
          </p:nvSpPr>
          <p:spPr>
            <a:xfrm>
              <a:off x="5734476" y="976774"/>
              <a:ext cx="1120348" cy="117118"/>
            </a:xfrm>
            <a:prstGeom prst="rect">
              <a:avLst/>
            </a:prstGeom>
            <a:noFill/>
            <a:ln>
              <a:noFill/>
            </a:ln>
          </p:spPr>
          <p:txBody>
            <a:bodyPr wrap="square" rtlCol="0">
              <a:spAutoFit/>
            </a:bodyPr>
            <a:lstStyle/>
            <a:p>
              <a:pPr>
                <a:lnSpc>
                  <a:spcPts val="100"/>
                </a:lnSpc>
              </a:pPr>
              <a:r>
                <a:rPr lang="fr-FR" sz="1400" b="1" dirty="0" err="1"/>
                <a:t>Saffran</a:t>
              </a:r>
              <a:endParaRPr lang="fr-FR" sz="1400" b="1" dirty="0"/>
            </a:p>
          </p:txBody>
        </p:sp>
        <p:sp>
          <p:nvSpPr>
            <p:cNvPr id="11" name="ZoneTexte 10"/>
            <p:cNvSpPr txBox="1"/>
            <p:nvPr/>
          </p:nvSpPr>
          <p:spPr>
            <a:xfrm>
              <a:off x="5734476" y="1264689"/>
              <a:ext cx="1120348" cy="130465"/>
            </a:xfrm>
            <a:prstGeom prst="rect">
              <a:avLst/>
            </a:prstGeom>
            <a:noFill/>
            <a:ln>
              <a:noFill/>
            </a:ln>
          </p:spPr>
          <p:txBody>
            <a:bodyPr wrap="square" rtlCol="0">
              <a:spAutoFit/>
            </a:bodyPr>
            <a:lstStyle/>
            <a:p>
              <a:pPr>
                <a:lnSpc>
                  <a:spcPts val="100"/>
                </a:lnSpc>
              </a:pPr>
              <a:r>
                <a:rPr lang="fr-FR" sz="1400" b="1" dirty="0" err="1"/>
                <a:t>Picrosirius</a:t>
              </a:r>
              <a:r>
                <a:rPr lang="fr-FR" sz="1400" b="1" dirty="0"/>
                <a:t> </a:t>
              </a:r>
              <a:r>
                <a:rPr lang="fr-FR" sz="1400" b="1" dirty="0" err="1"/>
                <a:t>Red</a:t>
              </a:r>
              <a:endParaRPr lang="fr-FR" sz="1400" b="1" dirty="0"/>
            </a:p>
          </p:txBody>
        </p:sp>
        <p:sp>
          <p:nvSpPr>
            <p:cNvPr id="12" name="ZoneTexte 11"/>
            <p:cNvSpPr txBox="1"/>
            <p:nvPr/>
          </p:nvSpPr>
          <p:spPr>
            <a:xfrm>
              <a:off x="5734476" y="1552603"/>
              <a:ext cx="1120348" cy="130465"/>
            </a:xfrm>
            <a:prstGeom prst="rect">
              <a:avLst/>
            </a:prstGeom>
            <a:noFill/>
            <a:ln>
              <a:noFill/>
            </a:ln>
          </p:spPr>
          <p:txBody>
            <a:bodyPr wrap="square" rtlCol="0">
              <a:spAutoFit/>
            </a:bodyPr>
            <a:lstStyle/>
            <a:p>
              <a:pPr>
                <a:lnSpc>
                  <a:spcPts val="100"/>
                </a:lnSpc>
              </a:pPr>
              <a:r>
                <a:rPr lang="fr-FR" sz="1400" b="1" dirty="0"/>
                <a:t>HSP47</a:t>
              </a:r>
            </a:p>
          </p:txBody>
        </p:sp>
        <p:sp>
          <p:nvSpPr>
            <p:cNvPr id="13" name="ZoneTexte 12"/>
            <p:cNvSpPr txBox="1"/>
            <p:nvPr/>
          </p:nvSpPr>
          <p:spPr>
            <a:xfrm>
              <a:off x="5734476" y="1840516"/>
              <a:ext cx="1120348" cy="130465"/>
            </a:xfrm>
            <a:prstGeom prst="rect">
              <a:avLst/>
            </a:prstGeom>
            <a:noFill/>
            <a:ln>
              <a:noFill/>
            </a:ln>
          </p:spPr>
          <p:txBody>
            <a:bodyPr wrap="square" rtlCol="0">
              <a:spAutoFit/>
            </a:bodyPr>
            <a:lstStyle/>
            <a:p>
              <a:pPr>
                <a:lnSpc>
                  <a:spcPts val="100"/>
                </a:lnSpc>
              </a:pPr>
              <a:r>
                <a:rPr lang="fr-FR" sz="1400" b="1" dirty="0"/>
                <a:t>FAP</a:t>
              </a:r>
            </a:p>
          </p:txBody>
        </p:sp>
        <p:sp>
          <p:nvSpPr>
            <p:cNvPr id="14" name="ZoneTexte 13"/>
            <p:cNvSpPr txBox="1"/>
            <p:nvPr/>
          </p:nvSpPr>
          <p:spPr>
            <a:xfrm>
              <a:off x="5734476" y="2128430"/>
              <a:ext cx="1120348" cy="130465"/>
            </a:xfrm>
            <a:prstGeom prst="rect">
              <a:avLst/>
            </a:prstGeom>
            <a:noFill/>
            <a:ln>
              <a:noFill/>
            </a:ln>
          </p:spPr>
          <p:txBody>
            <a:bodyPr wrap="square" rtlCol="0">
              <a:spAutoFit/>
            </a:bodyPr>
            <a:lstStyle/>
            <a:p>
              <a:pPr>
                <a:lnSpc>
                  <a:spcPts val="100"/>
                </a:lnSpc>
              </a:pPr>
              <a:r>
                <a:rPr lang="fr-FR" sz="1400" b="1" dirty="0" err="1"/>
                <a:t>Fibroblast</a:t>
              </a:r>
              <a:r>
                <a:rPr lang="fr-FR" sz="1400" b="1" dirty="0"/>
                <a:t> </a:t>
              </a:r>
              <a:r>
                <a:rPr lang="el-GR" sz="1400" b="1" dirty="0"/>
                <a:t>β</a:t>
              </a:r>
              <a:r>
                <a:rPr lang="fr-FR" sz="1400" b="1" dirty="0"/>
                <a:t>-</a:t>
              </a:r>
              <a:r>
                <a:rPr lang="fr-FR" sz="1400" b="1" dirty="0" err="1"/>
                <a:t>catenin</a:t>
              </a:r>
              <a:endParaRPr lang="fr-FR" sz="1400" b="1" dirty="0"/>
            </a:p>
          </p:txBody>
        </p:sp>
        <p:sp>
          <p:nvSpPr>
            <p:cNvPr id="15" name="ZoneTexte 14"/>
            <p:cNvSpPr txBox="1"/>
            <p:nvPr/>
          </p:nvSpPr>
          <p:spPr>
            <a:xfrm>
              <a:off x="5734476" y="2416344"/>
              <a:ext cx="1120348" cy="130465"/>
            </a:xfrm>
            <a:prstGeom prst="rect">
              <a:avLst/>
            </a:prstGeom>
            <a:noFill/>
            <a:ln>
              <a:noFill/>
            </a:ln>
          </p:spPr>
          <p:txBody>
            <a:bodyPr wrap="square" rtlCol="0">
              <a:spAutoFit/>
            </a:bodyPr>
            <a:lstStyle/>
            <a:p>
              <a:pPr>
                <a:lnSpc>
                  <a:spcPts val="100"/>
                </a:lnSpc>
              </a:pPr>
              <a:r>
                <a:rPr lang="fr-FR" sz="1400" b="1" dirty="0" err="1"/>
                <a:t>Fibroblast</a:t>
              </a:r>
              <a:r>
                <a:rPr lang="fr-FR" sz="1400" b="1" dirty="0"/>
                <a:t> PTK7</a:t>
              </a:r>
            </a:p>
          </p:txBody>
        </p:sp>
        <p:sp>
          <p:nvSpPr>
            <p:cNvPr id="16" name="ZoneTexte 15"/>
            <p:cNvSpPr txBox="1"/>
            <p:nvPr/>
          </p:nvSpPr>
          <p:spPr>
            <a:xfrm>
              <a:off x="5734476" y="2704256"/>
              <a:ext cx="1120348" cy="130465"/>
            </a:xfrm>
            <a:prstGeom prst="rect">
              <a:avLst/>
            </a:prstGeom>
            <a:noFill/>
            <a:ln>
              <a:noFill/>
            </a:ln>
          </p:spPr>
          <p:txBody>
            <a:bodyPr wrap="square" rtlCol="0">
              <a:spAutoFit/>
            </a:bodyPr>
            <a:lstStyle/>
            <a:p>
              <a:pPr>
                <a:lnSpc>
                  <a:spcPts val="100"/>
                </a:lnSpc>
              </a:pPr>
              <a:r>
                <a:rPr lang="fr-FR" sz="1400" b="1" dirty="0"/>
                <a:t>LRRC15</a:t>
              </a:r>
            </a:p>
          </p:txBody>
        </p:sp>
        <p:sp>
          <p:nvSpPr>
            <p:cNvPr id="17" name="ZoneTexte 16"/>
            <p:cNvSpPr txBox="1"/>
            <p:nvPr/>
          </p:nvSpPr>
          <p:spPr>
            <a:xfrm>
              <a:off x="5734476" y="3568000"/>
              <a:ext cx="1120348" cy="130465"/>
            </a:xfrm>
            <a:prstGeom prst="rect">
              <a:avLst/>
            </a:prstGeom>
            <a:noFill/>
            <a:ln>
              <a:noFill/>
            </a:ln>
          </p:spPr>
          <p:txBody>
            <a:bodyPr wrap="square" rtlCol="0">
              <a:spAutoFit/>
            </a:bodyPr>
            <a:lstStyle/>
            <a:p>
              <a:pPr>
                <a:lnSpc>
                  <a:spcPts val="100"/>
                </a:lnSpc>
              </a:pPr>
              <a:r>
                <a:rPr lang="fr-FR" sz="1400" b="1" dirty="0"/>
                <a:t>CD3</a:t>
              </a:r>
            </a:p>
          </p:txBody>
        </p:sp>
        <p:sp>
          <p:nvSpPr>
            <p:cNvPr id="18" name="ZoneTexte 17"/>
            <p:cNvSpPr txBox="1"/>
            <p:nvPr/>
          </p:nvSpPr>
          <p:spPr>
            <a:xfrm>
              <a:off x="5734476" y="3855914"/>
              <a:ext cx="1120348" cy="130465"/>
            </a:xfrm>
            <a:prstGeom prst="rect">
              <a:avLst/>
            </a:prstGeom>
            <a:noFill/>
            <a:ln>
              <a:noFill/>
            </a:ln>
          </p:spPr>
          <p:txBody>
            <a:bodyPr wrap="square" rtlCol="0">
              <a:spAutoFit/>
            </a:bodyPr>
            <a:lstStyle/>
            <a:p>
              <a:pPr>
                <a:lnSpc>
                  <a:spcPts val="100"/>
                </a:lnSpc>
              </a:pPr>
              <a:r>
                <a:rPr lang="fr-FR" sz="1400" b="1" dirty="0"/>
                <a:t>CD8</a:t>
              </a:r>
            </a:p>
          </p:txBody>
        </p:sp>
        <p:sp>
          <p:nvSpPr>
            <p:cNvPr id="19" name="ZoneTexte 18"/>
            <p:cNvSpPr txBox="1"/>
            <p:nvPr/>
          </p:nvSpPr>
          <p:spPr>
            <a:xfrm>
              <a:off x="5734476" y="4143824"/>
              <a:ext cx="1120348" cy="130465"/>
            </a:xfrm>
            <a:prstGeom prst="rect">
              <a:avLst/>
            </a:prstGeom>
            <a:noFill/>
            <a:ln>
              <a:noFill/>
            </a:ln>
          </p:spPr>
          <p:txBody>
            <a:bodyPr wrap="square" rtlCol="0">
              <a:spAutoFit/>
            </a:bodyPr>
            <a:lstStyle/>
            <a:p>
              <a:pPr>
                <a:lnSpc>
                  <a:spcPts val="100"/>
                </a:lnSpc>
              </a:pPr>
              <a:r>
                <a:rPr lang="fr-FR" sz="1400" b="1" dirty="0"/>
                <a:t>CD20</a:t>
              </a:r>
            </a:p>
          </p:txBody>
        </p:sp>
      </p:grpSp>
      <p:sp>
        <p:nvSpPr>
          <p:cNvPr id="20" name="ZoneTexte 19"/>
          <p:cNvSpPr txBox="1"/>
          <p:nvPr/>
        </p:nvSpPr>
        <p:spPr>
          <a:xfrm>
            <a:off x="7121489" y="1267899"/>
            <a:ext cx="1349472" cy="338554"/>
          </a:xfrm>
          <a:prstGeom prst="rect">
            <a:avLst/>
          </a:prstGeom>
          <a:noFill/>
        </p:spPr>
        <p:txBody>
          <a:bodyPr wrap="none" rtlCol="0">
            <a:spAutoFit/>
          </a:bodyPr>
          <a:lstStyle>
            <a:defPPr>
              <a:defRPr lang="fr-FR"/>
            </a:defPPr>
            <a:lvl1pPr>
              <a:defRPr sz="1600" b="1">
                <a:solidFill>
                  <a:srgbClr val="FFD700"/>
                </a:solidFill>
              </a:defRPr>
            </a:lvl1pPr>
          </a:lstStyle>
          <a:p>
            <a:r>
              <a:rPr lang="fr-FR" dirty="0" err="1"/>
              <a:t>Immunogenic</a:t>
            </a:r>
            <a:endParaRPr lang="fr-FR" dirty="0"/>
          </a:p>
        </p:txBody>
      </p:sp>
      <p:sp>
        <p:nvSpPr>
          <p:cNvPr id="21" name="ZoneTexte 20"/>
          <p:cNvSpPr txBox="1"/>
          <p:nvPr/>
        </p:nvSpPr>
        <p:spPr>
          <a:xfrm>
            <a:off x="8641535" y="1267899"/>
            <a:ext cx="1631857" cy="338554"/>
          </a:xfrm>
          <a:prstGeom prst="rect">
            <a:avLst/>
          </a:prstGeom>
          <a:noFill/>
        </p:spPr>
        <p:txBody>
          <a:bodyPr wrap="none" rtlCol="0">
            <a:spAutoFit/>
          </a:bodyPr>
          <a:lstStyle/>
          <a:p>
            <a:r>
              <a:rPr lang="fr-FR" sz="1600" b="1" dirty="0">
                <a:solidFill>
                  <a:srgbClr val="238F23"/>
                </a:solidFill>
              </a:rPr>
              <a:t>Stroma </a:t>
            </a:r>
            <a:r>
              <a:rPr lang="fr-FR" sz="1600" b="1" dirty="0" err="1">
                <a:solidFill>
                  <a:srgbClr val="238F23"/>
                </a:solidFill>
              </a:rPr>
              <a:t>activated</a:t>
            </a:r>
            <a:endParaRPr lang="fr-FR" sz="1600" b="1" dirty="0">
              <a:solidFill>
                <a:srgbClr val="238F23"/>
              </a:solidFill>
            </a:endParaRPr>
          </a:p>
        </p:txBody>
      </p:sp>
      <p:sp>
        <p:nvSpPr>
          <p:cNvPr id="22" name="ZoneTexte 21"/>
          <p:cNvSpPr txBox="1"/>
          <p:nvPr/>
        </p:nvSpPr>
        <p:spPr>
          <a:xfrm>
            <a:off x="5361572" y="1274876"/>
            <a:ext cx="1109034" cy="338554"/>
          </a:xfrm>
          <a:prstGeom prst="rect">
            <a:avLst/>
          </a:prstGeom>
          <a:noFill/>
        </p:spPr>
        <p:txBody>
          <a:bodyPr wrap="square" rtlCol="0">
            <a:spAutoFit/>
          </a:bodyPr>
          <a:lstStyle>
            <a:defPPr>
              <a:defRPr lang="en-US"/>
            </a:defPPr>
            <a:lvl1pPr algn="ctr">
              <a:defRPr sz="1200" b="1">
                <a:solidFill>
                  <a:srgbClr val="898074"/>
                </a:solidFill>
              </a:defRPr>
            </a:lvl1pPr>
          </a:lstStyle>
          <a:p>
            <a:r>
              <a:rPr lang="fr-FR" sz="1600" dirty="0" err="1"/>
              <a:t>Collagenic</a:t>
            </a:r>
            <a:endParaRPr lang="fr-FR" sz="1600" dirty="0"/>
          </a:p>
        </p:txBody>
      </p:sp>
      <p:sp>
        <p:nvSpPr>
          <p:cNvPr id="23" name="ZoneTexte 22"/>
          <p:cNvSpPr txBox="1"/>
          <p:nvPr/>
        </p:nvSpPr>
        <p:spPr>
          <a:xfrm>
            <a:off x="2379072" y="1258281"/>
            <a:ext cx="1370375" cy="338554"/>
          </a:xfrm>
          <a:prstGeom prst="rect">
            <a:avLst/>
          </a:prstGeom>
          <a:noFill/>
        </p:spPr>
        <p:txBody>
          <a:bodyPr wrap="none" rtlCol="0">
            <a:spAutoFit/>
          </a:bodyPr>
          <a:lstStyle/>
          <a:p>
            <a:r>
              <a:rPr lang="fr-FR" sz="1600" b="1" dirty="0" err="1">
                <a:solidFill>
                  <a:srgbClr val="7D26CD"/>
                </a:solidFill>
              </a:rPr>
              <a:t>Mesenchymal</a:t>
            </a:r>
            <a:endParaRPr lang="fr-FR" sz="1600" b="1" dirty="0">
              <a:solidFill>
                <a:srgbClr val="7D26CD"/>
              </a:solidFill>
            </a:endParaRPr>
          </a:p>
        </p:txBody>
      </p:sp>
      <p:sp>
        <p:nvSpPr>
          <p:cNvPr id="24" name="ZoneTexte 23"/>
          <p:cNvSpPr txBox="1"/>
          <p:nvPr/>
        </p:nvSpPr>
        <p:spPr>
          <a:xfrm>
            <a:off x="3071664" y="820284"/>
            <a:ext cx="5499270" cy="318175"/>
          </a:xfrm>
          <a:prstGeom prst="rect">
            <a:avLst/>
          </a:prstGeom>
          <a:solidFill>
            <a:srgbClr val="00987B"/>
          </a:solidFill>
        </p:spPr>
        <p:txBody>
          <a:bodyPr vert="horz" lIns="91440" tIns="45720" rIns="91440" bIns="45720" rtlCol="0" anchor="ctr">
            <a:noAutofit/>
          </a:bodyPr>
          <a:lstStyle>
            <a:lvl1pPr algn="ctr">
              <a:spcBef>
                <a:spcPct val="0"/>
              </a:spcBef>
              <a:buNone/>
              <a:defRPr sz="2800">
                <a:solidFill>
                  <a:srgbClr val="00365F"/>
                </a:solidFill>
                <a:latin typeface="+mj-lt"/>
                <a:ea typeface="+mj-ea"/>
                <a:cs typeface="+mj-cs"/>
              </a:defRPr>
            </a:lvl1pPr>
          </a:lstStyle>
          <a:p>
            <a:r>
              <a:rPr lang="en-US" sz="2000" dirty="0" err="1">
                <a:solidFill>
                  <a:schemeClr val="bg1"/>
                </a:solidFill>
              </a:rPr>
              <a:t>Données</a:t>
            </a:r>
            <a:r>
              <a:rPr lang="en-US" sz="2000" dirty="0">
                <a:solidFill>
                  <a:schemeClr val="bg1"/>
                </a:solidFill>
              </a:rPr>
              <a:t> brutes </a:t>
            </a:r>
            <a:r>
              <a:rPr lang="en-US" sz="2000" dirty="0" err="1">
                <a:solidFill>
                  <a:schemeClr val="bg1"/>
                </a:solidFill>
              </a:rPr>
              <a:t>standardisées</a:t>
            </a:r>
            <a:r>
              <a:rPr lang="en-US" sz="2000" dirty="0">
                <a:solidFill>
                  <a:schemeClr val="bg1"/>
                </a:solidFill>
              </a:rPr>
              <a:t> </a:t>
            </a:r>
            <a:r>
              <a:rPr lang="en-US" sz="2000" dirty="0">
                <a:solidFill>
                  <a:schemeClr val="bg1"/>
                </a:solidFill>
                <a:sym typeface="Wingdings" panose="05000000000000000000" pitchFamily="2" charset="2"/>
              </a:rPr>
              <a:t> 4 sous </a:t>
            </a:r>
            <a:r>
              <a:rPr lang="en-US" sz="2000" dirty="0" err="1">
                <a:solidFill>
                  <a:schemeClr val="bg1"/>
                </a:solidFill>
                <a:sym typeface="Wingdings" panose="05000000000000000000" pitchFamily="2" charset="2"/>
              </a:rPr>
              <a:t>groupes</a:t>
            </a:r>
            <a:endParaRPr lang="fr-FR" sz="2000" dirty="0">
              <a:solidFill>
                <a:schemeClr val="bg1"/>
              </a:solidFill>
            </a:endParaRPr>
          </a:p>
        </p:txBody>
      </p:sp>
      <p:grpSp>
        <p:nvGrpSpPr>
          <p:cNvPr id="25" name="Groupe 24"/>
          <p:cNvGrpSpPr/>
          <p:nvPr/>
        </p:nvGrpSpPr>
        <p:grpSpPr>
          <a:xfrm>
            <a:off x="195864" y="1965799"/>
            <a:ext cx="757719" cy="1853683"/>
            <a:chOff x="247169" y="642673"/>
            <a:chExt cx="757719" cy="1853683"/>
          </a:xfrm>
        </p:grpSpPr>
        <p:sp>
          <p:nvSpPr>
            <p:cNvPr id="26" name="Rectangle 25"/>
            <p:cNvSpPr/>
            <p:nvPr/>
          </p:nvSpPr>
          <p:spPr>
            <a:xfrm>
              <a:off x="247169" y="1050208"/>
              <a:ext cx="757719" cy="1571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a:p>
          </p:txBody>
        </p:sp>
        <p:sp>
          <p:nvSpPr>
            <p:cNvPr id="27" name="Rectangle 26"/>
            <p:cNvSpPr/>
            <p:nvPr/>
          </p:nvSpPr>
          <p:spPr>
            <a:xfrm>
              <a:off x="247169" y="642673"/>
              <a:ext cx="425654" cy="1405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a:p>
          </p:txBody>
        </p:sp>
        <p:sp>
          <p:nvSpPr>
            <p:cNvPr id="28" name="Rectangle 27"/>
            <p:cNvSpPr/>
            <p:nvPr/>
          </p:nvSpPr>
          <p:spPr>
            <a:xfrm>
              <a:off x="439866" y="800070"/>
              <a:ext cx="404037" cy="16962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dirty="0"/>
            </a:p>
          </p:txBody>
        </p:sp>
      </p:grpSp>
      <p:sp>
        <p:nvSpPr>
          <p:cNvPr id="29" name="ZoneTexte 28"/>
          <p:cNvSpPr txBox="1"/>
          <p:nvPr/>
        </p:nvSpPr>
        <p:spPr>
          <a:xfrm>
            <a:off x="74972" y="2720992"/>
            <a:ext cx="734274" cy="276999"/>
          </a:xfrm>
          <a:prstGeom prst="rect">
            <a:avLst/>
          </a:prstGeom>
          <a:noFill/>
          <a:ln>
            <a:noFill/>
          </a:ln>
        </p:spPr>
        <p:txBody>
          <a:bodyPr wrap="square" rtlCol="0">
            <a:spAutoFit/>
          </a:bodyPr>
          <a:lstStyle/>
          <a:p>
            <a:r>
              <a:rPr lang="fr-FR" sz="1200" b="1" dirty="0"/>
              <a:t>NAC</a:t>
            </a:r>
          </a:p>
        </p:txBody>
      </p:sp>
      <p:sp>
        <p:nvSpPr>
          <p:cNvPr id="30" name="ZoneTexte 29"/>
          <p:cNvSpPr txBox="1"/>
          <p:nvPr/>
        </p:nvSpPr>
        <p:spPr>
          <a:xfrm>
            <a:off x="79457" y="1843193"/>
            <a:ext cx="557367" cy="276999"/>
          </a:xfrm>
          <a:prstGeom prst="rect">
            <a:avLst/>
          </a:prstGeom>
          <a:noFill/>
          <a:ln>
            <a:noFill/>
          </a:ln>
        </p:spPr>
        <p:txBody>
          <a:bodyPr wrap="square" rtlCol="0">
            <a:spAutoFit/>
          </a:bodyPr>
          <a:lstStyle/>
          <a:p>
            <a:r>
              <a:rPr lang="fr-FR" sz="1200" b="1" dirty="0" err="1"/>
              <a:t>Diff</a:t>
            </a:r>
            <a:r>
              <a:rPr lang="fr-FR" sz="1200" b="1" dirty="0"/>
              <a:t>.</a:t>
            </a:r>
          </a:p>
        </p:txBody>
      </p:sp>
      <p:sp>
        <p:nvSpPr>
          <p:cNvPr id="31" name="ZoneTexte 30"/>
          <p:cNvSpPr txBox="1"/>
          <p:nvPr/>
        </p:nvSpPr>
        <p:spPr>
          <a:xfrm>
            <a:off x="311240" y="2821688"/>
            <a:ext cx="389594" cy="461665"/>
          </a:xfrm>
          <a:prstGeom prst="rect">
            <a:avLst/>
          </a:prstGeom>
          <a:noFill/>
        </p:spPr>
        <p:txBody>
          <a:bodyPr wrap="none" rtlCol="0">
            <a:spAutoFit/>
          </a:bodyPr>
          <a:lstStyle/>
          <a:p>
            <a:r>
              <a:rPr lang="fr-FR" sz="1200" dirty="0"/>
              <a:t>no</a:t>
            </a:r>
          </a:p>
          <a:p>
            <a:r>
              <a:rPr lang="fr-FR" sz="1200" dirty="0" err="1"/>
              <a:t>yes</a:t>
            </a:r>
            <a:endParaRPr lang="fr-FR" sz="1200" dirty="0"/>
          </a:p>
        </p:txBody>
      </p:sp>
      <p:sp>
        <p:nvSpPr>
          <p:cNvPr id="32" name="ZoneTexte 31"/>
          <p:cNvSpPr txBox="1"/>
          <p:nvPr/>
        </p:nvSpPr>
        <p:spPr>
          <a:xfrm>
            <a:off x="306098" y="2060958"/>
            <a:ext cx="795602" cy="646331"/>
          </a:xfrm>
          <a:prstGeom prst="rect">
            <a:avLst/>
          </a:prstGeom>
          <a:noFill/>
        </p:spPr>
        <p:txBody>
          <a:bodyPr wrap="none" rtlCol="0">
            <a:spAutoFit/>
          </a:bodyPr>
          <a:lstStyle/>
          <a:p>
            <a:r>
              <a:rPr lang="fr-FR" sz="1200" dirty="0" err="1"/>
              <a:t>well</a:t>
            </a:r>
            <a:endParaRPr lang="fr-FR" sz="1200" dirty="0"/>
          </a:p>
          <a:p>
            <a:r>
              <a:rPr lang="fr-FR" sz="1200" dirty="0" err="1"/>
              <a:t>moderate</a:t>
            </a:r>
            <a:endParaRPr lang="fr-FR" sz="1200" dirty="0"/>
          </a:p>
          <a:p>
            <a:r>
              <a:rPr lang="fr-FR" sz="1200" dirty="0" err="1"/>
              <a:t>poor</a:t>
            </a:r>
            <a:endParaRPr lang="fr-FR" sz="1200" dirty="0"/>
          </a:p>
        </p:txBody>
      </p:sp>
      <p:sp>
        <p:nvSpPr>
          <p:cNvPr id="33" name="ZoneTexte 32"/>
          <p:cNvSpPr txBox="1"/>
          <p:nvPr/>
        </p:nvSpPr>
        <p:spPr>
          <a:xfrm>
            <a:off x="79458" y="3302289"/>
            <a:ext cx="557368" cy="276999"/>
          </a:xfrm>
          <a:prstGeom prst="rect">
            <a:avLst/>
          </a:prstGeom>
          <a:noFill/>
          <a:ln>
            <a:noFill/>
          </a:ln>
        </p:spPr>
        <p:txBody>
          <a:bodyPr wrap="square" rtlCol="0">
            <a:spAutoFit/>
          </a:bodyPr>
          <a:lstStyle/>
          <a:p>
            <a:r>
              <a:rPr lang="fr-FR" sz="1200" b="1" dirty="0" err="1"/>
              <a:t>Level</a:t>
            </a:r>
            <a:endParaRPr lang="fr-FR" sz="1200" b="1" dirty="0"/>
          </a:p>
        </p:txBody>
      </p:sp>
      <p:sp>
        <p:nvSpPr>
          <p:cNvPr id="34" name="ZoneTexte 33"/>
          <p:cNvSpPr txBox="1"/>
          <p:nvPr/>
        </p:nvSpPr>
        <p:spPr>
          <a:xfrm>
            <a:off x="263352" y="3479422"/>
            <a:ext cx="309701" cy="1066959"/>
          </a:xfrm>
          <a:prstGeom prst="rect">
            <a:avLst/>
          </a:prstGeom>
          <a:noFill/>
        </p:spPr>
        <p:txBody>
          <a:bodyPr wrap="none" rtlCol="0">
            <a:spAutoFit/>
          </a:bodyPr>
          <a:lstStyle/>
          <a:p>
            <a:pPr algn="r">
              <a:spcAft>
                <a:spcPts val="100"/>
              </a:spcAft>
            </a:pPr>
            <a:r>
              <a:rPr lang="fr-FR" sz="1200" dirty="0"/>
              <a:t>4</a:t>
            </a:r>
          </a:p>
          <a:p>
            <a:pPr algn="r">
              <a:spcAft>
                <a:spcPts val="100"/>
              </a:spcAft>
            </a:pPr>
            <a:r>
              <a:rPr lang="fr-FR" sz="1200" dirty="0"/>
              <a:t>2</a:t>
            </a:r>
          </a:p>
          <a:p>
            <a:pPr algn="r">
              <a:spcAft>
                <a:spcPts val="100"/>
              </a:spcAft>
            </a:pPr>
            <a:r>
              <a:rPr lang="fr-FR" sz="1200" dirty="0"/>
              <a:t>0</a:t>
            </a:r>
          </a:p>
          <a:p>
            <a:pPr algn="r">
              <a:spcAft>
                <a:spcPts val="100"/>
              </a:spcAft>
            </a:pPr>
            <a:r>
              <a:rPr lang="fr-FR" sz="1200" dirty="0"/>
              <a:t>-2</a:t>
            </a:r>
          </a:p>
          <a:p>
            <a:pPr algn="r">
              <a:spcAft>
                <a:spcPts val="100"/>
              </a:spcAft>
            </a:pPr>
            <a:r>
              <a:rPr lang="fr-FR" sz="1200" dirty="0"/>
              <a:t>-4</a:t>
            </a:r>
          </a:p>
        </p:txBody>
      </p:sp>
      <p:pic>
        <p:nvPicPr>
          <p:cNvPr id="35" name="Image 34"/>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114572" y="3506348"/>
            <a:ext cx="263754" cy="1217165"/>
          </a:xfrm>
          <a:prstGeom prst="rect">
            <a:avLst/>
          </a:prstGeom>
        </p:spPr>
      </p:pic>
      <p:sp>
        <p:nvSpPr>
          <p:cNvPr id="36" name="Rectangle 35"/>
          <p:cNvSpPr/>
          <p:nvPr/>
        </p:nvSpPr>
        <p:spPr>
          <a:xfrm>
            <a:off x="280957" y="2181272"/>
            <a:ext cx="76177" cy="76177"/>
          </a:xfrm>
          <a:prstGeom prst="rect">
            <a:avLst/>
          </a:prstGeom>
          <a:solidFill>
            <a:srgbClr val="54FF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a:p>
        </p:txBody>
      </p:sp>
      <p:sp>
        <p:nvSpPr>
          <p:cNvPr id="37" name="Rectangle 36"/>
          <p:cNvSpPr/>
          <p:nvPr/>
        </p:nvSpPr>
        <p:spPr>
          <a:xfrm>
            <a:off x="280957" y="2347249"/>
            <a:ext cx="76177" cy="76177"/>
          </a:xfrm>
          <a:prstGeom prst="rect">
            <a:avLst/>
          </a:prstGeom>
          <a:solidFill>
            <a:srgbClr val="4EEE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a:p>
        </p:txBody>
      </p:sp>
      <p:sp>
        <p:nvSpPr>
          <p:cNvPr id="38" name="Rectangle 37"/>
          <p:cNvSpPr/>
          <p:nvPr/>
        </p:nvSpPr>
        <p:spPr>
          <a:xfrm>
            <a:off x="280957" y="2559104"/>
            <a:ext cx="76177" cy="76177"/>
          </a:xfrm>
          <a:prstGeom prst="rect">
            <a:avLst/>
          </a:prstGeom>
          <a:solidFill>
            <a:srgbClr val="2E8B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a:p>
        </p:txBody>
      </p:sp>
      <p:sp>
        <p:nvSpPr>
          <p:cNvPr id="39" name="Rectangle 38"/>
          <p:cNvSpPr/>
          <p:nvPr/>
        </p:nvSpPr>
        <p:spPr>
          <a:xfrm>
            <a:off x="280957" y="3006274"/>
            <a:ext cx="76177" cy="76177"/>
          </a:xfrm>
          <a:prstGeom prst="rect">
            <a:avLst/>
          </a:prstGeom>
          <a:solidFill>
            <a:srgbClr val="FF14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a:p>
        </p:txBody>
      </p:sp>
    </p:spTree>
    <p:extLst>
      <p:ext uri="{BB962C8B-B14F-4D97-AF65-F5344CB8AC3E}">
        <p14:creationId xmlns:p14="http://schemas.microsoft.com/office/powerpoint/2010/main" val="25476676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ZoneTexte 63"/>
          <p:cNvSpPr txBox="1"/>
          <p:nvPr/>
        </p:nvSpPr>
        <p:spPr>
          <a:xfrm>
            <a:off x="1284143" y="982185"/>
            <a:ext cx="3455110" cy="318175"/>
          </a:xfrm>
          <a:prstGeom prst="rect">
            <a:avLst/>
          </a:prstGeom>
          <a:solidFill>
            <a:srgbClr val="00987B"/>
          </a:solidFill>
        </p:spPr>
        <p:txBody>
          <a:bodyPr vert="horz" lIns="91440" tIns="45720" rIns="91440" bIns="45720" rtlCol="0" anchor="ctr">
            <a:noAutofit/>
          </a:bodyPr>
          <a:lstStyle>
            <a:lvl1pPr algn="ctr">
              <a:spcBef>
                <a:spcPct val="0"/>
              </a:spcBef>
              <a:buNone/>
              <a:defRPr sz="2800">
                <a:solidFill>
                  <a:srgbClr val="00365F"/>
                </a:solidFill>
                <a:latin typeface="+mj-lt"/>
                <a:ea typeface="+mj-ea"/>
                <a:cs typeface="+mj-cs"/>
              </a:defRPr>
            </a:lvl1pPr>
          </a:lstStyle>
          <a:p>
            <a:r>
              <a:rPr lang="en-US" sz="2000" dirty="0" err="1">
                <a:solidFill>
                  <a:schemeClr val="bg1"/>
                </a:solidFill>
              </a:rPr>
              <a:t>Survie</a:t>
            </a:r>
            <a:r>
              <a:rPr lang="en-US" sz="2000" dirty="0">
                <a:solidFill>
                  <a:schemeClr val="bg1"/>
                </a:solidFill>
              </a:rPr>
              <a:t> Sans Progression</a:t>
            </a:r>
            <a:endParaRPr lang="fr-FR" sz="2000" dirty="0">
              <a:solidFill>
                <a:schemeClr val="bg1"/>
              </a:solidFill>
            </a:endParaRPr>
          </a:p>
        </p:txBody>
      </p:sp>
      <p:pic>
        <p:nvPicPr>
          <p:cNvPr id="11" name="Imag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3352" y="1775254"/>
            <a:ext cx="5496692" cy="4887007"/>
          </a:xfrm>
          <a:prstGeom prst="rect">
            <a:avLst/>
          </a:prstGeom>
        </p:spPr>
      </p:pic>
      <p:sp>
        <p:nvSpPr>
          <p:cNvPr id="73" name="Rectangle 72"/>
          <p:cNvSpPr/>
          <p:nvPr/>
        </p:nvSpPr>
        <p:spPr>
          <a:xfrm>
            <a:off x="3671812" y="1412125"/>
            <a:ext cx="2088232" cy="17281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p:nvSpPr>
        <p:spPr>
          <a:xfrm>
            <a:off x="3527796" y="1507727"/>
            <a:ext cx="2088232" cy="17281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5" name="Titre 1"/>
          <p:cNvSpPr txBox="1">
            <a:spLocks/>
          </p:cNvSpPr>
          <p:nvPr/>
        </p:nvSpPr>
        <p:spPr>
          <a:xfrm>
            <a:off x="0" y="-27384"/>
            <a:ext cx="12192000" cy="654897"/>
          </a:xfrm>
          <a:prstGeom prst="rect">
            <a:avLst/>
          </a:prstGeom>
          <a:solidFill>
            <a:srgbClr val="F7A941"/>
          </a:solidFill>
        </p:spPr>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b="1" dirty="0">
                <a:solidFill>
                  <a:schemeClr val="bg1"/>
                </a:solidFill>
                <a:latin typeface="Arial" panose="020B0604020202020204" pitchFamily="34" charset="0"/>
                <a:cs typeface="Arial" panose="020B0604020202020204" pitchFamily="34" charset="0"/>
              </a:rPr>
              <a:t>RÉSULTATS</a:t>
            </a:r>
          </a:p>
        </p:txBody>
      </p:sp>
      <p:sp>
        <p:nvSpPr>
          <p:cNvPr id="66" name="ZoneTexte 65"/>
          <p:cNvSpPr txBox="1"/>
          <p:nvPr/>
        </p:nvSpPr>
        <p:spPr>
          <a:xfrm>
            <a:off x="3917481" y="1775254"/>
            <a:ext cx="1349472" cy="338554"/>
          </a:xfrm>
          <a:prstGeom prst="rect">
            <a:avLst/>
          </a:prstGeom>
          <a:noFill/>
        </p:spPr>
        <p:txBody>
          <a:bodyPr wrap="none" rtlCol="0">
            <a:spAutoFit/>
          </a:bodyPr>
          <a:lstStyle>
            <a:defPPr>
              <a:defRPr lang="fr-FR"/>
            </a:defPPr>
            <a:lvl1pPr>
              <a:defRPr sz="1600" b="1">
                <a:solidFill>
                  <a:srgbClr val="FFD700"/>
                </a:solidFill>
              </a:defRPr>
            </a:lvl1pPr>
          </a:lstStyle>
          <a:p>
            <a:r>
              <a:rPr lang="fr-FR" dirty="0" err="1"/>
              <a:t>Immunogenic</a:t>
            </a:r>
            <a:endParaRPr lang="fr-FR" dirty="0"/>
          </a:p>
        </p:txBody>
      </p:sp>
      <p:sp>
        <p:nvSpPr>
          <p:cNvPr id="68" name="ZoneTexte 67"/>
          <p:cNvSpPr txBox="1"/>
          <p:nvPr/>
        </p:nvSpPr>
        <p:spPr>
          <a:xfrm>
            <a:off x="3917481" y="2373978"/>
            <a:ext cx="1631857" cy="338554"/>
          </a:xfrm>
          <a:prstGeom prst="rect">
            <a:avLst/>
          </a:prstGeom>
          <a:noFill/>
        </p:spPr>
        <p:txBody>
          <a:bodyPr wrap="none" rtlCol="0">
            <a:spAutoFit/>
          </a:bodyPr>
          <a:lstStyle/>
          <a:p>
            <a:r>
              <a:rPr lang="fr-FR" sz="1600" b="1" dirty="0">
                <a:solidFill>
                  <a:srgbClr val="238F23"/>
                </a:solidFill>
              </a:rPr>
              <a:t>Stroma </a:t>
            </a:r>
            <a:r>
              <a:rPr lang="fr-FR" sz="1600" b="1" dirty="0" err="1">
                <a:solidFill>
                  <a:srgbClr val="238F23"/>
                </a:solidFill>
              </a:rPr>
              <a:t>activated</a:t>
            </a:r>
            <a:endParaRPr lang="fr-FR" sz="1600" b="1" dirty="0">
              <a:solidFill>
                <a:srgbClr val="238F23"/>
              </a:solidFill>
            </a:endParaRPr>
          </a:p>
        </p:txBody>
      </p:sp>
      <p:sp>
        <p:nvSpPr>
          <p:cNvPr id="69" name="ZoneTexte 68"/>
          <p:cNvSpPr txBox="1"/>
          <p:nvPr/>
        </p:nvSpPr>
        <p:spPr>
          <a:xfrm>
            <a:off x="3886127" y="2037892"/>
            <a:ext cx="1109034" cy="338554"/>
          </a:xfrm>
          <a:prstGeom prst="rect">
            <a:avLst/>
          </a:prstGeom>
          <a:noFill/>
        </p:spPr>
        <p:txBody>
          <a:bodyPr wrap="square" rtlCol="0">
            <a:spAutoFit/>
          </a:bodyPr>
          <a:lstStyle>
            <a:defPPr>
              <a:defRPr lang="en-US"/>
            </a:defPPr>
            <a:lvl1pPr algn="ctr">
              <a:defRPr sz="1200" b="1">
                <a:solidFill>
                  <a:srgbClr val="898074"/>
                </a:solidFill>
              </a:defRPr>
            </a:lvl1pPr>
          </a:lstStyle>
          <a:p>
            <a:r>
              <a:rPr lang="fr-FR" sz="1600" dirty="0" err="1"/>
              <a:t>Collagenic</a:t>
            </a:r>
            <a:endParaRPr lang="fr-FR" sz="1600" dirty="0"/>
          </a:p>
        </p:txBody>
      </p:sp>
      <p:sp>
        <p:nvSpPr>
          <p:cNvPr id="70" name="ZoneTexte 69"/>
          <p:cNvSpPr txBox="1"/>
          <p:nvPr/>
        </p:nvSpPr>
        <p:spPr>
          <a:xfrm>
            <a:off x="3911648" y="2641297"/>
            <a:ext cx="1370375" cy="338554"/>
          </a:xfrm>
          <a:prstGeom prst="rect">
            <a:avLst/>
          </a:prstGeom>
          <a:noFill/>
        </p:spPr>
        <p:txBody>
          <a:bodyPr wrap="none" rtlCol="0">
            <a:spAutoFit/>
          </a:bodyPr>
          <a:lstStyle/>
          <a:p>
            <a:r>
              <a:rPr lang="fr-FR" sz="1600" b="1" dirty="0" err="1">
                <a:solidFill>
                  <a:srgbClr val="7D26CD"/>
                </a:solidFill>
              </a:rPr>
              <a:t>Mesenchymal</a:t>
            </a:r>
            <a:endParaRPr lang="fr-FR" sz="1600" b="1" dirty="0">
              <a:solidFill>
                <a:srgbClr val="7D26CD"/>
              </a:solidFill>
            </a:endParaRPr>
          </a:p>
        </p:txBody>
      </p:sp>
      <p:pic>
        <p:nvPicPr>
          <p:cNvPr id="13" name="Imag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76142" y="1791566"/>
            <a:ext cx="5496692" cy="4887007"/>
          </a:xfrm>
          <a:prstGeom prst="rect">
            <a:avLst/>
          </a:prstGeom>
        </p:spPr>
      </p:pic>
      <p:sp>
        <p:nvSpPr>
          <p:cNvPr id="14" name="ZoneTexte 13"/>
          <p:cNvSpPr txBox="1"/>
          <p:nvPr/>
        </p:nvSpPr>
        <p:spPr>
          <a:xfrm>
            <a:off x="7296933" y="988633"/>
            <a:ext cx="3455110" cy="318175"/>
          </a:xfrm>
          <a:prstGeom prst="rect">
            <a:avLst/>
          </a:prstGeom>
          <a:solidFill>
            <a:srgbClr val="00987B"/>
          </a:solidFill>
        </p:spPr>
        <p:txBody>
          <a:bodyPr vert="horz" lIns="91440" tIns="45720" rIns="91440" bIns="45720" rtlCol="0" anchor="ctr">
            <a:noAutofit/>
          </a:bodyPr>
          <a:lstStyle>
            <a:lvl1pPr algn="ctr">
              <a:spcBef>
                <a:spcPct val="0"/>
              </a:spcBef>
              <a:buNone/>
              <a:defRPr sz="2800">
                <a:solidFill>
                  <a:srgbClr val="00365F"/>
                </a:solidFill>
                <a:latin typeface="+mj-lt"/>
                <a:ea typeface="+mj-ea"/>
                <a:cs typeface="+mj-cs"/>
              </a:defRPr>
            </a:lvl1pPr>
          </a:lstStyle>
          <a:p>
            <a:r>
              <a:rPr lang="en-US" sz="2000" dirty="0" err="1">
                <a:solidFill>
                  <a:schemeClr val="bg1"/>
                </a:solidFill>
              </a:rPr>
              <a:t>Survie</a:t>
            </a:r>
            <a:r>
              <a:rPr lang="en-US" sz="2000" dirty="0">
                <a:solidFill>
                  <a:schemeClr val="bg1"/>
                </a:solidFill>
              </a:rPr>
              <a:t> </a:t>
            </a:r>
            <a:r>
              <a:rPr lang="en-US" sz="2000" dirty="0" err="1">
                <a:solidFill>
                  <a:schemeClr val="bg1"/>
                </a:solidFill>
              </a:rPr>
              <a:t>Globale</a:t>
            </a:r>
            <a:endParaRPr lang="fr-FR" sz="2000" dirty="0">
              <a:solidFill>
                <a:schemeClr val="bg1"/>
              </a:solidFill>
            </a:endParaRPr>
          </a:p>
        </p:txBody>
      </p:sp>
    </p:spTree>
    <p:extLst>
      <p:ext uri="{BB962C8B-B14F-4D97-AF65-F5344CB8AC3E}">
        <p14:creationId xmlns:p14="http://schemas.microsoft.com/office/powerpoint/2010/main" val="26908777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CYIMDOI" val="True"/>
</p:tagLst>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3672</TotalTime>
  <Words>1431</Words>
  <Application>Microsoft Office PowerPoint</Application>
  <PresentationFormat>Grand écran</PresentationFormat>
  <Paragraphs>204</Paragraphs>
  <Slides>19</Slides>
  <Notes>12</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19</vt:i4>
      </vt:variant>
    </vt:vector>
  </HeadingPairs>
  <TitlesOfParts>
    <vt:vector size="23" baseType="lpstr">
      <vt:lpstr>Arial</vt:lpstr>
      <vt:lpstr>Calibri</vt:lpstr>
      <vt:lpstr>Wingdings</vt:lpstr>
      <vt:lpstr>Thème Office</vt:lpstr>
      <vt:lpstr>Impact pronostique d’une signature immunomorphologique intégrant marqueurs immunitaires, fibroblastiques et tumoraux sur une série de 217 patients opérés d’adénocarcinomes pancréatiques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Sarah.Odrion</dc:creator>
  <cp:lastModifiedBy>tcongres</cp:lastModifiedBy>
  <cp:revision>144</cp:revision>
  <cp:lastPrinted>2022-10-14T11:52:01Z</cp:lastPrinted>
  <dcterms:created xsi:type="dcterms:W3CDTF">2019-09-16T13:34:16Z</dcterms:created>
  <dcterms:modified xsi:type="dcterms:W3CDTF">2022-11-16T10:04:33Z</dcterms:modified>
</cp:coreProperties>
</file>