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82" r:id="rId3"/>
    <p:sldId id="268" r:id="rId4"/>
    <p:sldId id="272" r:id="rId5"/>
    <p:sldId id="257" r:id="rId6"/>
    <p:sldId id="273" r:id="rId7"/>
    <p:sldId id="258" r:id="rId8"/>
    <p:sldId id="260" r:id="rId9"/>
    <p:sldId id="276" r:id="rId10"/>
    <p:sldId id="275" r:id="rId11"/>
    <p:sldId id="262" r:id="rId12"/>
    <p:sldId id="264" r:id="rId13"/>
    <p:sldId id="263" r:id="rId14"/>
    <p:sldId id="277" r:id="rId15"/>
    <p:sldId id="278" r:id="rId16"/>
    <p:sldId id="270" r:id="rId17"/>
    <p:sldId id="265" r:id="rId18"/>
    <p:sldId id="267" r:id="rId19"/>
    <p:sldId id="269" r:id="rId20"/>
    <p:sldId id="279" r:id="rId21"/>
    <p:sldId id="281" r:id="rId22"/>
    <p:sldId id="280"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234"/>
  </p:normalViewPr>
  <p:slideViewPr>
    <p:cSldViewPr snapToGrid="0">
      <p:cViewPr varScale="1">
        <p:scale>
          <a:sx n="72" d="100"/>
          <a:sy n="72" d="100"/>
        </p:scale>
        <p:origin x="224" y="648"/>
      </p:cViewPr>
      <p:guideLst>
        <p:guide orient="horz" pos="7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11DA2-031A-9143-A3CC-DA2736531FB8}" type="datetimeFigureOut">
              <a:rPr lang="fr-FR" smtClean="0"/>
              <a:t>16/11/2022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B3CE7-F7ED-8646-9F62-8E79BECEA2D1}" type="slidenum">
              <a:rPr lang="fr-FR" smtClean="0"/>
              <a:t>‹N°›</a:t>
            </a:fld>
            <a:endParaRPr lang="fr-FR"/>
          </a:p>
        </p:txBody>
      </p:sp>
    </p:spTree>
    <p:extLst>
      <p:ext uri="{BB962C8B-B14F-4D97-AF65-F5344CB8AC3E}">
        <p14:creationId xmlns:p14="http://schemas.microsoft.com/office/powerpoint/2010/main" val="181112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71500" lvl="1" indent="-342900">
              <a:buClr>
                <a:schemeClr val="tx2"/>
              </a:buClr>
              <a:buFont typeface="Wingdings" charset="2"/>
              <a:buChar char="§"/>
            </a:pPr>
            <a:r>
              <a:rPr lang="fr-FR" sz="2000" dirty="0"/>
              <a:t>&gt; 1 million de nouveaux cas / 780 000 décès en </a:t>
            </a:r>
            <a:r>
              <a:rPr lang="fr-FR" sz="2000" dirty="0">
                <a:solidFill>
                  <a:srgbClr val="FF0000"/>
                </a:solidFill>
              </a:rPr>
              <a:t>2018</a:t>
            </a:r>
          </a:p>
          <a:p>
            <a:pPr marL="571500" lvl="1" indent="-342900">
              <a:buClr>
                <a:schemeClr val="tx2"/>
              </a:buClr>
              <a:buFont typeface="Wingdings" charset="2"/>
              <a:buChar char="§"/>
            </a:pPr>
            <a:r>
              <a:rPr lang="fr-FR" sz="2000" dirty="0">
                <a:solidFill>
                  <a:srgbClr val="FF0000"/>
                </a:solidFill>
              </a:rPr>
              <a:t>RESULTATS</a:t>
            </a:r>
            <a:r>
              <a:rPr lang="fr-FR" sz="2000" baseline="0" dirty="0">
                <a:solidFill>
                  <a:srgbClr val="FF0000"/>
                </a:solidFill>
              </a:rPr>
              <a:t> POSITIFS AVEC ICI EN 1ERE LIGNE METASTATIQUE  CM649 – </a:t>
            </a:r>
          </a:p>
          <a:p>
            <a:r>
              <a:rPr lang="fr-FR" sz="1200" b="0" i="0" u="none" strike="noStrike" kern="1200" dirty="0">
                <a:solidFill>
                  <a:schemeClr val="tx1"/>
                </a:solidFill>
                <a:effectLst/>
                <a:latin typeface="+mn-lt"/>
                <a:ea typeface="+mn-ea"/>
                <a:cs typeface="+mn-cs"/>
              </a:rPr>
              <a:t>Autre étude (ESMO 2020) qui montre l’intérêt de l’</a:t>
            </a:r>
            <a:r>
              <a:rPr lang="fr-FR" sz="1200" b="0" i="0" u="none" strike="noStrike" kern="1200" dirty="0" err="1">
                <a:solidFill>
                  <a:schemeClr val="tx1"/>
                </a:solidFill>
                <a:effectLst/>
                <a:latin typeface="+mn-lt"/>
                <a:ea typeface="+mn-ea"/>
                <a:cs typeface="+mn-cs"/>
              </a:rPr>
              <a:t>immuno</a:t>
            </a:r>
            <a:r>
              <a:rPr lang="fr-FR" sz="1200" b="0" i="0" u="none" strike="noStrike" kern="1200" dirty="0">
                <a:solidFill>
                  <a:schemeClr val="tx1"/>
                </a:solidFill>
                <a:effectLst/>
                <a:latin typeface="+mn-lt"/>
                <a:ea typeface="+mn-ea"/>
                <a:cs typeface="+mn-cs"/>
              </a:rPr>
              <a:t> (avec la chimio) dans les cancers gastriques </a:t>
            </a:r>
            <a:r>
              <a:rPr lang="fr-FR" sz="1200" b="0" i="0" u="none" strike="noStrike" kern="1200" dirty="0" err="1">
                <a:solidFill>
                  <a:schemeClr val="tx1"/>
                </a:solidFill>
                <a:effectLst/>
                <a:latin typeface="+mn-lt"/>
                <a:ea typeface="+mn-ea"/>
                <a:cs typeface="+mn-cs"/>
              </a:rPr>
              <a:t>meta</a:t>
            </a:r>
            <a:r>
              <a:rPr lang="fr-FR" sz="1200" b="0" i="0" u="none" strike="noStrike" kern="1200" dirty="0">
                <a:solidFill>
                  <a:schemeClr val="tx1"/>
                </a:solidFill>
                <a:effectLst/>
                <a:latin typeface="+mn-lt"/>
                <a:ea typeface="+mn-ea"/>
                <a:cs typeface="+mn-cs"/>
              </a:rPr>
              <a:t> en 1ere ligne</a:t>
            </a:r>
          </a:p>
          <a:p>
            <a:r>
              <a:rPr lang="fr-FR" sz="1200" b="0" i="0" u="none" strike="noStrike" kern="120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 </a:t>
            </a:r>
          </a:p>
          <a:p>
            <a:r>
              <a:rPr lang="fr-FR" sz="1200" b="0" i="0" u="none" strike="noStrike" kern="1200" dirty="0" err="1">
                <a:solidFill>
                  <a:schemeClr val="tx1"/>
                </a:solidFill>
                <a:effectLst/>
                <a:latin typeface="+mn-lt"/>
                <a:ea typeface="+mn-ea"/>
                <a:cs typeface="+mn-cs"/>
              </a:rPr>
              <a:t>Nivolumab</a:t>
            </a:r>
            <a:r>
              <a:rPr lang="fr-FR" sz="1200" b="0" i="0" u="none" strike="noStrike" kern="1200" dirty="0">
                <a:solidFill>
                  <a:schemeClr val="tx1"/>
                </a:solidFill>
                <a:effectLst/>
                <a:latin typeface="+mn-lt"/>
                <a:ea typeface="+mn-ea"/>
                <a:cs typeface="+mn-cs"/>
              </a:rPr>
              <a:t> plus </a:t>
            </a:r>
            <a:r>
              <a:rPr lang="fr-FR" sz="1200" b="0" i="0" u="none" strike="noStrike" kern="1200" dirty="0" err="1">
                <a:solidFill>
                  <a:schemeClr val="tx1"/>
                </a:solidFill>
                <a:effectLst/>
                <a:latin typeface="+mn-lt"/>
                <a:ea typeface="+mn-ea"/>
                <a:cs typeface="+mn-cs"/>
              </a:rPr>
              <a:t>chemotherapy</a:t>
            </a:r>
            <a:r>
              <a:rPr lang="fr-FR" sz="1200" b="0" i="0" u="none" strike="noStrike" kern="1200" dirty="0">
                <a:solidFill>
                  <a:schemeClr val="tx1"/>
                </a:solidFill>
                <a:effectLst/>
                <a:latin typeface="+mn-lt"/>
                <a:ea typeface="+mn-ea"/>
                <a:cs typeface="+mn-cs"/>
              </a:rPr>
              <a:t> versus </a:t>
            </a:r>
            <a:r>
              <a:rPr lang="fr-FR" sz="1200" b="0" i="0" u="none" strike="noStrike" kern="1200" dirty="0" err="1">
                <a:solidFill>
                  <a:schemeClr val="tx1"/>
                </a:solidFill>
                <a:effectLst/>
                <a:latin typeface="+mn-lt"/>
                <a:ea typeface="+mn-ea"/>
                <a:cs typeface="+mn-cs"/>
              </a:rPr>
              <a:t>chemotherapy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alone</a:t>
            </a:r>
            <a:r>
              <a:rPr lang="fr-FR" sz="1200" b="0" i="0" u="none" strike="noStrike" kern="1200" dirty="0">
                <a:solidFill>
                  <a:schemeClr val="tx1"/>
                </a:solidFill>
                <a:effectLst/>
                <a:latin typeface="+mn-lt"/>
                <a:ea typeface="+mn-ea"/>
                <a:cs typeface="+mn-cs"/>
              </a:rPr>
              <a:t> in patients </a:t>
            </a:r>
            <a:r>
              <a:rPr lang="fr-FR" sz="1200" b="0" i="0" u="none" strike="noStrike" kern="1200" dirty="0" err="1">
                <a:solidFill>
                  <a:schemeClr val="tx1"/>
                </a:solidFill>
                <a:effectLst/>
                <a:latin typeface="+mn-lt"/>
                <a:ea typeface="+mn-ea"/>
                <a:cs typeface="+mn-cs"/>
              </a:rPr>
              <a:t>with</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previously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untreated</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advanced</a:t>
            </a:r>
            <a:r>
              <a:rPr lang="fr-FR" sz="1200" b="0" i="0" u="none" strike="noStrike" kern="1200" dirty="0">
                <a:solidFill>
                  <a:schemeClr val="tx1"/>
                </a:solidFill>
                <a:effectLst/>
                <a:latin typeface="+mn-lt"/>
                <a:ea typeface="+mn-ea"/>
                <a:cs typeface="+mn-cs"/>
              </a:rPr>
              <a:t> or </a:t>
            </a:r>
            <a:r>
              <a:rPr lang="fr-FR" sz="1200" b="0" i="0" u="none" strike="noStrike" kern="1200" dirty="0" err="1">
                <a:solidFill>
                  <a:schemeClr val="tx1"/>
                </a:solidFill>
                <a:effectLst/>
                <a:latin typeface="+mn-lt"/>
                <a:ea typeface="+mn-ea"/>
                <a:cs typeface="+mn-cs"/>
              </a:rPr>
              <a:t>recurrent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gastric</a:t>
            </a:r>
            <a:r>
              <a:rPr lang="fr-FR" sz="1200" b="0" i="0" u="none" strike="noStrike" kern="1200" dirty="0">
                <a:solidFill>
                  <a:schemeClr val="tx1"/>
                </a:solidFill>
                <a:effectLst/>
                <a:latin typeface="+mn-lt"/>
                <a:ea typeface="+mn-ea"/>
                <a:cs typeface="+mn-cs"/>
              </a:rPr>
              <a:t>/</a:t>
            </a:r>
            <a:r>
              <a:rPr lang="fr-FR" sz="1200" b="0" i="0" u="none" strike="noStrike" kern="1200" dirty="0" err="1">
                <a:solidFill>
                  <a:schemeClr val="tx1"/>
                </a:solidFill>
                <a:effectLst/>
                <a:latin typeface="+mn-lt"/>
                <a:ea typeface="+mn-ea"/>
                <a:cs typeface="+mn-cs"/>
              </a:rPr>
              <a:t>gastroesophageal</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junction</a:t>
            </a:r>
            <a:r>
              <a:rPr lang="fr-FR" sz="1200" b="0" i="0" u="none" strike="noStrike" kern="1200" dirty="0">
                <a:solidFill>
                  <a:schemeClr val="tx1"/>
                </a:solidFill>
                <a:effectLst/>
                <a:latin typeface="+mn-lt"/>
                <a:ea typeface="+mn-ea"/>
                <a:cs typeface="+mn-cs"/>
              </a:rPr>
              <a:t> (G/GEJ) cancer: ATTRACTION-4 (ONO-4538-37) </a:t>
            </a:r>
            <a:r>
              <a:rPr lang="fr-FR" sz="1200" b="0" i="0" u="none" strike="noStrike" kern="1200" dirty="0" err="1">
                <a:solidFill>
                  <a:schemeClr val="tx1"/>
                </a:solidFill>
                <a:effectLst/>
                <a:latin typeface="+mn-lt"/>
                <a:ea typeface="+mn-ea"/>
                <a:cs typeface="+mn-cs"/>
              </a:rPr>
              <a:t>study</a:t>
            </a:r>
            <a:endParaRPr lang="fr-FR" sz="1200" b="0" i="0" u="none" strike="noStrike" kern="1200" dirty="0">
              <a:solidFill>
                <a:schemeClr val="tx1"/>
              </a:solidFill>
              <a:effectLst/>
              <a:latin typeface="+mn-lt"/>
              <a:ea typeface="+mn-ea"/>
              <a:cs typeface="+mn-cs"/>
            </a:endParaRPr>
          </a:p>
          <a:p>
            <a:r>
              <a:rPr lang="fr-FR" sz="1200" b="0" i="0" u="none" strike="noStrike" kern="1200" dirty="0" err="1">
                <a:solidFill>
                  <a:schemeClr val="tx1"/>
                </a:solidFill>
                <a:effectLst/>
                <a:latin typeface="+mn-lt"/>
                <a:ea typeface="+mn-ea"/>
                <a:cs typeface="+mn-cs"/>
              </a:rPr>
              <a:t>Annals</a:t>
            </a:r>
            <a:r>
              <a:rPr lang="fr-FR" sz="1200" b="0" i="0" u="none" strike="noStrike" kern="1200" dirty="0">
                <a:solidFill>
                  <a:schemeClr val="tx1"/>
                </a:solidFill>
                <a:effectLst/>
                <a:latin typeface="+mn-lt"/>
                <a:ea typeface="+mn-ea"/>
                <a:cs typeface="+mn-cs"/>
              </a:rPr>
              <a:t> of </a:t>
            </a:r>
            <a:r>
              <a:rPr lang="fr-FR" sz="1200" b="0" i="0" u="none" strike="noStrike" kern="1200" dirty="0" err="1">
                <a:solidFill>
                  <a:schemeClr val="tx1"/>
                </a:solidFill>
                <a:effectLst/>
                <a:latin typeface="+mn-lt"/>
                <a:ea typeface="+mn-ea"/>
                <a:cs typeface="+mn-cs"/>
              </a:rPr>
              <a:t>Oncology</a:t>
            </a:r>
            <a:r>
              <a:rPr lang="fr-FR" sz="1200" b="0" i="0" u="none" strike="noStrike" kern="1200" dirty="0">
                <a:solidFill>
                  <a:schemeClr val="tx1"/>
                </a:solidFill>
                <a:effectLst/>
                <a:latin typeface="+mn-lt"/>
                <a:ea typeface="+mn-ea"/>
                <a:cs typeface="+mn-cs"/>
              </a:rPr>
              <a:t> (2020) 31 (suppl_4): S1142-S1215.</a:t>
            </a:r>
          </a:p>
          <a:p>
            <a:r>
              <a:rPr lang="fr-FR" sz="1200" b="0" i="0" u="none" strike="noStrike" kern="1200" dirty="0">
                <a:solidFill>
                  <a:schemeClr val="tx1"/>
                </a:solidFill>
                <a:effectLst/>
                <a:latin typeface="+mn-lt"/>
                <a:ea typeface="+mn-ea"/>
                <a:cs typeface="+mn-cs"/>
              </a:rPr>
              <a:t>N. </a:t>
            </a:r>
            <a:r>
              <a:rPr lang="fr-FR" sz="1200" b="0" i="0" u="none" strike="noStrike" kern="1200" dirty="0" err="1">
                <a:solidFill>
                  <a:schemeClr val="tx1"/>
                </a:solidFill>
                <a:effectLst/>
                <a:latin typeface="+mn-lt"/>
                <a:ea typeface="+mn-ea"/>
                <a:cs typeface="+mn-cs"/>
              </a:rPr>
              <a:t>Boku</a:t>
            </a:r>
            <a:r>
              <a:rPr lang="fr-FR" sz="1200" b="0" i="0" u="none" strike="noStrike" kern="1200" dirty="0">
                <a:solidFill>
                  <a:schemeClr val="tx1"/>
                </a:solidFill>
                <a:effectLst/>
                <a:latin typeface="+mn-lt"/>
                <a:ea typeface="+mn-ea"/>
                <a:cs typeface="+mn-cs"/>
              </a:rPr>
              <a:t>, M.H. </a:t>
            </a:r>
            <a:r>
              <a:rPr lang="fr-FR" sz="1200" b="0" i="0" u="none" strike="noStrike" kern="1200" dirty="0" err="1">
                <a:solidFill>
                  <a:schemeClr val="tx1"/>
                </a:solidFill>
                <a:effectLst/>
                <a:latin typeface="+mn-lt"/>
                <a:ea typeface="+mn-ea"/>
                <a:cs typeface="+mn-cs"/>
              </a:rPr>
              <a:t>Ryu</a:t>
            </a:r>
            <a:r>
              <a:rPr lang="fr-FR" sz="1200" b="0" i="0" u="none" strike="noStrike" kern="1200" dirty="0">
                <a:solidFill>
                  <a:schemeClr val="tx1"/>
                </a:solidFill>
                <a:effectLst/>
                <a:latin typeface="+mn-lt"/>
                <a:ea typeface="+mn-ea"/>
                <a:cs typeface="+mn-cs"/>
              </a:rPr>
              <a:t>, D. Oh, S.C. Oh, H.C. Chung, K. Lee, </a:t>
            </a:r>
            <a:r>
              <a:rPr lang="fr-FR" sz="1200" b="0" i="0" u="none" strike="noStrike" kern="1200" dirty="0" err="1">
                <a:solidFill>
                  <a:schemeClr val="tx1"/>
                </a:solidFill>
                <a:effectLst/>
                <a:latin typeface="+mn-lt"/>
                <a:ea typeface="+mn-ea"/>
                <a:cs typeface="+mn-cs"/>
              </a:rPr>
              <a:t>T</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Omori</a:t>
            </a:r>
            <a:r>
              <a:rPr lang="fr-FR" sz="1200" b="0" i="0" u="none" strike="noStrike" kern="1200" dirty="0">
                <a:solidFill>
                  <a:schemeClr val="tx1"/>
                </a:solidFill>
                <a:effectLst/>
                <a:latin typeface="+mn-lt"/>
                <a:ea typeface="+mn-ea"/>
                <a:cs typeface="+mn-cs"/>
              </a:rPr>
              <a:t>, K. </a:t>
            </a:r>
            <a:r>
              <a:rPr lang="fr-FR" sz="1200" b="0" i="0" u="none" strike="noStrike" kern="1200" dirty="0" err="1">
                <a:solidFill>
                  <a:schemeClr val="tx1"/>
                </a:solidFill>
                <a:effectLst/>
                <a:latin typeface="+mn-lt"/>
                <a:ea typeface="+mn-ea"/>
                <a:cs typeface="+mn-cs"/>
              </a:rPr>
              <a:t>Shitara</a:t>
            </a:r>
            <a:r>
              <a:rPr lang="fr-FR" sz="1200" b="0" i="0" u="none" strike="noStrike" kern="1200" dirty="0">
                <a:solidFill>
                  <a:schemeClr val="tx1"/>
                </a:solidFill>
                <a:effectLst/>
                <a:latin typeface="+mn-lt"/>
                <a:ea typeface="+mn-ea"/>
                <a:cs typeface="+mn-cs"/>
              </a:rPr>
              <a:t>, S. </a:t>
            </a:r>
            <a:r>
              <a:rPr lang="fr-FR" sz="1200" b="0" i="0" u="none" strike="noStrike" kern="1200" dirty="0" err="1">
                <a:solidFill>
                  <a:schemeClr val="tx1"/>
                </a:solidFill>
                <a:effectLst/>
                <a:latin typeface="+mn-lt"/>
                <a:ea typeface="+mn-ea"/>
                <a:cs typeface="+mn-cs"/>
              </a:rPr>
              <a:t>Sakuramoto</a:t>
            </a:r>
            <a:r>
              <a:rPr lang="fr-FR" sz="1200" b="0" i="0" u="none" strike="noStrike" kern="1200" dirty="0">
                <a:solidFill>
                  <a:schemeClr val="tx1"/>
                </a:solidFill>
                <a:effectLst/>
                <a:latin typeface="+mn-lt"/>
                <a:ea typeface="+mn-ea"/>
                <a:cs typeface="+mn-cs"/>
              </a:rPr>
              <a:t>, I.J. Chung, K. Yamaguchi, K. </a:t>
            </a:r>
            <a:r>
              <a:rPr lang="fr-FR" sz="1200" b="0" i="0" u="none" strike="noStrike" kern="1200" dirty="0" err="1">
                <a:solidFill>
                  <a:schemeClr val="tx1"/>
                </a:solidFill>
                <a:effectLst/>
                <a:latin typeface="+mn-lt"/>
                <a:ea typeface="+mn-ea"/>
                <a:cs typeface="+mn-cs"/>
              </a:rPr>
              <a:t>Kato</a:t>
            </a:r>
            <a:r>
              <a:rPr lang="fr-FR" sz="1200" b="0" i="0" u="none" strike="noStrike" kern="1200" dirty="0">
                <a:solidFill>
                  <a:schemeClr val="tx1"/>
                </a:solidFill>
                <a:effectLst/>
                <a:latin typeface="+mn-lt"/>
                <a:ea typeface="+mn-ea"/>
                <a:cs typeface="+mn-cs"/>
              </a:rPr>
              <a:t>, S.J. </a:t>
            </a:r>
            <a:r>
              <a:rPr lang="fr-FR" sz="1200" b="0" i="0" u="none" strike="noStrike" kern="1200" dirty="0" err="1">
                <a:solidFill>
                  <a:schemeClr val="tx1"/>
                </a:solidFill>
                <a:effectLst/>
                <a:latin typeface="+mn-lt"/>
                <a:ea typeface="+mn-ea"/>
                <a:cs typeface="+mn-cs"/>
              </a:rPr>
              <a:t>Sym</a:t>
            </a:r>
            <a:r>
              <a:rPr lang="fr-FR" sz="1200" b="0" i="0" u="none" strike="noStrike" kern="1200" dirty="0">
                <a:solidFill>
                  <a:schemeClr val="tx1"/>
                </a:solidFill>
                <a:effectLst/>
                <a:latin typeface="+mn-lt"/>
                <a:ea typeface="+mn-ea"/>
                <a:cs typeface="+mn-cs"/>
              </a:rPr>
              <a:t>, S. </a:t>
            </a:r>
            <a:r>
              <a:rPr lang="fr-FR" sz="1200" b="0" i="0" u="none" strike="noStrike" kern="1200" dirty="0" err="1">
                <a:solidFill>
                  <a:schemeClr val="tx1"/>
                </a:solidFill>
                <a:effectLst/>
                <a:latin typeface="+mn-lt"/>
                <a:ea typeface="+mn-ea"/>
                <a:cs typeface="+mn-cs"/>
              </a:rPr>
              <a:t>Kadowaki</a:t>
            </a:r>
            <a:r>
              <a:rPr lang="fr-FR" sz="1200" b="0" i="0" u="none" strike="noStrike" kern="1200" dirty="0">
                <a:solidFill>
                  <a:schemeClr val="tx1"/>
                </a:solidFill>
                <a:effectLst/>
                <a:latin typeface="+mn-lt"/>
                <a:ea typeface="+mn-ea"/>
                <a:cs typeface="+mn-cs"/>
              </a:rPr>
              <a:t>, K. </a:t>
            </a:r>
            <a:r>
              <a:rPr lang="fr-FR" sz="1200" b="0" i="0" u="none" strike="noStrike" kern="1200" dirty="0" err="1">
                <a:solidFill>
                  <a:schemeClr val="tx1"/>
                </a:solidFill>
                <a:effectLst/>
                <a:latin typeface="+mn-lt"/>
                <a:ea typeface="+mn-ea"/>
                <a:cs typeface="+mn-cs"/>
              </a:rPr>
              <a:t>Tsuji</a:t>
            </a:r>
            <a:r>
              <a:rPr lang="fr-FR" sz="1200" b="0" i="0" u="none" strike="noStrike" kern="1200" dirty="0">
                <a:solidFill>
                  <a:schemeClr val="tx1"/>
                </a:solidFill>
                <a:effectLst/>
                <a:latin typeface="+mn-lt"/>
                <a:ea typeface="+mn-ea"/>
                <a:cs typeface="+mn-cs"/>
              </a:rPr>
              <a:t>, J. Chen, L. Ba7, L. Chen, Y. Kang</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 </a:t>
            </a:r>
            <a:r>
              <a:rPr lang="fr-FR" sz="1200" dirty="0" err="1"/>
              <a:t>etude</a:t>
            </a:r>
            <a:r>
              <a:rPr lang="fr-FR" sz="1200" dirty="0"/>
              <a:t> de FOLFOX + NIVO VS FOLFOX + PLACEBO </a:t>
            </a:r>
          </a:p>
          <a:p>
            <a:endParaRPr lang="fr-FR" sz="1200" b="0" i="0" u="none" strike="noStrike" kern="1200" dirty="0">
              <a:solidFill>
                <a:schemeClr val="tx1"/>
              </a:solidFill>
              <a:effectLst/>
              <a:latin typeface="+mn-lt"/>
              <a:ea typeface="+mn-ea"/>
              <a:cs typeface="+mn-cs"/>
            </a:endParaRPr>
          </a:p>
          <a:p>
            <a:pPr marL="571500" lvl="1" indent="-342900">
              <a:buClr>
                <a:schemeClr val="tx2"/>
              </a:buClr>
              <a:buFont typeface="Wingdings" charset="2"/>
              <a:buChar char="§"/>
            </a:pPr>
            <a:endParaRPr lang="fr-FR" sz="2000" dirty="0">
              <a:solidFill>
                <a:srgbClr val="FF0000"/>
              </a:solidFill>
            </a:endParaRPr>
          </a:p>
        </p:txBody>
      </p:sp>
      <p:sp>
        <p:nvSpPr>
          <p:cNvPr id="4" name="Espace réservé du numéro de diapositive 3"/>
          <p:cNvSpPr>
            <a:spLocks noGrp="1"/>
          </p:cNvSpPr>
          <p:nvPr>
            <p:ph type="sldNum" sz="quarter" idx="10"/>
          </p:nvPr>
        </p:nvSpPr>
        <p:spPr/>
        <p:txBody>
          <a:bodyPr/>
          <a:lstStyle/>
          <a:p>
            <a:fld id="{8AB9BD0C-DCE2-1246-9060-69243E2DD717}" type="slidenum">
              <a:rPr lang="fr-FR" smtClean="0"/>
              <a:t>4</a:t>
            </a:fld>
            <a:endParaRPr lang="fr-FR"/>
          </a:p>
        </p:txBody>
      </p:sp>
    </p:spTree>
    <p:extLst>
      <p:ext uri="{BB962C8B-B14F-4D97-AF65-F5344CB8AC3E}">
        <p14:creationId xmlns:p14="http://schemas.microsoft.com/office/powerpoint/2010/main" val="1827130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Minimise le risque de gastrectomie blanche</a:t>
            </a:r>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22</a:t>
            </a:fld>
            <a:endParaRPr lang="fr-FR"/>
          </a:p>
        </p:txBody>
      </p:sp>
    </p:spTree>
    <p:extLst>
      <p:ext uri="{BB962C8B-B14F-4D97-AF65-F5344CB8AC3E}">
        <p14:creationId xmlns:p14="http://schemas.microsoft.com/office/powerpoint/2010/main" val="397844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5</a:t>
            </a:fld>
            <a:endParaRPr lang="fr-FR"/>
          </a:p>
        </p:txBody>
      </p:sp>
    </p:spTree>
    <p:extLst>
      <p:ext uri="{BB962C8B-B14F-4D97-AF65-F5344CB8AC3E}">
        <p14:creationId xmlns:p14="http://schemas.microsoft.com/office/powerpoint/2010/main" val="35476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6</a:t>
            </a:fld>
            <a:endParaRPr lang="fr-FR"/>
          </a:p>
        </p:txBody>
      </p:sp>
    </p:spTree>
    <p:extLst>
      <p:ext uri="{BB962C8B-B14F-4D97-AF65-F5344CB8AC3E}">
        <p14:creationId xmlns:p14="http://schemas.microsoft.com/office/powerpoint/2010/main" val="338397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228600" algn="just">
              <a:lnSpc>
                <a:spcPct val="150000"/>
              </a:lnSpc>
            </a:pPr>
            <a:r>
              <a:rPr lang="fr-FR" sz="1800" dirty="0">
                <a:solidFill>
                  <a:srgbClr val="191919"/>
                </a:solidFill>
                <a:effectLst/>
                <a:latin typeface="Times New Roman" panose="02020603050405020304" pitchFamily="18" charset="0"/>
                <a:ea typeface="Times New Roman" panose="02020603050405020304" pitchFamily="18" charset="0"/>
              </a:rPr>
              <a:t>La démarche diagnostique </a:t>
            </a:r>
            <a:r>
              <a:rPr lang="fr-FR" sz="1800" dirty="0" err="1">
                <a:solidFill>
                  <a:srgbClr val="191919"/>
                </a:solidFill>
                <a:effectLst/>
                <a:latin typeface="Times New Roman" panose="02020603050405020304" pitchFamily="18" charset="0"/>
                <a:ea typeface="Times New Roman" panose="02020603050405020304" pitchFamily="18" charset="0"/>
              </a:rPr>
              <a:t>anatomo-clinique</a:t>
            </a:r>
            <a:r>
              <a:rPr lang="fr-FR" sz="1800" dirty="0">
                <a:solidFill>
                  <a:srgbClr val="191919"/>
                </a:solidFill>
                <a:effectLst/>
                <a:latin typeface="Times New Roman" panose="02020603050405020304" pitchFamily="18" charset="0"/>
                <a:ea typeface="Times New Roman" panose="02020603050405020304" pitchFamily="18" charset="0"/>
              </a:rPr>
              <a:t> nécessite la prise en compte de certains </a:t>
            </a:r>
            <a:r>
              <a:rPr lang="fr-FR" sz="1800" dirty="0">
                <a:solidFill>
                  <a:srgbClr val="000000"/>
                </a:solidFill>
                <a:effectLst/>
                <a:latin typeface="Times New Roman" panose="02020603050405020304" pitchFamily="18" charset="0"/>
                <a:ea typeface="Times New Roman" panose="02020603050405020304" pitchFamily="18" charset="0"/>
              </a:rPr>
              <a:t>renseignements : </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fr-FR" sz="1800" dirty="0">
                <a:solidFill>
                  <a:srgbClr val="000000"/>
                </a:solidFill>
                <a:effectLst/>
                <a:latin typeface="Times New Roman" panose="02020603050405020304" pitchFamily="18" charset="0"/>
                <a:ea typeface="Times New Roman" panose="02020603050405020304" pitchFamily="18" charset="0"/>
              </a:rPr>
              <a:t> symptômes et contexte clinique qui ont conduit à la réalisation d’une endoscopie : épigastralgies</a:t>
            </a:r>
            <a:r>
              <a:rPr lang="fr-FR" sz="1800" dirty="0">
                <a:solidFill>
                  <a:srgbClr val="191919"/>
                </a:solidFill>
                <a:effectLst/>
                <a:latin typeface="Times New Roman" panose="02020603050405020304" pitchFamily="18" charset="0"/>
                <a:ea typeface="Times New Roman" panose="02020603050405020304" pitchFamily="18" charset="0"/>
              </a:rPr>
              <a:t>, nausées et vomissements répétés, altération de l'état général, dysphagie, saignements gastro-intestinaux et/ou anémie chronique, ulcère gastrique. </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fr-FR" sz="1800" dirty="0">
                <a:solidFill>
                  <a:srgbClr val="000000"/>
                </a:solidFill>
                <a:effectLst/>
                <a:latin typeface="Times New Roman" panose="02020603050405020304" pitchFamily="18" charset="0"/>
                <a:ea typeface="Times New Roman" panose="02020603050405020304" pitchFamily="18" charset="0"/>
              </a:rPr>
              <a:t>Age du patient, qui peut orienter vers une éventuelle prédisposition héréditaire.</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fr-FR" sz="1800" dirty="0">
                <a:solidFill>
                  <a:srgbClr val="191919"/>
                </a:solidFill>
                <a:effectLst/>
                <a:latin typeface="Times New Roman" panose="02020603050405020304" pitchFamily="18" charset="0"/>
                <a:ea typeface="Times New Roman" panose="02020603050405020304" pitchFamily="18" charset="0"/>
              </a:rPr>
              <a:t>La localisation de la lésion : la proportion des cancers du cardia et de la jonction </a:t>
            </a:r>
            <a:r>
              <a:rPr lang="fr-FR" sz="1800" dirty="0" err="1">
                <a:solidFill>
                  <a:srgbClr val="191919"/>
                </a:solidFill>
                <a:effectLst/>
                <a:latin typeface="Times New Roman" panose="02020603050405020304" pitchFamily="18" charset="0"/>
                <a:ea typeface="Times New Roman" panose="02020603050405020304" pitchFamily="18" charset="0"/>
              </a:rPr>
              <a:t>oeso</a:t>
            </a:r>
            <a:r>
              <a:rPr lang="fr-FR" sz="1800" dirty="0">
                <a:solidFill>
                  <a:srgbClr val="191919"/>
                </a:solidFill>
                <a:effectLst/>
                <a:latin typeface="Times New Roman" panose="02020603050405020304" pitchFamily="18" charset="0"/>
                <a:ea typeface="Times New Roman" panose="02020603050405020304" pitchFamily="18" charset="0"/>
              </a:rPr>
              <a:t>-gastrique a fortement augmenté depuis plusieurs années (liés au reflux </a:t>
            </a:r>
            <a:r>
              <a:rPr lang="fr-FR" sz="1800" dirty="0" err="1">
                <a:solidFill>
                  <a:srgbClr val="191919"/>
                </a:solidFill>
                <a:effectLst/>
                <a:latin typeface="Times New Roman" panose="02020603050405020304" pitchFamily="18" charset="0"/>
                <a:ea typeface="Times New Roman" panose="02020603050405020304" pitchFamily="18" charset="0"/>
              </a:rPr>
              <a:t>gastro-oesophagien</a:t>
            </a:r>
            <a:r>
              <a:rPr lang="fr-FR" sz="1800" dirty="0">
                <a:solidFill>
                  <a:srgbClr val="191919"/>
                </a:solidFill>
                <a:effectLst/>
                <a:latin typeface="Times New Roman" panose="02020603050405020304" pitchFamily="18" charset="0"/>
                <a:ea typeface="Times New Roman" panose="02020603050405020304" pitchFamily="18" charset="0"/>
              </a:rPr>
              <a:t>, à l’obésité), alors que les cancers antraux (plus souvent associés à </a:t>
            </a:r>
            <a:r>
              <a:rPr lang="fr-FR" sz="1800" i="1" dirty="0">
                <a:solidFill>
                  <a:srgbClr val="191919"/>
                </a:solidFill>
                <a:effectLst/>
                <a:latin typeface="Times New Roman" panose="02020603050405020304" pitchFamily="18" charset="0"/>
                <a:ea typeface="Times New Roman" panose="02020603050405020304" pitchFamily="18" charset="0"/>
              </a:rPr>
              <a:t>Helicobacter pylori</a:t>
            </a:r>
            <a:r>
              <a:rPr lang="fr-FR" sz="1800" dirty="0">
                <a:solidFill>
                  <a:srgbClr val="191919"/>
                </a:solidFill>
                <a:effectLst/>
                <a:latin typeface="Times New Roman" panose="02020603050405020304" pitchFamily="18" charset="0"/>
                <a:ea typeface="Times New Roman" panose="02020603050405020304" pitchFamily="18" charset="0"/>
              </a:rPr>
              <a:t>) ont diminué.</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fr-FR" sz="1800" dirty="0">
                <a:solidFill>
                  <a:srgbClr val="191919"/>
                </a:solidFill>
                <a:effectLst/>
                <a:latin typeface="Times New Roman" panose="02020603050405020304" pitchFamily="18" charset="0"/>
                <a:ea typeface="Times New Roman" panose="02020603050405020304" pitchFamily="18" charset="0"/>
              </a:rPr>
              <a:t>L’extension : le caractère superficiel, localisé ou avancé/métastatique si connu, mais le bilan d’extension se fait parfois en parallèle du diagnostic anatomo-pathologique.</a:t>
            </a:r>
            <a:endParaRPr lang="fr-FR" sz="1800" dirty="0">
              <a:effectLst/>
              <a:latin typeface="Times New Roman" panose="02020603050405020304" pitchFamily="18" charset="0"/>
              <a:ea typeface="Times New Roman" panose="02020603050405020304" pitchFamily="18" charset="0"/>
            </a:endParaRPr>
          </a:p>
          <a:p>
            <a:pPr marL="342900" lvl="0" indent="-342900" algn="just">
              <a:lnSpc>
                <a:spcPct val="150000"/>
              </a:lnSpc>
              <a:buFont typeface="Times New Roman" panose="02020603050405020304" pitchFamily="18" charset="0"/>
              <a:buChar char="-"/>
            </a:pPr>
            <a:r>
              <a:rPr lang="fr-FR" sz="1800" dirty="0">
                <a:solidFill>
                  <a:srgbClr val="191919"/>
                </a:solidFill>
                <a:effectLst/>
                <a:latin typeface="Times New Roman" panose="02020603050405020304" pitchFamily="18" charset="0"/>
                <a:ea typeface="Times New Roman" panose="02020603050405020304" pitchFamily="18" charset="0"/>
              </a:rPr>
              <a:t>L’aspect endoscopique : lésion polypoïde, ulcérée etc. (classification de Paris), taille, suspicion de linite,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7</a:t>
            </a:fld>
            <a:endParaRPr lang="fr-FR"/>
          </a:p>
        </p:txBody>
      </p:sp>
    </p:spTree>
    <p:extLst>
      <p:ext uri="{BB962C8B-B14F-4D97-AF65-F5344CB8AC3E}">
        <p14:creationId xmlns:p14="http://schemas.microsoft.com/office/powerpoint/2010/main" val="58171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Classification de Paris ESDE révisée ?</a:t>
            </a:r>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8</a:t>
            </a:fld>
            <a:endParaRPr lang="fr-FR"/>
          </a:p>
        </p:txBody>
      </p:sp>
    </p:spTree>
    <p:extLst>
      <p:ext uri="{BB962C8B-B14F-4D97-AF65-F5344CB8AC3E}">
        <p14:creationId xmlns:p14="http://schemas.microsoft.com/office/powerpoint/2010/main" val="17072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50000"/>
              </a:lnSpc>
            </a:pPr>
            <a:r>
              <a:rPr lang="fr-FR" sz="1800" dirty="0">
                <a:effectLst/>
                <a:latin typeface="Times New Roman" panose="02020603050405020304" pitchFamily="18" charset="0"/>
                <a:ea typeface="Times New Roman" panose="02020603050405020304" pitchFamily="18" charset="0"/>
              </a:rPr>
              <a:t>	Le diagnostic histologique de carcinome sur biopsie doit impérativement préciser certains critères qui permettent d’évaluer l’indication d’une résection endoscopique : </a:t>
            </a:r>
          </a:p>
          <a:p>
            <a:pPr algn="just">
              <a:lnSpc>
                <a:spcPct val="150000"/>
              </a:lnSpc>
            </a:pPr>
            <a:r>
              <a:rPr lang="fr-FR" sz="1800" dirty="0">
                <a:effectLst/>
                <a:latin typeface="Times New Roman" panose="02020603050405020304" pitchFamily="18" charset="0"/>
                <a:ea typeface="Times New Roman" panose="02020603050405020304" pitchFamily="18" charset="0"/>
              </a:rPr>
              <a:t>- le sous-type histologique : le traitement endoscopique est préférentiellement réservé aux tumeurs de type intestinal.</a:t>
            </a:r>
          </a:p>
          <a:p>
            <a:pPr algn="just">
              <a:lnSpc>
                <a:spcPct val="150000"/>
              </a:lnSpc>
            </a:pPr>
            <a:r>
              <a:rPr lang="fr-FR" sz="1800" dirty="0">
                <a:effectLst/>
                <a:latin typeface="Times New Roman" panose="02020603050405020304" pitchFamily="18" charset="0"/>
                <a:ea typeface="Times New Roman" panose="02020603050405020304" pitchFamily="18" charset="0"/>
              </a:rPr>
              <a:t>- la présence d’une ulcération de surface. En effet, les lésions de plus de 2 cm ou ulcérées, les carcinomes peu différenciés, et les lésions bien différenciées mais ulcérées et de plus de 3 cm ne sont pas des indications de traitement endoscopique du fait du risque élevé d’atteinte ganglionnaire associée [3]</a:t>
            </a:r>
          </a:p>
          <a:p>
            <a:pPr algn="just">
              <a:lnSpc>
                <a:spcPct val="150000"/>
              </a:lnSpc>
            </a:pPr>
            <a:r>
              <a:rPr lang="fr-FR" sz="1800" dirty="0">
                <a:effectLst/>
                <a:latin typeface="Times New Roman" panose="02020603050405020304" pitchFamily="18" charset="0"/>
                <a:ea typeface="Times New Roman" panose="02020603050405020304" pitchFamily="18" charset="0"/>
              </a:rPr>
              <a:t>MOINS DE 2 CM NON ULCERE BIEN DIFFERENCIE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10</a:t>
            </a:fld>
            <a:endParaRPr lang="fr-FR"/>
          </a:p>
        </p:txBody>
      </p:sp>
    </p:spTree>
    <p:extLst>
      <p:ext uri="{BB962C8B-B14F-4D97-AF65-F5344CB8AC3E}">
        <p14:creationId xmlns:p14="http://schemas.microsoft.com/office/powerpoint/2010/main" val="397098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dizaine de fragments biopsiques, tous d’aspect homogène. Difficilement orientables, on n’identifie pas nettement d’épithélium de surface. Ces fragments intéressent la muqueuse et la musculaire muqueuse. Il s’agit de fragments densément cellulaires</a:t>
            </a:r>
          </a:p>
          <a:p>
            <a:r>
              <a:rPr lang="fr-FR" dirty="0"/>
              <a:t>Des glandes gastriques d’allure normale sont visibles. Associées à des images de destruction glandulaires. Décrire les cellules de revêtement des glandes « normales » : cellules cubiques qui renferment des noyaux arrondis, parfois volumineux et discrètement irréguliers, avec par endroit un nucléole proéminent, mais sans net </a:t>
            </a:r>
            <a:r>
              <a:rPr lang="fr-FR" dirty="0" err="1"/>
              <a:t>hyperchromatisme</a:t>
            </a:r>
            <a:r>
              <a:rPr lang="fr-FR" dirty="0"/>
              <a:t> nucléaire. Inflammation chronique active</a:t>
            </a:r>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11</a:t>
            </a:fld>
            <a:endParaRPr lang="fr-FR"/>
          </a:p>
        </p:txBody>
      </p:sp>
    </p:spTree>
    <p:extLst>
      <p:ext uri="{BB962C8B-B14F-4D97-AF65-F5344CB8AC3E}">
        <p14:creationId xmlns:p14="http://schemas.microsoft.com/office/powerpoint/2010/main" val="198304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12</a:t>
            </a:fld>
            <a:endParaRPr lang="fr-FR"/>
          </a:p>
        </p:txBody>
      </p:sp>
    </p:spTree>
    <p:extLst>
      <p:ext uri="{BB962C8B-B14F-4D97-AF65-F5344CB8AC3E}">
        <p14:creationId xmlns:p14="http://schemas.microsoft.com/office/powerpoint/2010/main" val="193221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dizaine de fragments biopsiques, tous d’aspect homogène</a:t>
            </a:r>
          </a:p>
        </p:txBody>
      </p:sp>
      <p:sp>
        <p:nvSpPr>
          <p:cNvPr id="4" name="Espace réservé du numéro de diapositive 3"/>
          <p:cNvSpPr>
            <a:spLocks noGrp="1"/>
          </p:cNvSpPr>
          <p:nvPr>
            <p:ph type="sldNum" sz="quarter" idx="5"/>
          </p:nvPr>
        </p:nvSpPr>
        <p:spPr/>
        <p:txBody>
          <a:bodyPr/>
          <a:lstStyle/>
          <a:p>
            <a:fld id="{29FB3CE7-F7ED-8646-9F62-8E79BECEA2D1}" type="slidenum">
              <a:rPr lang="fr-FR" smtClean="0"/>
              <a:t>17</a:t>
            </a:fld>
            <a:endParaRPr lang="fr-FR"/>
          </a:p>
        </p:txBody>
      </p:sp>
    </p:spTree>
    <p:extLst>
      <p:ext uri="{BB962C8B-B14F-4D97-AF65-F5344CB8AC3E}">
        <p14:creationId xmlns:p14="http://schemas.microsoft.com/office/powerpoint/2010/main" val="147779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C55D6A-7C4C-0C72-95F5-B2E2FC5F7B3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5ED2737-4AA0-73AB-3BA0-ED84C60EB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6CB413B-2D23-F6DE-312D-434FC2559731}"/>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FF565026-9A5A-7672-F9C8-6758D36387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F3CD06F-E9CF-D8A4-F9F2-1C66E5D1904E}"/>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44037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0105C-C6A0-DF9C-C7FF-7FCB891E71E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5AEF3D7-62CE-1076-584C-DE6A13D0AC9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529E40-1439-04DE-DDFB-A86C31993C96}"/>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EC709355-E857-6991-C031-BEEF9A1B98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B29262-FFFF-970D-6E9F-7F26D8715125}"/>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354967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A8B92D-9420-DBFA-19EC-ACB43E1B176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952523D-8A93-CB5C-6D0C-E013834DDF6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673DCB-58BD-73A9-F1C4-060BAC9AF581}"/>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F4C63B16-9D90-06EF-FD7B-4E81D35262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87696F-A160-B2F5-7BC8-180EE05FA409}"/>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489465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B8ECEB-B9AC-A946-B3CE-DB090D58AE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0F35B0-755C-9258-C6BE-440DAC2209C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79AF098-5AEA-B0DF-43F0-9C4EB5327A9C}"/>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E5A416F9-8917-A289-2A10-551C57CEED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4C9281-52C5-970B-423D-EB8DDA6E54CD}"/>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305270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80691-EB47-AE4D-13C9-E2D16DC8C1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C725AC5-4B79-681D-2CD4-95C3F16819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78AD84E-1379-540B-9A40-4EF0532FF19C}"/>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2CF9D4DC-2A9B-4155-42FD-DF2E54189F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E41D3A-98F8-696C-43FD-30948D8CF21F}"/>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3656945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2019D7-02AF-164A-8620-1E36F5732D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119E9A-3D68-1751-285E-02E637A3DE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650987B-561F-7C36-5A8B-C3C216D5D91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119B475-9F3E-9110-DB73-5759F022546F}"/>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6" name="Espace réservé du pied de page 5">
            <a:extLst>
              <a:ext uri="{FF2B5EF4-FFF2-40B4-BE49-F238E27FC236}">
                <a16:creationId xmlns:a16="http://schemas.microsoft.com/office/drawing/2014/main" id="{6990815F-DCC3-4984-DED4-A8D280F888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4CF616-C5C9-E92B-7EEE-D573FDCDDE88}"/>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258565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B8A51-CA9C-6636-ADFE-0845D495CE1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F7C19AD-066E-E7F7-5A00-29061D3DD2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173973D-5E84-8131-9796-E6DE079DF98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4E050D-E4A2-16CE-4C7E-524250FE2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33E5D27-76F9-D0DC-1EC6-E1F3DB3C4A1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EB9CBB0-2395-89D6-9BC8-04177D6218BF}"/>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8" name="Espace réservé du pied de page 7">
            <a:extLst>
              <a:ext uri="{FF2B5EF4-FFF2-40B4-BE49-F238E27FC236}">
                <a16:creationId xmlns:a16="http://schemas.microsoft.com/office/drawing/2014/main" id="{0B30C074-7E36-8D4E-3599-CA872A47DE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962CE19-F472-33E0-F17D-6D78499D7375}"/>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365156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39532-5253-72D4-9D4F-F823FFFA098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546DCB1-8769-3BA6-DC5B-A8F7A2457608}"/>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4" name="Espace réservé du pied de page 3">
            <a:extLst>
              <a:ext uri="{FF2B5EF4-FFF2-40B4-BE49-F238E27FC236}">
                <a16:creationId xmlns:a16="http://schemas.microsoft.com/office/drawing/2014/main" id="{D611DEC2-2FA9-0527-80FB-A6948A07314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9E18F5-9549-7C87-7E0F-CDE16C9DFE6E}"/>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23776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88CF67B-BD2B-B1B2-BDF4-175CD302664A}"/>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3" name="Espace réservé du pied de page 2">
            <a:extLst>
              <a:ext uri="{FF2B5EF4-FFF2-40B4-BE49-F238E27FC236}">
                <a16:creationId xmlns:a16="http://schemas.microsoft.com/office/drawing/2014/main" id="{33156D5C-4E09-A7E1-0414-6942A8ED07B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5CCBDF4-BC6F-7252-B463-87D08DBC1BCF}"/>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262934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90465-A72C-18EE-0918-6182C25281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9B0A187-C08C-B73E-C6AF-E817A6E7A6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68CD85E-B747-019C-0D11-30CE1564E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CF4D6A3-734A-BBF6-241C-67A6EA26D6CD}"/>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6" name="Espace réservé du pied de page 5">
            <a:extLst>
              <a:ext uri="{FF2B5EF4-FFF2-40B4-BE49-F238E27FC236}">
                <a16:creationId xmlns:a16="http://schemas.microsoft.com/office/drawing/2014/main" id="{3B2D5A69-01D8-80E1-599E-76E1304FC3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B37BE-997C-3FBD-C806-F4CCA91380D4}"/>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124898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B5443-059A-71F2-7F6A-4F10690D39A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89CD6B-A2E8-4EF8-1218-0036AF12EB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378E613-B99B-8266-B5A7-1F3171A42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A662B9C-68F8-EA7C-E823-45A9656B2A1F}"/>
              </a:ext>
            </a:extLst>
          </p:cNvPr>
          <p:cNvSpPr>
            <a:spLocks noGrp="1"/>
          </p:cNvSpPr>
          <p:nvPr>
            <p:ph type="dt" sz="half" idx="10"/>
          </p:nvPr>
        </p:nvSpPr>
        <p:spPr/>
        <p:txBody>
          <a:bodyPr/>
          <a:lstStyle/>
          <a:p>
            <a:fld id="{6E914E74-58FC-9243-89CC-1CFFF39F8150}" type="datetimeFigureOut">
              <a:rPr lang="fr-FR" smtClean="0"/>
              <a:t>16/11/2022</a:t>
            </a:fld>
            <a:endParaRPr lang="fr-FR"/>
          </a:p>
        </p:txBody>
      </p:sp>
      <p:sp>
        <p:nvSpPr>
          <p:cNvPr id="6" name="Espace réservé du pied de page 5">
            <a:extLst>
              <a:ext uri="{FF2B5EF4-FFF2-40B4-BE49-F238E27FC236}">
                <a16:creationId xmlns:a16="http://schemas.microsoft.com/office/drawing/2014/main" id="{C16833E2-919B-8DB9-0985-1D2DAD349D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B955FC-14F3-C683-35CF-CA75E87DA65D}"/>
              </a:ext>
            </a:extLst>
          </p:cNvPr>
          <p:cNvSpPr>
            <a:spLocks noGrp="1"/>
          </p:cNvSpPr>
          <p:nvPr>
            <p:ph type="sldNum" sz="quarter" idx="12"/>
          </p:nvPr>
        </p:nvSpPr>
        <p:spPr/>
        <p:txBody>
          <a:bodyPr/>
          <a:lstStyle/>
          <a:p>
            <a:fld id="{94A053A9-BC13-0C45-BFD3-B30BDF49114F}" type="slidenum">
              <a:rPr lang="fr-FR" smtClean="0"/>
              <a:t>‹N°›</a:t>
            </a:fld>
            <a:endParaRPr lang="fr-FR"/>
          </a:p>
        </p:txBody>
      </p:sp>
    </p:spTree>
    <p:extLst>
      <p:ext uri="{BB962C8B-B14F-4D97-AF65-F5344CB8AC3E}">
        <p14:creationId xmlns:p14="http://schemas.microsoft.com/office/powerpoint/2010/main" val="2772246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0674F26-E5B2-D1CD-E7B1-ED55E0B6C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AA9C443-E173-8111-CAEE-9B780AFDC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4E21FD5-933C-954C-FD73-922D20416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14E74-58FC-9243-89CC-1CFFF39F8150}"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9157F50B-F750-6340-8AF9-314C5CE8CD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29DB95C-8B16-B02D-866A-D49300E7DA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053A9-BC13-0C45-BFD3-B30BDF49114F}" type="slidenum">
              <a:rPr lang="fr-FR" smtClean="0"/>
              <a:t>‹N°›</a:t>
            </a:fld>
            <a:endParaRPr lang="fr-FR"/>
          </a:p>
        </p:txBody>
      </p:sp>
    </p:spTree>
    <p:extLst>
      <p:ext uri="{BB962C8B-B14F-4D97-AF65-F5344CB8AC3E}">
        <p14:creationId xmlns:p14="http://schemas.microsoft.com/office/powerpoint/2010/main" val="3209279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A12CFD-DC0C-F3BE-B9B2-585201027626}"/>
              </a:ext>
            </a:extLst>
          </p:cNvPr>
          <p:cNvSpPr>
            <a:spLocks noGrp="1"/>
          </p:cNvSpPr>
          <p:nvPr>
            <p:ph type="ctrTitle"/>
          </p:nvPr>
        </p:nvSpPr>
        <p:spPr/>
        <p:txBody>
          <a:bodyPr>
            <a:normAutofit/>
          </a:bodyPr>
          <a:lstStyle/>
          <a:p>
            <a:r>
              <a:rPr lang="fr-FR" sz="4800" b="1" dirty="0" err="1"/>
              <a:t>Histoséminaire</a:t>
            </a:r>
            <a:r>
              <a:rPr lang="fr-FR" sz="4800" b="1" dirty="0"/>
              <a:t> </a:t>
            </a:r>
            <a:br>
              <a:rPr lang="fr-FR" sz="4800" b="1" dirty="0"/>
            </a:br>
            <a:r>
              <a:rPr lang="fr-FR" sz="4800" b="1" dirty="0"/>
              <a:t>Société Française de Pathologie</a:t>
            </a:r>
            <a:br>
              <a:rPr lang="fr-FR" sz="4800" b="1" dirty="0"/>
            </a:br>
            <a:r>
              <a:rPr lang="fr-FR" sz="4800" b="1" dirty="0"/>
              <a:t>Carrefour Pathologie</a:t>
            </a:r>
          </a:p>
        </p:txBody>
      </p:sp>
      <p:sp>
        <p:nvSpPr>
          <p:cNvPr id="3" name="Sous-titre 2">
            <a:extLst>
              <a:ext uri="{FF2B5EF4-FFF2-40B4-BE49-F238E27FC236}">
                <a16:creationId xmlns:a16="http://schemas.microsoft.com/office/drawing/2014/main" id="{0C16A21E-8845-FAE4-CBE2-12F468C8A187}"/>
              </a:ext>
            </a:extLst>
          </p:cNvPr>
          <p:cNvSpPr>
            <a:spLocks noGrp="1"/>
          </p:cNvSpPr>
          <p:nvPr>
            <p:ph type="subTitle" idx="1"/>
          </p:nvPr>
        </p:nvSpPr>
        <p:spPr>
          <a:xfrm>
            <a:off x="1524000" y="3974177"/>
            <a:ext cx="9144000" cy="1655762"/>
          </a:xfrm>
        </p:spPr>
        <p:txBody>
          <a:bodyPr>
            <a:normAutofit fontScale="92500" lnSpcReduction="10000"/>
          </a:bodyPr>
          <a:lstStyle/>
          <a:p>
            <a:r>
              <a:rPr lang="fr-FR" sz="3000" b="1" dirty="0">
                <a:solidFill>
                  <a:srgbClr val="C00000"/>
                </a:solidFill>
              </a:rPr>
              <a:t>L’essentiel sur la biopsie gastrique tumorale</a:t>
            </a:r>
          </a:p>
          <a:p>
            <a:endParaRPr lang="fr-FR" dirty="0"/>
          </a:p>
          <a:p>
            <a:r>
              <a:rPr lang="fr-FR" dirty="0"/>
              <a:t>Mercredi 16 novembre 2022, Paris</a:t>
            </a:r>
          </a:p>
          <a:p>
            <a:r>
              <a:rPr lang="fr-FR" dirty="0"/>
              <a:t>Florence Renaud, Benoît Terris, Janick Selves</a:t>
            </a:r>
          </a:p>
        </p:txBody>
      </p:sp>
      <p:pic>
        <p:nvPicPr>
          <p:cNvPr id="4" name="Image 3">
            <a:extLst>
              <a:ext uri="{FF2B5EF4-FFF2-40B4-BE49-F238E27FC236}">
                <a16:creationId xmlns:a16="http://schemas.microsoft.com/office/drawing/2014/main" id="{8CF93760-2B1D-EF6F-D1A3-1B518569A6F3}"/>
              </a:ext>
            </a:extLst>
          </p:cNvPr>
          <p:cNvPicPr>
            <a:picLocks noChangeAspect="1"/>
          </p:cNvPicPr>
          <p:nvPr/>
        </p:nvPicPr>
        <p:blipFill>
          <a:blip r:embed="rId2"/>
          <a:stretch>
            <a:fillRect/>
          </a:stretch>
        </p:blipFill>
        <p:spPr>
          <a:xfrm>
            <a:off x="9533218" y="5346238"/>
            <a:ext cx="1803400" cy="1130300"/>
          </a:xfrm>
          <a:prstGeom prst="rect">
            <a:avLst/>
          </a:prstGeom>
        </p:spPr>
      </p:pic>
      <p:pic>
        <p:nvPicPr>
          <p:cNvPr id="5" name="Image 4">
            <a:extLst>
              <a:ext uri="{FF2B5EF4-FFF2-40B4-BE49-F238E27FC236}">
                <a16:creationId xmlns:a16="http://schemas.microsoft.com/office/drawing/2014/main" id="{49F32943-EF87-1F62-3195-A645557E65D0}"/>
              </a:ext>
            </a:extLst>
          </p:cNvPr>
          <p:cNvPicPr>
            <a:picLocks noChangeAspect="1"/>
          </p:cNvPicPr>
          <p:nvPr/>
        </p:nvPicPr>
        <p:blipFill>
          <a:blip r:embed="rId3"/>
          <a:stretch>
            <a:fillRect/>
          </a:stretch>
        </p:blipFill>
        <p:spPr>
          <a:xfrm>
            <a:off x="598394" y="5278437"/>
            <a:ext cx="2209800" cy="914400"/>
          </a:xfrm>
          <a:prstGeom prst="rect">
            <a:avLst/>
          </a:prstGeom>
        </p:spPr>
      </p:pic>
    </p:spTree>
    <p:extLst>
      <p:ext uri="{BB962C8B-B14F-4D97-AF65-F5344CB8AC3E}">
        <p14:creationId xmlns:p14="http://schemas.microsoft.com/office/powerpoint/2010/main" val="2296846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AC8884-32F1-50BA-DB0C-B0A1DB091559}"/>
              </a:ext>
            </a:extLst>
          </p:cNvPr>
          <p:cNvSpPr>
            <a:spLocks noGrp="1"/>
          </p:cNvSpPr>
          <p:nvPr>
            <p:ph type="title"/>
          </p:nvPr>
        </p:nvSpPr>
        <p:spPr/>
        <p:txBody>
          <a:bodyPr>
            <a:normAutofit/>
          </a:bodyPr>
          <a:lstStyle/>
          <a:p>
            <a:r>
              <a:rPr lang="fr-FR" sz="4000" b="1" dirty="0">
                <a:solidFill>
                  <a:srgbClr val="C00000"/>
                </a:solidFill>
              </a:rPr>
              <a:t>Traitement de l’adénocarcinome gastrique</a:t>
            </a:r>
          </a:p>
        </p:txBody>
      </p:sp>
      <p:sp>
        <p:nvSpPr>
          <p:cNvPr id="3" name="Espace réservé du contenu 2">
            <a:extLst>
              <a:ext uri="{FF2B5EF4-FFF2-40B4-BE49-F238E27FC236}">
                <a16:creationId xmlns:a16="http://schemas.microsoft.com/office/drawing/2014/main" id="{528F8285-07A5-2F0B-D178-43768C97D4D0}"/>
              </a:ext>
            </a:extLst>
          </p:cNvPr>
          <p:cNvSpPr>
            <a:spLocks noGrp="1"/>
          </p:cNvSpPr>
          <p:nvPr>
            <p:ph idx="1"/>
          </p:nvPr>
        </p:nvSpPr>
        <p:spPr/>
        <p:txBody>
          <a:bodyPr/>
          <a:lstStyle/>
          <a:p>
            <a:r>
              <a:rPr lang="fr-FR" dirty="0"/>
              <a:t>Formes superficielles : mucosectomie ou dissection sous-muqueuse </a:t>
            </a:r>
          </a:p>
          <a:p>
            <a:r>
              <a:rPr lang="fr-FR" dirty="0"/>
              <a:t>Formes localisées : chirurgie, si possible encadrée de chimiothérapie </a:t>
            </a:r>
            <a:r>
              <a:rPr lang="fr-FR" dirty="0" err="1"/>
              <a:t>péri-opératoire</a:t>
            </a:r>
            <a:endParaRPr lang="fr-FR" dirty="0"/>
          </a:p>
          <a:p>
            <a:r>
              <a:rPr lang="fr-FR" dirty="0"/>
              <a:t>Formes métastatiques : chimiothérapie, thérapies ciblées, inhibiteurs des points de contrôle de l’immunité (immunothérapie)</a:t>
            </a:r>
          </a:p>
          <a:p>
            <a:pPr marL="0" indent="0">
              <a:buNone/>
            </a:pPr>
            <a:endParaRPr lang="fr-FR" dirty="0"/>
          </a:p>
        </p:txBody>
      </p:sp>
      <p:sp>
        <p:nvSpPr>
          <p:cNvPr id="4" name="ZoneTexte 3">
            <a:extLst>
              <a:ext uri="{FF2B5EF4-FFF2-40B4-BE49-F238E27FC236}">
                <a16:creationId xmlns:a16="http://schemas.microsoft.com/office/drawing/2014/main" id="{B25A6C29-F40F-2D23-FF4F-7F2BB751F523}"/>
              </a:ext>
            </a:extLst>
          </p:cNvPr>
          <p:cNvSpPr txBox="1"/>
          <p:nvPr/>
        </p:nvSpPr>
        <p:spPr>
          <a:xfrm>
            <a:off x="7108738" y="6273225"/>
            <a:ext cx="7050505" cy="584775"/>
          </a:xfrm>
          <a:prstGeom prst="rect">
            <a:avLst/>
          </a:prstGeom>
          <a:noFill/>
        </p:spPr>
        <p:txBody>
          <a:bodyPr wrap="square" rtlCol="0">
            <a:spAutoFit/>
          </a:bodyPr>
          <a:lstStyle/>
          <a:p>
            <a:r>
              <a:rPr lang="fr-FR" sz="1400" dirty="0">
                <a:effectLst/>
                <a:latin typeface="ArialMT"/>
              </a:rPr>
              <a:t>TNCD - Chapitre 2 : Cancer de l’estomac - 17/10/2022 </a:t>
            </a:r>
            <a:endParaRPr lang="fr-FR" sz="1400" dirty="0"/>
          </a:p>
          <a:p>
            <a:endParaRPr lang="fr-FR" dirty="0"/>
          </a:p>
        </p:txBody>
      </p:sp>
      <p:sp>
        <p:nvSpPr>
          <p:cNvPr id="5" name="ZoneTexte 4">
            <a:extLst>
              <a:ext uri="{FF2B5EF4-FFF2-40B4-BE49-F238E27FC236}">
                <a16:creationId xmlns:a16="http://schemas.microsoft.com/office/drawing/2014/main" id="{C680F20A-B146-0793-3F52-E8963743DF73}"/>
              </a:ext>
            </a:extLst>
          </p:cNvPr>
          <p:cNvSpPr txBox="1"/>
          <p:nvPr/>
        </p:nvSpPr>
        <p:spPr>
          <a:xfrm>
            <a:off x="4032758" y="4680398"/>
            <a:ext cx="4425441" cy="1015663"/>
          </a:xfrm>
          <a:custGeom>
            <a:avLst/>
            <a:gdLst>
              <a:gd name="connsiteX0" fmla="*/ 0 w 4425441"/>
              <a:gd name="connsiteY0" fmla="*/ 0 h 1015663"/>
              <a:gd name="connsiteX1" fmla="*/ 499443 w 4425441"/>
              <a:gd name="connsiteY1" fmla="*/ 0 h 1015663"/>
              <a:gd name="connsiteX2" fmla="*/ 1043140 w 4425441"/>
              <a:gd name="connsiteY2" fmla="*/ 0 h 1015663"/>
              <a:gd name="connsiteX3" fmla="*/ 1763854 w 4425441"/>
              <a:gd name="connsiteY3" fmla="*/ 0 h 1015663"/>
              <a:gd name="connsiteX4" fmla="*/ 2396060 w 4425441"/>
              <a:gd name="connsiteY4" fmla="*/ 0 h 1015663"/>
              <a:gd name="connsiteX5" fmla="*/ 2895503 w 4425441"/>
              <a:gd name="connsiteY5" fmla="*/ 0 h 1015663"/>
              <a:gd name="connsiteX6" fmla="*/ 3527709 w 4425441"/>
              <a:gd name="connsiteY6" fmla="*/ 0 h 1015663"/>
              <a:gd name="connsiteX7" fmla="*/ 4425441 w 4425441"/>
              <a:gd name="connsiteY7" fmla="*/ 0 h 1015663"/>
              <a:gd name="connsiteX8" fmla="*/ 4425441 w 4425441"/>
              <a:gd name="connsiteY8" fmla="*/ 487518 h 1015663"/>
              <a:gd name="connsiteX9" fmla="*/ 4425441 w 4425441"/>
              <a:gd name="connsiteY9" fmla="*/ 1015663 h 1015663"/>
              <a:gd name="connsiteX10" fmla="*/ 3704726 w 4425441"/>
              <a:gd name="connsiteY10" fmla="*/ 1015663 h 1015663"/>
              <a:gd name="connsiteX11" fmla="*/ 3161029 w 4425441"/>
              <a:gd name="connsiteY11" fmla="*/ 1015663 h 1015663"/>
              <a:gd name="connsiteX12" fmla="*/ 2484569 w 4425441"/>
              <a:gd name="connsiteY12" fmla="*/ 1015663 h 1015663"/>
              <a:gd name="connsiteX13" fmla="*/ 1896618 w 4425441"/>
              <a:gd name="connsiteY13" fmla="*/ 1015663 h 1015663"/>
              <a:gd name="connsiteX14" fmla="*/ 1264412 w 4425441"/>
              <a:gd name="connsiteY14" fmla="*/ 1015663 h 1015663"/>
              <a:gd name="connsiteX15" fmla="*/ 543697 w 4425441"/>
              <a:gd name="connsiteY15" fmla="*/ 1015663 h 1015663"/>
              <a:gd name="connsiteX16" fmla="*/ 0 w 4425441"/>
              <a:gd name="connsiteY16" fmla="*/ 1015663 h 1015663"/>
              <a:gd name="connsiteX17" fmla="*/ 0 w 4425441"/>
              <a:gd name="connsiteY17" fmla="*/ 538301 h 1015663"/>
              <a:gd name="connsiteX18" fmla="*/ 0 w 4425441"/>
              <a:gd name="connsiteY18"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5441" h="1015663" extrusionOk="0">
                <a:moveTo>
                  <a:pt x="0" y="0"/>
                </a:moveTo>
                <a:cubicBezTo>
                  <a:pt x="213839" y="-4482"/>
                  <a:pt x="341836" y="-9854"/>
                  <a:pt x="499443" y="0"/>
                </a:cubicBezTo>
                <a:cubicBezTo>
                  <a:pt x="657050" y="9854"/>
                  <a:pt x="782622" y="24063"/>
                  <a:pt x="1043140" y="0"/>
                </a:cubicBezTo>
                <a:cubicBezTo>
                  <a:pt x="1303658" y="-24063"/>
                  <a:pt x="1511870" y="19622"/>
                  <a:pt x="1763854" y="0"/>
                </a:cubicBezTo>
                <a:cubicBezTo>
                  <a:pt x="2015838" y="-19622"/>
                  <a:pt x="2152261" y="-24434"/>
                  <a:pt x="2396060" y="0"/>
                </a:cubicBezTo>
                <a:cubicBezTo>
                  <a:pt x="2639859" y="24434"/>
                  <a:pt x="2795440" y="9956"/>
                  <a:pt x="2895503" y="0"/>
                </a:cubicBezTo>
                <a:cubicBezTo>
                  <a:pt x="2995566" y="-9956"/>
                  <a:pt x="3284297" y="-21199"/>
                  <a:pt x="3527709" y="0"/>
                </a:cubicBezTo>
                <a:cubicBezTo>
                  <a:pt x="3771121" y="21199"/>
                  <a:pt x="4231784" y="-35867"/>
                  <a:pt x="4425441" y="0"/>
                </a:cubicBezTo>
                <a:cubicBezTo>
                  <a:pt x="4420974" y="240347"/>
                  <a:pt x="4416300" y="331428"/>
                  <a:pt x="4425441" y="487518"/>
                </a:cubicBezTo>
                <a:cubicBezTo>
                  <a:pt x="4434582" y="643608"/>
                  <a:pt x="4400698" y="872203"/>
                  <a:pt x="4425441" y="1015663"/>
                </a:cubicBezTo>
                <a:cubicBezTo>
                  <a:pt x="4126445" y="1005503"/>
                  <a:pt x="3925321" y="1022614"/>
                  <a:pt x="3704726" y="1015663"/>
                </a:cubicBezTo>
                <a:cubicBezTo>
                  <a:pt x="3484131" y="1008712"/>
                  <a:pt x="3355527" y="1015722"/>
                  <a:pt x="3161029" y="1015663"/>
                </a:cubicBezTo>
                <a:cubicBezTo>
                  <a:pt x="2966531" y="1015604"/>
                  <a:pt x="2652658" y="1010564"/>
                  <a:pt x="2484569" y="1015663"/>
                </a:cubicBezTo>
                <a:cubicBezTo>
                  <a:pt x="2316480" y="1020762"/>
                  <a:pt x="2092573" y="1009413"/>
                  <a:pt x="1896618" y="1015663"/>
                </a:cubicBezTo>
                <a:cubicBezTo>
                  <a:pt x="1700663" y="1021913"/>
                  <a:pt x="1550380" y="1003589"/>
                  <a:pt x="1264412" y="1015663"/>
                </a:cubicBezTo>
                <a:cubicBezTo>
                  <a:pt x="978444" y="1027737"/>
                  <a:pt x="769918" y="985635"/>
                  <a:pt x="543697" y="1015663"/>
                </a:cubicBezTo>
                <a:cubicBezTo>
                  <a:pt x="317476" y="1045691"/>
                  <a:pt x="258530" y="1042626"/>
                  <a:pt x="0" y="1015663"/>
                </a:cubicBezTo>
                <a:cubicBezTo>
                  <a:pt x="-418" y="802621"/>
                  <a:pt x="18090" y="736531"/>
                  <a:pt x="0" y="538301"/>
                </a:cubicBezTo>
                <a:cubicBezTo>
                  <a:pt x="-18090" y="340071"/>
                  <a:pt x="-24210" y="111785"/>
                  <a:pt x="0" y="0"/>
                </a:cubicBezTo>
                <a:close/>
              </a:path>
            </a:pathLst>
          </a:custGeom>
          <a:noFill/>
          <a:ln w="28575">
            <a:solidFill>
              <a:srgbClr val="C00000"/>
            </a:solidFill>
            <a:extLst>
              <a:ext uri="{C807C97D-BFC1-408E-A445-0C87EB9F89A2}">
                <ask:lineSketchStyleProps xmlns:ask="http://schemas.microsoft.com/office/drawing/2018/sketchyshapes" xmlns="" sd="2149863161">
                  <a:prstGeom prst="rect">
                    <a:avLst/>
                  </a:prstGeom>
                  <ask:type>
                    <ask:lineSketchFreehand/>
                  </ask:type>
                </ask:lineSketchStyleProps>
              </a:ext>
            </a:extLst>
          </a:ln>
        </p:spPr>
        <p:txBody>
          <a:bodyPr wrap="square" rtlCol="0">
            <a:spAutoFit/>
          </a:bodyPr>
          <a:lstStyle/>
          <a:p>
            <a:pPr algn="ctr"/>
            <a:r>
              <a:rPr lang="fr-FR" sz="2000" b="1" dirty="0">
                <a:solidFill>
                  <a:srgbClr val="C00000"/>
                </a:solidFill>
              </a:rPr>
              <a:t>Rôle du pathologiste sur biopsie : </a:t>
            </a:r>
          </a:p>
          <a:p>
            <a:pPr marL="285750" indent="-285750">
              <a:buFontTx/>
              <a:buChar char="-"/>
            </a:pPr>
            <a:r>
              <a:rPr lang="fr-FR" sz="2000" b="1" dirty="0">
                <a:solidFill>
                  <a:srgbClr val="C00000"/>
                </a:solidFill>
              </a:rPr>
              <a:t>Diagnostic</a:t>
            </a:r>
          </a:p>
          <a:p>
            <a:pPr marL="285750" indent="-285750">
              <a:buFontTx/>
              <a:buChar char="-"/>
            </a:pPr>
            <a:r>
              <a:rPr lang="fr-FR" sz="2000" b="1" dirty="0">
                <a:solidFill>
                  <a:srgbClr val="C00000"/>
                </a:solidFill>
              </a:rPr>
              <a:t>Détermination du profil moléculaire</a:t>
            </a:r>
          </a:p>
        </p:txBody>
      </p:sp>
    </p:spTree>
    <p:extLst>
      <p:ext uri="{BB962C8B-B14F-4D97-AF65-F5344CB8AC3E}">
        <p14:creationId xmlns:p14="http://schemas.microsoft.com/office/powerpoint/2010/main" val="2619810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CE2A1-743E-4780-08AB-ED6A65AB89D0}"/>
              </a:ext>
            </a:extLst>
          </p:cNvPr>
          <p:cNvSpPr>
            <a:spLocks noGrp="1"/>
          </p:cNvSpPr>
          <p:nvPr>
            <p:ph type="title"/>
          </p:nvPr>
        </p:nvSpPr>
        <p:spPr/>
        <p:txBody>
          <a:bodyPr/>
          <a:lstStyle/>
          <a:p>
            <a:r>
              <a:rPr lang="fr-FR" dirty="0"/>
              <a:t>Cas n°1</a:t>
            </a:r>
          </a:p>
        </p:txBody>
      </p:sp>
      <p:sp>
        <p:nvSpPr>
          <p:cNvPr id="3" name="Espace réservé du contenu 2">
            <a:extLst>
              <a:ext uri="{FF2B5EF4-FFF2-40B4-BE49-F238E27FC236}">
                <a16:creationId xmlns:a16="http://schemas.microsoft.com/office/drawing/2014/main" id="{1D0AE017-4734-3CDE-352D-C393EC2D2C6E}"/>
              </a:ext>
            </a:extLst>
          </p:cNvPr>
          <p:cNvSpPr>
            <a:spLocks noGrp="1"/>
          </p:cNvSpPr>
          <p:nvPr>
            <p:ph idx="1"/>
          </p:nvPr>
        </p:nvSpPr>
        <p:spPr/>
        <p:txBody>
          <a:bodyPr/>
          <a:lstStyle/>
          <a:p>
            <a:pPr lvl="1"/>
            <a:r>
              <a:rPr lang="fr-FR" dirty="0"/>
              <a:t>Femme de 52 ans. Altération de l’état général et aspect de linite </a:t>
            </a:r>
            <a:r>
              <a:rPr lang="fr-FR" dirty="0" err="1"/>
              <a:t>pangastrique</a:t>
            </a:r>
            <a:r>
              <a:rPr lang="fr-FR" dirty="0"/>
              <a:t> en endoscopie</a:t>
            </a:r>
          </a:p>
          <a:p>
            <a:pPr lvl="1"/>
            <a:endParaRPr lang="fr-FR" dirty="0"/>
          </a:p>
          <a:p>
            <a:pPr marL="342900" lvl="0" indent="-342900">
              <a:lnSpc>
                <a:spcPct val="115000"/>
              </a:lnSpc>
              <a:spcAft>
                <a:spcPts val="800"/>
              </a:spcAft>
              <a:buFont typeface="Symbol" pitchFamily="2" charset="2"/>
              <a:buChar char=""/>
            </a:pPr>
            <a:r>
              <a:rPr lang="fr-FR"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https://www.teleslide.com/viewsel3/viewsel.php?ForumId=919&amp;ObjectId=1&amp;SelectionId=25923&amp;SubjectId=16983&amp;DataFolder=0</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3955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CCDC9-97F5-1592-6A54-423C63239821}"/>
              </a:ext>
            </a:extLst>
          </p:cNvPr>
          <p:cNvSpPr>
            <a:spLocks noGrp="1"/>
          </p:cNvSpPr>
          <p:nvPr>
            <p:ph type="title"/>
          </p:nvPr>
        </p:nvSpPr>
        <p:spPr/>
        <p:txBody>
          <a:bodyPr/>
          <a:lstStyle/>
          <a:p>
            <a:r>
              <a:rPr lang="fr-FR" b="1" dirty="0">
                <a:solidFill>
                  <a:srgbClr val="C00000"/>
                </a:solidFill>
              </a:rPr>
              <a:t>Compléments</a:t>
            </a:r>
          </a:p>
        </p:txBody>
      </p:sp>
      <p:sp>
        <p:nvSpPr>
          <p:cNvPr id="3" name="Espace réservé du contenu 2">
            <a:extLst>
              <a:ext uri="{FF2B5EF4-FFF2-40B4-BE49-F238E27FC236}">
                <a16:creationId xmlns:a16="http://schemas.microsoft.com/office/drawing/2014/main" id="{427760A4-B28F-FF9D-53D3-DAA3D82EBC51}"/>
              </a:ext>
            </a:extLst>
          </p:cNvPr>
          <p:cNvSpPr>
            <a:spLocks noGrp="1"/>
          </p:cNvSpPr>
          <p:nvPr>
            <p:ph idx="1"/>
          </p:nvPr>
        </p:nvSpPr>
        <p:spPr/>
        <p:txBody>
          <a:bodyPr/>
          <a:lstStyle/>
          <a:p>
            <a:r>
              <a:rPr lang="fr-FR" dirty="0"/>
              <a:t>Pas d’inclusion virale</a:t>
            </a:r>
          </a:p>
          <a:p>
            <a:r>
              <a:rPr lang="fr-FR" dirty="0"/>
              <a:t>Pas d’agent pathogène</a:t>
            </a:r>
          </a:p>
          <a:p>
            <a:r>
              <a:rPr lang="fr-FR" dirty="0"/>
              <a:t>Immunohistochimie : p53 non aberrant, ki-67 modéré, EMA négatif, pas d’argument pour un lymphome</a:t>
            </a:r>
          </a:p>
        </p:txBody>
      </p:sp>
    </p:spTree>
    <p:extLst>
      <p:ext uri="{BB962C8B-B14F-4D97-AF65-F5344CB8AC3E}">
        <p14:creationId xmlns:p14="http://schemas.microsoft.com/office/powerpoint/2010/main" val="764905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2A49570C-C432-8576-38A4-19AD34EDD4BA}"/>
              </a:ext>
            </a:extLst>
          </p:cNvPr>
          <p:cNvGrpSpPr/>
          <p:nvPr/>
        </p:nvGrpSpPr>
        <p:grpSpPr>
          <a:xfrm>
            <a:off x="0" y="0"/>
            <a:ext cx="9144002" cy="6858000"/>
            <a:chOff x="0" y="0"/>
            <a:chExt cx="9144002" cy="6858000"/>
          </a:xfrm>
        </p:grpSpPr>
        <p:pic>
          <p:nvPicPr>
            <p:cNvPr id="3" name="Image 2">
              <a:extLst>
                <a:ext uri="{FF2B5EF4-FFF2-40B4-BE49-F238E27FC236}">
                  <a16:creationId xmlns:a16="http://schemas.microsoft.com/office/drawing/2014/main" id="{F01C4609-04C4-B807-C309-D2029953EC14}"/>
                </a:ext>
              </a:extLst>
            </p:cNvPr>
            <p:cNvPicPr>
              <a:picLocks noChangeAspect="1"/>
            </p:cNvPicPr>
            <p:nvPr/>
          </p:nvPicPr>
          <p:blipFill>
            <a:blip r:embed="rId2"/>
            <a:stretch>
              <a:fillRect/>
            </a:stretch>
          </p:blipFill>
          <p:spPr>
            <a:xfrm>
              <a:off x="16184" y="4514213"/>
              <a:ext cx="4363652" cy="2343787"/>
            </a:xfrm>
            <a:prstGeom prst="rect">
              <a:avLst/>
            </a:prstGeom>
          </p:spPr>
        </p:pic>
        <p:pic>
          <p:nvPicPr>
            <p:cNvPr id="4" name="Image 3">
              <a:extLst>
                <a:ext uri="{FF2B5EF4-FFF2-40B4-BE49-F238E27FC236}">
                  <a16:creationId xmlns:a16="http://schemas.microsoft.com/office/drawing/2014/main" id="{261ADC02-DA77-7110-93FA-7FBBBEEFC04B}"/>
                </a:ext>
              </a:extLst>
            </p:cNvPr>
            <p:cNvPicPr>
              <a:picLocks noChangeAspect="1"/>
            </p:cNvPicPr>
            <p:nvPr/>
          </p:nvPicPr>
          <p:blipFill>
            <a:blip r:embed="rId3"/>
            <a:stretch>
              <a:fillRect/>
            </a:stretch>
          </p:blipFill>
          <p:spPr>
            <a:xfrm>
              <a:off x="2" y="1197186"/>
              <a:ext cx="9144000" cy="1204920"/>
            </a:xfrm>
            <a:prstGeom prst="rect">
              <a:avLst/>
            </a:prstGeom>
          </p:spPr>
        </p:pic>
        <p:sp>
          <p:nvSpPr>
            <p:cNvPr id="5" name="Google Shape;15;p3">
              <a:extLst>
                <a:ext uri="{FF2B5EF4-FFF2-40B4-BE49-F238E27FC236}">
                  <a16:creationId xmlns:a16="http://schemas.microsoft.com/office/drawing/2014/main" id="{B8A8BA08-6538-A97B-EF71-C25E1983A18E}"/>
                </a:ext>
              </a:extLst>
            </p:cNvPr>
            <p:cNvSpPr/>
            <p:nvPr/>
          </p:nvSpPr>
          <p:spPr>
            <a:xfrm flipH="1" flipV="1">
              <a:off x="0" y="0"/>
              <a:ext cx="9144002" cy="1139999"/>
            </a:xfrm>
            <a:prstGeom prst="rect">
              <a:avLst/>
            </a:prstGeom>
            <a:gradFill>
              <a:gsLst>
                <a:gs pos="0">
                  <a:srgbClr val="33A8DB">
                    <a:alpha val="95000"/>
                  </a:srgbClr>
                </a:gs>
                <a:gs pos="100000">
                  <a:srgbClr val="33A8DB">
                    <a:alpha val="85000"/>
                    <a:lumMod val="80000"/>
                    <a:lumOff val="20000"/>
                  </a:srgbClr>
                </a:gs>
              </a:gsLst>
              <a:lin ang="10800000" scaled="1"/>
            </a:gra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2">
              <a:extLst>
                <a:ext uri="{FF2B5EF4-FFF2-40B4-BE49-F238E27FC236}">
                  <a16:creationId xmlns:a16="http://schemas.microsoft.com/office/drawing/2014/main" id="{285C96F0-1616-0A4C-4828-E8C32EF2E44C}"/>
                </a:ext>
              </a:extLst>
            </p:cNvPr>
            <p:cNvSpPr txBox="1">
              <a:spLocks/>
            </p:cNvSpPr>
            <p:nvPr/>
          </p:nvSpPr>
          <p:spPr>
            <a:xfrm>
              <a:off x="204186" y="78813"/>
              <a:ext cx="3142696" cy="982372"/>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fr-FR" sz="2800" b="1" dirty="0">
                  <a:solidFill>
                    <a:schemeClr val="bg1"/>
                  </a:solidFill>
                  <a:latin typeface="Gotham" panose="02000504050000020004" pitchFamily="2" charset="0"/>
                </a:rPr>
                <a:t>Cas BGT_01</a:t>
              </a:r>
            </a:p>
          </p:txBody>
        </p:sp>
        <p:pic>
          <p:nvPicPr>
            <p:cNvPr id="7" name="Image 6">
              <a:extLst>
                <a:ext uri="{FF2B5EF4-FFF2-40B4-BE49-F238E27FC236}">
                  <a16:creationId xmlns:a16="http://schemas.microsoft.com/office/drawing/2014/main" id="{F8C3A14E-E347-9D01-7CD1-0C74A0C60FD2}"/>
                </a:ext>
              </a:extLst>
            </p:cNvPr>
            <p:cNvPicPr>
              <a:picLocks noChangeAspect="1"/>
            </p:cNvPicPr>
            <p:nvPr/>
          </p:nvPicPr>
          <p:blipFill>
            <a:blip r:embed="rId4"/>
            <a:stretch>
              <a:fillRect/>
            </a:stretch>
          </p:blipFill>
          <p:spPr>
            <a:xfrm>
              <a:off x="0" y="2428945"/>
              <a:ext cx="4363653" cy="2343787"/>
            </a:xfrm>
            <a:prstGeom prst="rect">
              <a:avLst/>
            </a:prstGeom>
          </p:spPr>
        </p:pic>
        <p:pic>
          <p:nvPicPr>
            <p:cNvPr id="8" name="Image 7">
              <a:extLst>
                <a:ext uri="{FF2B5EF4-FFF2-40B4-BE49-F238E27FC236}">
                  <a16:creationId xmlns:a16="http://schemas.microsoft.com/office/drawing/2014/main" id="{B8616EA7-79B0-3F56-6E4A-60707FD006D7}"/>
                </a:ext>
              </a:extLst>
            </p:cNvPr>
            <p:cNvPicPr>
              <a:picLocks noChangeAspect="1"/>
            </p:cNvPicPr>
            <p:nvPr/>
          </p:nvPicPr>
          <p:blipFill>
            <a:blip r:embed="rId5"/>
            <a:stretch>
              <a:fillRect/>
            </a:stretch>
          </p:blipFill>
          <p:spPr>
            <a:xfrm>
              <a:off x="3722734" y="4686247"/>
              <a:ext cx="5421263" cy="2171752"/>
            </a:xfrm>
            <a:prstGeom prst="rect">
              <a:avLst/>
            </a:prstGeom>
          </p:spPr>
        </p:pic>
        <p:pic>
          <p:nvPicPr>
            <p:cNvPr id="9" name="Image 8">
              <a:extLst>
                <a:ext uri="{FF2B5EF4-FFF2-40B4-BE49-F238E27FC236}">
                  <a16:creationId xmlns:a16="http://schemas.microsoft.com/office/drawing/2014/main" id="{A653097C-62E4-A5CD-67DE-4AD668BFA3EA}"/>
                </a:ext>
              </a:extLst>
            </p:cNvPr>
            <p:cNvPicPr>
              <a:picLocks noChangeAspect="1"/>
            </p:cNvPicPr>
            <p:nvPr/>
          </p:nvPicPr>
          <p:blipFill>
            <a:blip r:embed="rId6"/>
            <a:stretch>
              <a:fillRect/>
            </a:stretch>
          </p:blipFill>
          <p:spPr>
            <a:xfrm>
              <a:off x="3826902" y="2444774"/>
              <a:ext cx="5300914" cy="2155455"/>
            </a:xfrm>
            <a:prstGeom prst="rect">
              <a:avLst/>
            </a:prstGeom>
          </p:spPr>
        </p:pic>
      </p:grpSp>
    </p:spTree>
    <p:extLst>
      <p:ext uri="{BB962C8B-B14F-4D97-AF65-F5344CB8AC3E}">
        <p14:creationId xmlns:p14="http://schemas.microsoft.com/office/powerpoint/2010/main" val="3530460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3515E-24E5-70F7-F0BA-56407DDE5698}"/>
              </a:ext>
            </a:extLst>
          </p:cNvPr>
          <p:cNvSpPr>
            <a:spLocks noGrp="1"/>
          </p:cNvSpPr>
          <p:nvPr>
            <p:ph type="title"/>
          </p:nvPr>
        </p:nvSpPr>
        <p:spPr/>
        <p:txBody>
          <a:bodyPr>
            <a:normAutofit/>
          </a:bodyPr>
          <a:lstStyle/>
          <a:p>
            <a:r>
              <a:rPr lang="fr-FR" sz="4000" b="1" dirty="0">
                <a:solidFill>
                  <a:srgbClr val="C00000"/>
                </a:solidFill>
              </a:rPr>
              <a:t>Diagnostic</a:t>
            </a:r>
          </a:p>
        </p:txBody>
      </p:sp>
      <p:sp>
        <p:nvSpPr>
          <p:cNvPr id="3" name="Espace réservé du contenu 2">
            <a:extLst>
              <a:ext uri="{FF2B5EF4-FFF2-40B4-BE49-F238E27FC236}">
                <a16:creationId xmlns:a16="http://schemas.microsoft.com/office/drawing/2014/main" id="{AE702992-F31A-1A14-60B2-BB47960ED335}"/>
              </a:ext>
            </a:extLst>
          </p:cNvPr>
          <p:cNvSpPr>
            <a:spLocks noGrp="1"/>
          </p:cNvSpPr>
          <p:nvPr>
            <p:ph idx="1"/>
          </p:nvPr>
        </p:nvSpPr>
        <p:spPr/>
        <p:txBody>
          <a:bodyPr/>
          <a:lstStyle/>
          <a:p>
            <a:pPr marL="0" indent="0">
              <a:buNone/>
            </a:pPr>
            <a:r>
              <a:rPr lang="fr-FR" sz="2400" b="1" dirty="0">
                <a:effectLst/>
                <a:ea typeface="Times New Roman" panose="02020603050405020304" pitchFamily="18" charset="0"/>
              </a:rPr>
              <a:t>Muqueuse gastrique inflammatoire et ulcérée. Présence de cellules irrégulières dont on ne peut pas préciser la nature tumorale ou dystrophique dans le contexte. Intérêt de nouvelles biopsies plus profondes</a:t>
            </a:r>
          </a:p>
          <a:p>
            <a:pPr marL="0" indent="0">
              <a:buNone/>
            </a:pPr>
            <a:endParaRPr lang="fr-FR" dirty="0"/>
          </a:p>
          <a:p>
            <a:pPr marL="0" indent="0">
              <a:buNone/>
            </a:pPr>
            <a:r>
              <a:rPr lang="fr-FR" sz="2400" dirty="0"/>
              <a:t>Diagnostic qui avait été proposé initialement : muqueuse inflammatoire avec quelques cellules suspectes de correspondre à un carcinome à cellules peu cohésives</a:t>
            </a:r>
          </a:p>
        </p:txBody>
      </p:sp>
    </p:spTree>
    <p:extLst>
      <p:ext uri="{BB962C8B-B14F-4D97-AF65-F5344CB8AC3E}">
        <p14:creationId xmlns:p14="http://schemas.microsoft.com/office/powerpoint/2010/main" val="148269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981F5-3D9F-3E90-3838-498F1034ADDE}"/>
              </a:ext>
            </a:extLst>
          </p:cNvPr>
          <p:cNvSpPr>
            <a:spLocks noGrp="1"/>
          </p:cNvSpPr>
          <p:nvPr>
            <p:ph type="title"/>
          </p:nvPr>
        </p:nvSpPr>
        <p:spPr/>
        <p:txBody>
          <a:bodyPr>
            <a:normAutofit/>
          </a:bodyPr>
          <a:lstStyle/>
          <a:p>
            <a:r>
              <a:rPr lang="fr-FR" sz="4000" b="1" dirty="0">
                <a:solidFill>
                  <a:srgbClr val="C00000"/>
                </a:solidFill>
              </a:rPr>
              <a:t>Evolution</a:t>
            </a:r>
          </a:p>
        </p:txBody>
      </p:sp>
      <p:sp>
        <p:nvSpPr>
          <p:cNvPr id="3" name="Espace réservé du contenu 2">
            <a:extLst>
              <a:ext uri="{FF2B5EF4-FFF2-40B4-BE49-F238E27FC236}">
                <a16:creationId xmlns:a16="http://schemas.microsoft.com/office/drawing/2014/main" id="{9EBF80FA-A0E6-7420-4D7F-BA02B9EC2493}"/>
              </a:ext>
            </a:extLst>
          </p:cNvPr>
          <p:cNvSpPr>
            <a:spLocks noGrp="1"/>
          </p:cNvSpPr>
          <p:nvPr>
            <p:ph idx="1"/>
          </p:nvPr>
        </p:nvSpPr>
        <p:spPr/>
        <p:txBody>
          <a:bodyPr/>
          <a:lstStyle/>
          <a:p>
            <a:r>
              <a:rPr lang="fr-FR" dirty="0"/>
              <a:t>Inclusion dans l’essai clinique PRODIGE 19</a:t>
            </a:r>
          </a:p>
          <a:p>
            <a:r>
              <a:rPr lang="fr-FR" dirty="0"/>
              <a:t>Pièce opératoire : pas de linite ! </a:t>
            </a:r>
            <a:r>
              <a:rPr lang="fr-FR"/>
              <a:t>Terme macroscopique</a:t>
            </a:r>
            <a:endParaRPr lang="fr-FR" dirty="0"/>
          </a:p>
          <a:p>
            <a:r>
              <a:rPr lang="fr-FR" dirty="0"/>
              <a:t>Absence de cellule tumorale</a:t>
            </a:r>
          </a:p>
          <a:p>
            <a:r>
              <a:rPr lang="fr-FR" dirty="0"/>
              <a:t>Absence d’Helicobacter pylori</a:t>
            </a:r>
          </a:p>
          <a:p>
            <a:r>
              <a:rPr lang="fr-FR" dirty="0"/>
              <a:t>Gastrite chronique avec rares foyers d’activité</a:t>
            </a:r>
          </a:p>
          <a:p>
            <a:r>
              <a:rPr lang="fr-FR" dirty="0"/>
              <a:t>Pas de signe de régression histologique</a:t>
            </a:r>
          </a:p>
          <a:p>
            <a:r>
              <a:rPr lang="fr-FR" dirty="0"/>
              <a:t>Aucune altération moléculaire sur la biopsie (étude faite a posteriori)</a:t>
            </a:r>
          </a:p>
          <a:p>
            <a:r>
              <a:rPr lang="fr-FR" dirty="0"/>
              <a:t>Recul clinique de 7 ans, pas de récidive</a:t>
            </a:r>
          </a:p>
          <a:p>
            <a:endParaRPr lang="fr-FR" dirty="0"/>
          </a:p>
        </p:txBody>
      </p:sp>
    </p:spTree>
    <p:extLst>
      <p:ext uri="{BB962C8B-B14F-4D97-AF65-F5344CB8AC3E}">
        <p14:creationId xmlns:p14="http://schemas.microsoft.com/office/powerpoint/2010/main" val="415841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D5419-5FF2-5334-5868-E41C9C31F0BF}"/>
              </a:ext>
            </a:extLst>
          </p:cNvPr>
          <p:cNvSpPr>
            <a:spLocks noGrp="1"/>
          </p:cNvSpPr>
          <p:nvPr>
            <p:ph type="title"/>
          </p:nvPr>
        </p:nvSpPr>
        <p:spPr/>
        <p:txBody>
          <a:bodyPr>
            <a:normAutofit/>
          </a:bodyPr>
          <a:lstStyle/>
          <a:p>
            <a:r>
              <a:rPr lang="fr-FR" sz="4000" b="1" dirty="0">
                <a:solidFill>
                  <a:srgbClr val="C00000"/>
                </a:solidFill>
              </a:rPr>
              <a:t>Points à retenir</a:t>
            </a:r>
          </a:p>
        </p:txBody>
      </p:sp>
      <p:sp>
        <p:nvSpPr>
          <p:cNvPr id="3" name="Espace réservé du contenu 2">
            <a:extLst>
              <a:ext uri="{FF2B5EF4-FFF2-40B4-BE49-F238E27FC236}">
                <a16:creationId xmlns:a16="http://schemas.microsoft.com/office/drawing/2014/main" id="{661EC3AB-000E-97F4-DF60-8C08E5FF045F}"/>
              </a:ext>
            </a:extLst>
          </p:cNvPr>
          <p:cNvSpPr>
            <a:spLocks noGrp="1"/>
          </p:cNvSpPr>
          <p:nvPr>
            <p:ph idx="1"/>
          </p:nvPr>
        </p:nvSpPr>
        <p:spPr>
          <a:xfrm>
            <a:off x="838200" y="1706872"/>
            <a:ext cx="10515600" cy="4351338"/>
          </a:xfrm>
        </p:spPr>
        <p:txBody>
          <a:bodyPr>
            <a:noAutofit/>
          </a:bodyPr>
          <a:lstStyle/>
          <a:p>
            <a:pPr lvl="0" algn="just">
              <a:lnSpc>
                <a:spcPct val="150000"/>
              </a:lnSpc>
            </a:pPr>
            <a:r>
              <a:rPr lang="fr-FR" sz="2200" dirty="0">
                <a:effectLst/>
                <a:ea typeface="Times New Roman" panose="02020603050405020304" pitchFamily="18" charset="0"/>
              </a:rPr>
              <a:t>Devant un cancer de l’estomac </a:t>
            </a:r>
            <a:r>
              <a:rPr lang="fr-FR" sz="2200" dirty="0" err="1">
                <a:effectLst/>
                <a:ea typeface="Times New Roman" panose="02020603050405020304" pitchFamily="18" charset="0"/>
              </a:rPr>
              <a:t>linitique</a:t>
            </a:r>
            <a:r>
              <a:rPr lang="fr-FR" sz="2200" dirty="0">
                <a:effectLst/>
                <a:ea typeface="Times New Roman" panose="02020603050405020304" pitchFamily="18" charset="0"/>
              </a:rPr>
              <a:t>, la sensibilité des biopsies standards est de 50%</a:t>
            </a:r>
          </a:p>
          <a:p>
            <a:pPr lvl="0" algn="just">
              <a:lnSpc>
                <a:spcPct val="150000"/>
              </a:lnSpc>
            </a:pPr>
            <a:r>
              <a:rPr lang="fr-FR" sz="2200" dirty="0">
                <a:ea typeface="Times New Roman" panose="02020603050405020304" pitchFamily="18" charset="0"/>
              </a:rPr>
              <a:t>Si négatives : intérêt de biopsies profondes </a:t>
            </a:r>
            <a:endParaRPr lang="fr-FR" sz="2200" dirty="0">
              <a:effectLst/>
              <a:ea typeface="Times New Roman" panose="02020603050405020304" pitchFamily="18" charset="0"/>
            </a:endParaRPr>
          </a:p>
          <a:p>
            <a:pPr lvl="0" algn="just">
              <a:lnSpc>
                <a:spcPct val="150000"/>
              </a:lnSpc>
            </a:pPr>
            <a:r>
              <a:rPr lang="fr-FR" sz="2200" dirty="0">
                <a:effectLst/>
                <a:ea typeface="Times New Roman" panose="02020603050405020304" pitchFamily="18" charset="0"/>
              </a:rPr>
              <a:t>En contexte inflammatoire et/ou ulcéré, le diagnostic différentiel entre altérations dystrophiques régénératives et carcinome peut être délicat</a:t>
            </a:r>
          </a:p>
          <a:p>
            <a:pPr lvl="0" algn="just">
              <a:lnSpc>
                <a:spcPct val="150000"/>
              </a:lnSpc>
            </a:pPr>
            <a:r>
              <a:rPr lang="fr-FR" sz="2200" dirty="0">
                <a:effectLst/>
                <a:ea typeface="Times New Roman" panose="02020603050405020304" pitchFamily="18" charset="0"/>
              </a:rPr>
              <a:t>Le diagnostic de malignité : morphologique</a:t>
            </a:r>
            <a:r>
              <a:rPr lang="fr-FR" sz="2200" dirty="0">
                <a:ea typeface="Times New Roman" panose="02020603050405020304" pitchFamily="18" charset="0"/>
              </a:rPr>
              <a:t> +++</a:t>
            </a:r>
          </a:p>
          <a:p>
            <a:pPr lvl="0" algn="just">
              <a:lnSpc>
                <a:spcPct val="150000"/>
              </a:lnSpc>
            </a:pPr>
            <a:r>
              <a:rPr lang="fr-FR" sz="2200" dirty="0">
                <a:effectLst/>
                <a:ea typeface="Times New Roman" panose="02020603050405020304" pitchFamily="18" charset="0"/>
              </a:rPr>
              <a:t> La </a:t>
            </a:r>
            <a:r>
              <a:rPr lang="fr-FR" sz="2200" dirty="0" err="1">
                <a:effectLst/>
                <a:ea typeface="Times New Roman" panose="02020603050405020304" pitchFamily="18" charset="0"/>
              </a:rPr>
              <a:t>pancytokératine</a:t>
            </a:r>
            <a:r>
              <a:rPr lang="fr-FR" sz="2200" dirty="0">
                <a:effectLst/>
                <a:ea typeface="Times New Roman" panose="02020603050405020304" pitchFamily="18" charset="0"/>
              </a:rPr>
              <a:t> peut être utile pour repérer des cellules tumorales isolées infiltrantes, mais peut également être d’interprétation difficile (marquage de cellules épithéliales non tumorales)</a:t>
            </a:r>
            <a:endParaRPr lang="fr-FR" sz="2200" dirty="0"/>
          </a:p>
        </p:txBody>
      </p:sp>
    </p:spTree>
    <p:extLst>
      <p:ext uri="{BB962C8B-B14F-4D97-AF65-F5344CB8AC3E}">
        <p14:creationId xmlns:p14="http://schemas.microsoft.com/office/powerpoint/2010/main" val="1818026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CE2A1-743E-4780-08AB-ED6A65AB89D0}"/>
              </a:ext>
            </a:extLst>
          </p:cNvPr>
          <p:cNvSpPr>
            <a:spLocks noGrp="1"/>
          </p:cNvSpPr>
          <p:nvPr>
            <p:ph type="title"/>
          </p:nvPr>
        </p:nvSpPr>
        <p:spPr/>
        <p:txBody>
          <a:bodyPr/>
          <a:lstStyle/>
          <a:p>
            <a:r>
              <a:rPr lang="fr-FR" dirty="0"/>
              <a:t>Cas n°2</a:t>
            </a:r>
          </a:p>
        </p:txBody>
      </p:sp>
      <p:sp>
        <p:nvSpPr>
          <p:cNvPr id="3" name="Espace réservé du contenu 2">
            <a:extLst>
              <a:ext uri="{FF2B5EF4-FFF2-40B4-BE49-F238E27FC236}">
                <a16:creationId xmlns:a16="http://schemas.microsoft.com/office/drawing/2014/main" id="{1D0AE017-4734-3CDE-352D-C393EC2D2C6E}"/>
              </a:ext>
            </a:extLst>
          </p:cNvPr>
          <p:cNvSpPr>
            <a:spLocks noGrp="1"/>
          </p:cNvSpPr>
          <p:nvPr>
            <p:ph idx="1"/>
          </p:nvPr>
        </p:nvSpPr>
        <p:spPr/>
        <p:txBody>
          <a:bodyPr/>
          <a:lstStyle/>
          <a:p>
            <a:pPr algn="just"/>
            <a:r>
              <a:rPr lang="fr-FR" sz="2400" dirty="0">
                <a:effectLst/>
                <a:ea typeface="Times New Roman" panose="02020603050405020304" pitchFamily="18" charset="0"/>
              </a:rPr>
              <a:t>Homme de 65 ans. L’endoscopie retrouve une zone nodulaire </a:t>
            </a:r>
            <a:r>
              <a:rPr lang="fr-FR" sz="2400" dirty="0" err="1">
                <a:effectLst/>
                <a:ea typeface="Times New Roman" panose="02020603050405020304" pitchFamily="18" charset="0"/>
              </a:rPr>
              <a:t>IIa</a:t>
            </a:r>
            <a:r>
              <a:rPr lang="fr-FR" sz="2400" dirty="0">
                <a:effectLst/>
                <a:ea typeface="Times New Roman" panose="02020603050405020304" pitchFamily="18" charset="0"/>
              </a:rPr>
              <a:t> centimétrique sous cardiale. Biopsie.</a:t>
            </a:r>
          </a:p>
          <a:p>
            <a:pPr lvl="1"/>
            <a:endParaRPr lang="fr-FR" dirty="0"/>
          </a:p>
          <a:p>
            <a:pPr lvl="1"/>
            <a:r>
              <a:rPr lang="fr-FR"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https://www.teleslide.com/viewsel3/viewsel.php?ForumId=919&amp;ObjectId=1&amp;SelectionId=25924&amp;SubjectId=16982&amp;DataFolder=0</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dirty="0"/>
          </a:p>
        </p:txBody>
      </p:sp>
    </p:spTree>
    <p:extLst>
      <p:ext uri="{BB962C8B-B14F-4D97-AF65-F5344CB8AC3E}">
        <p14:creationId xmlns:p14="http://schemas.microsoft.com/office/powerpoint/2010/main" val="114258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A32A7-BA60-2446-4457-CA7E0EBCAB49}"/>
              </a:ext>
            </a:extLst>
          </p:cNvPr>
          <p:cNvSpPr>
            <a:spLocks noGrp="1"/>
          </p:cNvSpPr>
          <p:nvPr>
            <p:ph type="title"/>
          </p:nvPr>
        </p:nvSpPr>
        <p:spPr/>
        <p:txBody>
          <a:bodyPr/>
          <a:lstStyle/>
          <a:p>
            <a:r>
              <a:rPr lang="fr-FR" dirty="0"/>
              <a:t>Cas n°2</a:t>
            </a:r>
          </a:p>
        </p:txBody>
      </p:sp>
      <p:pic>
        <p:nvPicPr>
          <p:cNvPr id="4" name="Espace réservé du contenu 3">
            <a:extLst>
              <a:ext uri="{FF2B5EF4-FFF2-40B4-BE49-F238E27FC236}">
                <a16:creationId xmlns:a16="http://schemas.microsoft.com/office/drawing/2014/main" id="{D7F35C4F-BEA4-45F0-85A6-56EA2731AB34}"/>
              </a:ext>
            </a:extLst>
          </p:cNvPr>
          <p:cNvPicPr>
            <a:picLocks noGrp="1" noChangeAspect="1"/>
          </p:cNvPicPr>
          <p:nvPr>
            <p:ph idx="1"/>
          </p:nvPr>
        </p:nvPicPr>
        <p:blipFill rotWithShape="1">
          <a:blip r:embed="rId2"/>
          <a:srcRect l="20920" r="24722"/>
          <a:stretch/>
        </p:blipFill>
        <p:spPr>
          <a:xfrm>
            <a:off x="4048540" y="365125"/>
            <a:ext cx="5420138" cy="6231974"/>
          </a:xfrm>
          <a:prstGeom prst="rect">
            <a:avLst/>
          </a:prstGeom>
        </p:spPr>
      </p:pic>
      <p:sp>
        <p:nvSpPr>
          <p:cNvPr id="3" name="ZoneTexte 2">
            <a:extLst>
              <a:ext uri="{FF2B5EF4-FFF2-40B4-BE49-F238E27FC236}">
                <a16:creationId xmlns:a16="http://schemas.microsoft.com/office/drawing/2014/main" id="{3E814459-8126-34D6-35FA-A585D1AE32C7}"/>
              </a:ext>
            </a:extLst>
          </p:cNvPr>
          <p:cNvSpPr txBox="1"/>
          <p:nvPr/>
        </p:nvSpPr>
        <p:spPr>
          <a:xfrm>
            <a:off x="238539" y="2213113"/>
            <a:ext cx="3034748" cy="646331"/>
          </a:xfrm>
          <a:prstGeom prst="rect">
            <a:avLst/>
          </a:prstGeom>
          <a:noFill/>
        </p:spPr>
        <p:txBody>
          <a:bodyPr wrap="square" rtlCol="0">
            <a:spAutoFit/>
          </a:bodyPr>
          <a:lstStyle/>
          <a:p>
            <a:r>
              <a:rPr lang="fr-FR" dirty="0"/>
              <a:t>Immunohistochimie</a:t>
            </a:r>
          </a:p>
          <a:p>
            <a:r>
              <a:rPr lang="fr-FR" dirty="0"/>
              <a:t>Anticorps anti-P53</a:t>
            </a:r>
          </a:p>
        </p:txBody>
      </p:sp>
    </p:spTree>
    <p:extLst>
      <p:ext uri="{BB962C8B-B14F-4D97-AF65-F5344CB8AC3E}">
        <p14:creationId xmlns:p14="http://schemas.microsoft.com/office/powerpoint/2010/main" val="144243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79CDC1A-8C49-4A2A-0A49-904D5185E90B}"/>
              </a:ext>
            </a:extLst>
          </p:cNvPr>
          <p:cNvPicPr>
            <a:picLocks noChangeAspect="1"/>
          </p:cNvPicPr>
          <p:nvPr/>
        </p:nvPicPr>
        <p:blipFill rotWithShape="1">
          <a:blip r:embed="rId2"/>
          <a:srcRect t="1293"/>
          <a:stretch/>
        </p:blipFill>
        <p:spPr>
          <a:xfrm>
            <a:off x="3" y="4757195"/>
            <a:ext cx="3962546" cy="2100805"/>
          </a:xfrm>
          <a:prstGeom prst="rect">
            <a:avLst/>
          </a:prstGeom>
        </p:spPr>
      </p:pic>
      <p:sp>
        <p:nvSpPr>
          <p:cNvPr id="3" name="Google Shape;15;p3">
            <a:extLst>
              <a:ext uri="{FF2B5EF4-FFF2-40B4-BE49-F238E27FC236}">
                <a16:creationId xmlns:a16="http://schemas.microsoft.com/office/drawing/2014/main" id="{084B5279-E841-51DE-7371-1BEE8420C89E}"/>
              </a:ext>
            </a:extLst>
          </p:cNvPr>
          <p:cNvSpPr/>
          <p:nvPr/>
        </p:nvSpPr>
        <p:spPr>
          <a:xfrm flipH="1" flipV="1">
            <a:off x="0" y="0"/>
            <a:ext cx="9144002" cy="1139999"/>
          </a:xfrm>
          <a:prstGeom prst="rect">
            <a:avLst/>
          </a:prstGeom>
          <a:gradFill>
            <a:gsLst>
              <a:gs pos="0">
                <a:srgbClr val="33A8DB">
                  <a:alpha val="95000"/>
                </a:srgbClr>
              </a:gs>
              <a:gs pos="100000">
                <a:srgbClr val="33A8DB">
                  <a:alpha val="85000"/>
                  <a:lumMod val="80000"/>
                  <a:lumOff val="20000"/>
                </a:srgbClr>
              </a:gs>
            </a:gsLst>
            <a:lin ang="10800000" scaled="1"/>
          </a:gra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9C602DA9-9A3B-3ED4-94B9-1E97F038A71C}"/>
              </a:ext>
            </a:extLst>
          </p:cNvPr>
          <p:cNvSpPr txBox="1">
            <a:spLocks/>
          </p:cNvSpPr>
          <p:nvPr/>
        </p:nvSpPr>
        <p:spPr>
          <a:xfrm>
            <a:off x="204186" y="78813"/>
            <a:ext cx="3142696" cy="982372"/>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fr-FR" sz="2800" b="1" dirty="0">
                <a:solidFill>
                  <a:schemeClr val="bg1"/>
                </a:solidFill>
                <a:latin typeface="Gotham" panose="02000504050000020004" pitchFamily="2" charset="0"/>
              </a:rPr>
              <a:t>Cas BGT_02</a:t>
            </a:r>
          </a:p>
        </p:txBody>
      </p:sp>
      <p:pic>
        <p:nvPicPr>
          <p:cNvPr id="5" name="Image 4">
            <a:extLst>
              <a:ext uri="{FF2B5EF4-FFF2-40B4-BE49-F238E27FC236}">
                <a16:creationId xmlns:a16="http://schemas.microsoft.com/office/drawing/2014/main" id="{CC80094D-4271-D874-BD71-11ABBE6F3CEA}"/>
              </a:ext>
            </a:extLst>
          </p:cNvPr>
          <p:cNvPicPr>
            <a:picLocks noChangeAspect="1"/>
          </p:cNvPicPr>
          <p:nvPr/>
        </p:nvPicPr>
        <p:blipFill>
          <a:blip r:embed="rId3"/>
          <a:stretch>
            <a:fillRect/>
          </a:stretch>
        </p:blipFill>
        <p:spPr>
          <a:xfrm>
            <a:off x="-3" y="2371830"/>
            <a:ext cx="3962552" cy="2100511"/>
          </a:xfrm>
          <a:prstGeom prst="rect">
            <a:avLst/>
          </a:prstGeom>
        </p:spPr>
      </p:pic>
      <p:pic>
        <p:nvPicPr>
          <p:cNvPr id="6" name="Image 5">
            <a:extLst>
              <a:ext uri="{FF2B5EF4-FFF2-40B4-BE49-F238E27FC236}">
                <a16:creationId xmlns:a16="http://schemas.microsoft.com/office/drawing/2014/main" id="{9CA5562A-5AD4-56A8-71B0-A41A8DF0755F}"/>
              </a:ext>
            </a:extLst>
          </p:cNvPr>
          <p:cNvPicPr>
            <a:picLocks noChangeAspect="1"/>
          </p:cNvPicPr>
          <p:nvPr/>
        </p:nvPicPr>
        <p:blipFill>
          <a:blip r:embed="rId4"/>
          <a:stretch>
            <a:fillRect/>
          </a:stretch>
        </p:blipFill>
        <p:spPr>
          <a:xfrm>
            <a:off x="3935323" y="4757195"/>
            <a:ext cx="5208679" cy="2086591"/>
          </a:xfrm>
          <a:prstGeom prst="rect">
            <a:avLst/>
          </a:prstGeom>
        </p:spPr>
      </p:pic>
      <p:pic>
        <p:nvPicPr>
          <p:cNvPr id="7" name="Image 6">
            <a:extLst>
              <a:ext uri="{FF2B5EF4-FFF2-40B4-BE49-F238E27FC236}">
                <a16:creationId xmlns:a16="http://schemas.microsoft.com/office/drawing/2014/main" id="{BEDE3EBC-BAB9-580E-E98B-086E30BB5ADA}"/>
              </a:ext>
            </a:extLst>
          </p:cNvPr>
          <p:cNvPicPr>
            <a:picLocks noChangeAspect="1"/>
          </p:cNvPicPr>
          <p:nvPr/>
        </p:nvPicPr>
        <p:blipFill>
          <a:blip r:embed="rId5"/>
          <a:stretch>
            <a:fillRect/>
          </a:stretch>
        </p:blipFill>
        <p:spPr>
          <a:xfrm>
            <a:off x="2" y="1175047"/>
            <a:ext cx="9144000" cy="1199982"/>
          </a:xfrm>
          <a:prstGeom prst="rect">
            <a:avLst/>
          </a:prstGeom>
        </p:spPr>
      </p:pic>
      <p:pic>
        <p:nvPicPr>
          <p:cNvPr id="8" name="Image 7">
            <a:extLst>
              <a:ext uri="{FF2B5EF4-FFF2-40B4-BE49-F238E27FC236}">
                <a16:creationId xmlns:a16="http://schemas.microsoft.com/office/drawing/2014/main" id="{8ABFE8AD-AAA2-F376-78DB-D3AC6821E837}"/>
              </a:ext>
            </a:extLst>
          </p:cNvPr>
          <p:cNvPicPr>
            <a:picLocks noChangeAspect="1"/>
          </p:cNvPicPr>
          <p:nvPr/>
        </p:nvPicPr>
        <p:blipFill>
          <a:blip r:embed="rId6"/>
          <a:stretch>
            <a:fillRect/>
          </a:stretch>
        </p:blipFill>
        <p:spPr>
          <a:xfrm>
            <a:off x="3933696" y="2385704"/>
            <a:ext cx="5208679" cy="2086591"/>
          </a:xfrm>
          <a:prstGeom prst="rect">
            <a:avLst/>
          </a:prstGeom>
        </p:spPr>
      </p:pic>
    </p:spTree>
    <p:extLst>
      <p:ext uri="{BB962C8B-B14F-4D97-AF65-F5344CB8AC3E}">
        <p14:creationId xmlns:p14="http://schemas.microsoft.com/office/powerpoint/2010/main" val="347905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118621-0E1B-450B-94A8-895450502B6B}"/>
              </a:ext>
            </a:extLst>
          </p:cNvPr>
          <p:cNvPicPr>
            <a:picLocks/>
          </p:cNvPicPr>
          <p:nvPr/>
        </p:nvPicPr>
        <p:blipFill>
          <a:blip r:embed="rId3"/>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25546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73515E-24E5-70F7-F0BA-56407DDE5698}"/>
              </a:ext>
            </a:extLst>
          </p:cNvPr>
          <p:cNvSpPr>
            <a:spLocks noGrp="1"/>
          </p:cNvSpPr>
          <p:nvPr>
            <p:ph type="title"/>
          </p:nvPr>
        </p:nvSpPr>
        <p:spPr/>
        <p:txBody>
          <a:bodyPr>
            <a:normAutofit/>
          </a:bodyPr>
          <a:lstStyle/>
          <a:p>
            <a:r>
              <a:rPr lang="fr-FR" sz="4000" b="1" dirty="0">
                <a:solidFill>
                  <a:srgbClr val="C00000"/>
                </a:solidFill>
              </a:rPr>
              <a:t>Diagnostic</a:t>
            </a:r>
          </a:p>
        </p:txBody>
      </p:sp>
      <p:sp>
        <p:nvSpPr>
          <p:cNvPr id="3" name="Espace réservé du contenu 2">
            <a:extLst>
              <a:ext uri="{FF2B5EF4-FFF2-40B4-BE49-F238E27FC236}">
                <a16:creationId xmlns:a16="http://schemas.microsoft.com/office/drawing/2014/main" id="{AE702992-F31A-1A14-60B2-BB47960ED335}"/>
              </a:ext>
            </a:extLst>
          </p:cNvPr>
          <p:cNvSpPr>
            <a:spLocks noGrp="1"/>
          </p:cNvSpPr>
          <p:nvPr>
            <p:ph idx="1"/>
          </p:nvPr>
        </p:nvSpPr>
        <p:spPr/>
        <p:txBody>
          <a:bodyPr/>
          <a:lstStyle/>
          <a:p>
            <a:pPr marL="0" indent="0" algn="just">
              <a:buNone/>
            </a:pPr>
            <a:r>
              <a:rPr lang="fr-FR" sz="2400" b="1" dirty="0">
                <a:effectLst/>
                <a:ea typeface="Times New Roman" panose="02020603050405020304" pitchFamily="18" charset="0"/>
              </a:rPr>
              <a:t>Présence en muqueuse gastrique de lésions de dysplasie de haut grade possiblement adénocarcinome intra-muqueux</a:t>
            </a:r>
          </a:p>
          <a:p>
            <a:pPr marL="0" indent="0" algn="just">
              <a:buNone/>
            </a:pPr>
            <a:endParaRPr lang="fr-FR" sz="2400" dirty="0">
              <a:ea typeface="Times New Roman" panose="02020603050405020304" pitchFamily="18" charset="0"/>
            </a:endParaRPr>
          </a:p>
          <a:p>
            <a:pPr marL="0" indent="0" algn="just">
              <a:buNone/>
            </a:pPr>
            <a:r>
              <a:rPr lang="fr-FR" sz="2400" dirty="0">
                <a:effectLst/>
                <a:ea typeface="Times New Roman" panose="02020603050405020304" pitchFamily="18" charset="0"/>
              </a:rPr>
              <a:t>Lésions de dysplasie en surface et en profondeur</a:t>
            </a:r>
          </a:p>
          <a:p>
            <a:pPr marL="0" indent="0" algn="just">
              <a:buNone/>
            </a:pPr>
            <a:r>
              <a:rPr lang="fr-FR" sz="2400" dirty="0">
                <a:effectLst/>
                <a:ea typeface="Times New Roman" panose="02020603050405020304" pitchFamily="18" charset="0"/>
              </a:rPr>
              <a:t>Plusieurs glandes atypiques au contact de la musculaire muqueuse</a:t>
            </a:r>
          </a:p>
          <a:p>
            <a:pPr marL="0" indent="0" algn="just">
              <a:buNone/>
            </a:pPr>
            <a:r>
              <a:rPr lang="fr-FR" sz="2400" dirty="0">
                <a:ea typeface="Times New Roman" panose="02020603050405020304" pitchFamily="18" charset="0"/>
              </a:rPr>
              <a:t>Pas d’argument pour une authentique gastrite kystique profonde </a:t>
            </a:r>
            <a:endParaRPr lang="fr-FR" sz="2400" dirty="0">
              <a:effectLst/>
              <a:ea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1825491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D12625-F0DF-738F-F5AA-901FE7609E8C}"/>
              </a:ext>
            </a:extLst>
          </p:cNvPr>
          <p:cNvSpPr>
            <a:spLocks noGrp="1"/>
          </p:cNvSpPr>
          <p:nvPr>
            <p:ph type="title"/>
          </p:nvPr>
        </p:nvSpPr>
        <p:spPr>
          <a:xfrm>
            <a:off x="450937" y="365125"/>
            <a:ext cx="11741063" cy="1325563"/>
          </a:xfrm>
        </p:spPr>
        <p:txBody>
          <a:bodyPr>
            <a:normAutofit/>
          </a:bodyPr>
          <a:lstStyle/>
          <a:p>
            <a:r>
              <a:rPr lang="fr-FR" sz="3200" b="1" dirty="0">
                <a:solidFill>
                  <a:srgbClr val="C00000"/>
                </a:solidFill>
              </a:rPr>
              <a:t>Piège classique : gastrite kystique profonde ou adénocarcinome ?</a:t>
            </a:r>
          </a:p>
        </p:txBody>
      </p:sp>
      <p:pic>
        <p:nvPicPr>
          <p:cNvPr id="4" name="Image 3">
            <a:extLst>
              <a:ext uri="{FF2B5EF4-FFF2-40B4-BE49-F238E27FC236}">
                <a16:creationId xmlns:a16="http://schemas.microsoft.com/office/drawing/2014/main" id="{DC260FF1-6987-35CC-387F-914E39B03249}"/>
              </a:ext>
            </a:extLst>
          </p:cNvPr>
          <p:cNvPicPr>
            <a:picLocks noChangeAspect="1"/>
          </p:cNvPicPr>
          <p:nvPr/>
        </p:nvPicPr>
        <p:blipFill>
          <a:blip r:embed="rId2"/>
          <a:stretch>
            <a:fillRect/>
          </a:stretch>
        </p:blipFill>
        <p:spPr>
          <a:xfrm>
            <a:off x="712940" y="1256175"/>
            <a:ext cx="9959236" cy="3724252"/>
          </a:xfrm>
          <a:prstGeom prst="rect">
            <a:avLst/>
          </a:prstGeom>
        </p:spPr>
      </p:pic>
      <p:sp>
        <p:nvSpPr>
          <p:cNvPr id="5" name="ZoneTexte 4">
            <a:extLst>
              <a:ext uri="{FF2B5EF4-FFF2-40B4-BE49-F238E27FC236}">
                <a16:creationId xmlns:a16="http://schemas.microsoft.com/office/drawing/2014/main" id="{246D4B3A-D4EE-5124-BE18-EA7A819BCD8F}"/>
              </a:ext>
            </a:extLst>
          </p:cNvPr>
          <p:cNvSpPr txBox="1"/>
          <p:nvPr/>
        </p:nvSpPr>
        <p:spPr>
          <a:xfrm>
            <a:off x="838200" y="5769672"/>
            <a:ext cx="11115805" cy="923330"/>
          </a:xfrm>
          <a:prstGeom prst="rect">
            <a:avLst/>
          </a:prstGeom>
          <a:noFill/>
        </p:spPr>
        <p:txBody>
          <a:bodyPr wrap="square" rtlCol="0">
            <a:spAutoFit/>
          </a:bodyPr>
          <a:lstStyle/>
          <a:p>
            <a:endParaRPr lang="fr-FR" dirty="0"/>
          </a:p>
          <a:p>
            <a:endParaRPr lang="fr-FR" dirty="0"/>
          </a:p>
          <a:p>
            <a:endParaRPr lang="fr-FR" dirty="0"/>
          </a:p>
        </p:txBody>
      </p:sp>
      <p:sp>
        <p:nvSpPr>
          <p:cNvPr id="6" name="ZoneTexte 5">
            <a:extLst>
              <a:ext uri="{FF2B5EF4-FFF2-40B4-BE49-F238E27FC236}">
                <a16:creationId xmlns:a16="http://schemas.microsoft.com/office/drawing/2014/main" id="{DD3FD138-65A9-AF53-1F94-11D264B31553}"/>
              </a:ext>
            </a:extLst>
          </p:cNvPr>
          <p:cNvSpPr txBox="1"/>
          <p:nvPr/>
        </p:nvSpPr>
        <p:spPr>
          <a:xfrm>
            <a:off x="450937" y="4864639"/>
            <a:ext cx="11266118" cy="2677656"/>
          </a:xfrm>
          <a:prstGeom prst="rect">
            <a:avLst/>
          </a:prstGeom>
          <a:noFill/>
        </p:spPr>
        <p:txBody>
          <a:bodyPr wrap="square" rtlCol="0">
            <a:spAutoFit/>
          </a:bodyPr>
          <a:lstStyle/>
          <a:p>
            <a:endParaRPr lang="fr-FR" sz="1400" i="0" u="none" strike="noStrike" dirty="0">
              <a:solidFill>
                <a:srgbClr val="212121"/>
              </a:solidFill>
              <a:effectLst/>
              <a:latin typeface="Arial" panose="020B0604020202020204" pitchFamily="34" charset="0"/>
              <a:cs typeface="Arial" panose="020B0604020202020204" pitchFamily="34" charset="0"/>
            </a:endParaRPr>
          </a:p>
          <a:p>
            <a:r>
              <a:rPr lang="fr-FR" sz="1400" i="0" u="none" strike="noStrike" dirty="0" err="1">
                <a:solidFill>
                  <a:srgbClr val="212121"/>
                </a:solidFill>
                <a:effectLst/>
                <a:latin typeface="Arial" panose="020B0604020202020204" pitchFamily="34" charset="0"/>
                <a:cs typeface="Arial" panose="020B0604020202020204" pitchFamily="34" charset="0"/>
              </a:rPr>
              <a:t>Greywoode</a:t>
            </a:r>
            <a:r>
              <a:rPr lang="fr-FR" sz="1400" i="0" u="none" strike="noStrike" dirty="0">
                <a:solidFill>
                  <a:srgbClr val="212121"/>
                </a:solidFill>
                <a:effectLst/>
                <a:latin typeface="Arial" panose="020B0604020202020204" pitchFamily="34" charset="0"/>
                <a:cs typeface="Arial" panose="020B0604020202020204" pitchFamily="34" charset="0"/>
              </a:rPr>
              <a:t> G, </a:t>
            </a:r>
            <a:r>
              <a:rPr lang="fr-FR" sz="1400" i="0" u="none" strike="noStrike" dirty="0" err="1">
                <a:solidFill>
                  <a:srgbClr val="212121"/>
                </a:solidFill>
                <a:effectLst/>
                <a:latin typeface="Arial" panose="020B0604020202020204" pitchFamily="34" charset="0"/>
                <a:cs typeface="Arial" panose="020B0604020202020204" pitchFamily="34" charset="0"/>
              </a:rPr>
              <a:t>Szuts</a:t>
            </a:r>
            <a:r>
              <a:rPr lang="fr-FR" sz="1400" i="0" u="none" strike="noStrike" dirty="0">
                <a:solidFill>
                  <a:srgbClr val="212121"/>
                </a:solidFill>
                <a:effectLst/>
                <a:latin typeface="Arial" panose="020B0604020202020204" pitchFamily="34" charset="0"/>
                <a:cs typeface="Arial" panose="020B0604020202020204" pitchFamily="34" charset="0"/>
              </a:rPr>
              <a:t> A, Wang L, </a:t>
            </a:r>
            <a:r>
              <a:rPr lang="fr-FR" sz="1400" i="0" u="none" strike="noStrike" dirty="0" err="1">
                <a:solidFill>
                  <a:srgbClr val="212121"/>
                </a:solidFill>
                <a:effectLst/>
                <a:latin typeface="Arial" panose="020B0604020202020204" pitchFamily="34" charset="0"/>
                <a:cs typeface="Arial" panose="020B0604020202020204" pitchFamily="34" charset="0"/>
              </a:rPr>
              <a:t>Sgromo</a:t>
            </a:r>
            <a:r>
              <a:rPr lang="fr-FR" sz="1400" i="0" u="none" strike="noStrike" dirty="0">
                <a:solidFill>
                  <a:srgbClr val="212121"/>
                </a:solidFill>
                <a:effectLst/>
                <a:latin typeface="Arial" panose="020B0604020202020204" pitchFamily="34" charset="0"/>
                <a:cs typeface="Arial" panose="020B0604020202020204" pitchFamily="34" charset="0"/>
              </a:rPr>
              <a:t> B, </a:t>
            </a:r>
            <a:r>
              <a:rPr lang="fr-FR" sz="1400" i="0" u="none" strike="noStrike" dirty="0" err="1">
                <a:solidFill>
                  <a:srgbClr val="212121"/>
                </a:solidFill>
                <a:effectLst/>
                <a:latin typeface="Arial" panose="020B0604020202020204" pitchFamily="34" charset="0"/>
                <a:cs typeface="Arial" panose="020B0604020202020204" pitchFamily="34" charset="0"/>
              </a:rPr>
              <a:t>Chetty</a:t>
            </a:r>
            <a:r>
              <a:rPr lang="fr-FR" sz="1400" i="0" u="none" strike="noStrike" dirty="0">
                <a:solidFill>
                  <a:srgbClr val="212121"/>
                </a:solidFill>
                <a:effectLst/>
                <a:latin typeface="Arial" panose="020B0604020202020204" pitchFamily="34" charset="0"/>
                <a:cs typeface="Arial" panose="020B0604020202020204" pitchFamily="34" charset="0"/>
              </a:rPr>
              <a:t> R. </a:t>
            </a:r>
            <a:r>
              <a:rPr lang="fr-FR" sz="1400" i="0" u="none" strike="noStrike" dirty="0" err="1">
                <a:solidFill>
                  <a:srgbClr val="212121"/>
                </a:solidFill>
                <a:effectLst/>
                <a:latin typeface="Arial" panose="020B0604020202020204" pitchFamily="34" charset="0"/>
                <a:cs typeface="Arial" panose="020B0604020202020204" pitchFamily="34" charset="0"/>
              </a:rPr>
              <a:t>Iatrogenic</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deep</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epithelial</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misplacement</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gastritis</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cystica</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profunda</a:t>
            </a:r>
            <a:r>
              <a:rPr lang="fr-FR" sz="1400" i="0" u="none" strike="noStrike" dirty="0">
                <a:solidFill>
                  <a:srgbClr val="212121"/>
                </a:solidFill>
                <a:effectLst/>
                <a:latin typeface="Arial" panose="020B0604020202020204" pitchFamily="34" charset="0"/>
                <a:cs typeface="Arial" panose="020B0604020202020204" pitchFamily="34" charset="0"/>
              </a:rPr>
              <a:t>") in a </a:t>
            </a:r>
            <a:r>
              <a:rPr lang="fr-FR" sz="1400" i="0" u="none" strike="noStrike" dirty="0" err="1">
                <a:solidFill>
                  <a:srgbClr val="212121"/>
                </a:solidFill>
                <a:effectLst/>
                <a:latin typeface="Arial" panose="020B0604020202020204" pitchFamily="34" charset="0"/>
                <a:cs typeface="Arial" panose="020B0604020202020204" pitchFamily="34" charset="0"/>
              </a:rPr>
              <a:t>gastric</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foveolar</a:t>
            </a:r>
            <a:r>
              <a:rPr lang="fr-FR" sz="1400" i="0" u="none" strike="noStrike" dirty="0">
                <a:solidFill>
                  <a:srgbClr val="212121"/>
                </a:solidFill>
                <a:effectLst/>
                <a:latin typeface="Arial" panose="020B0604020202020204" pitchFamily="34" charset="0"/>
                <a:cs typeface="Arial" panose="020B0604020202020204" pitchFamily="34" charset="0"/>
              </a:rPr>
              <a:t>-type </a:t>
            </a:r>
            <a:r>
              <a:rPr lang="fr-FR" sz="1400" i="0" u="none" strike="noStrike" dirty="0" err="1">
                <a:solidFill>
                  <a:srgbClr val="212121"/>
                </a:solidFill>
                <a:effectLst/>
                <a:latin typeface="Arial" panose="020B0604020202020204" pitchFamily="34" charset="0"/>
                <a:cs typeface="Arial" panose="020B0604020202020204" pitchFamily="34" charset="0"/>
              </a:rPr>
              <a:t>adenoma</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after</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endoscopic</a:t>
            </a:r>
            <a:r>
              <a:rPr lang="fr-FR" sz="1400" i="0" u="none" strike="noStrike" dirty="0">
                <a:solidFill>
                  <a:srgbClr val="212121"/>
                </a:solidFill>
                <a:effectLst/>
                <a:latin typeface="Arial" panose="020B0604020202020204" pitchFamily="34" charset="0"/>
                <a:cs typeface="Arial" panose="020B0604020202020204" pitchFamily="34" charset="0"/>
              </a:rPr>
              <a:t> manipulation: a diagnostic </a:t>
            </a:r>
            <a:r>
              <a:rPr lang="fr-FR" sz="1400" i="0" u="none" strike="noStrike" dirty="0" err="1">
                <a:solidFill>
                  <a:srgbClr val="212121"/>
                </a:solidFill>
                <a:effectLst/>
                <a:latin typeface="Arial" panose="020B0604020202020204" pitchFamily="34" charset="0"/>
                <a:cs typeface="Arial" panose="020B0604020202020204" pitchFamily="34" charset="0"/>
              </a:rPr>
              <a:t>pitfall</a:t>
            </a:r>
            <a:r>
              <a:rPr lang="fr-FR" sz="1400" i="0" u="none" strike="noStrike" dirty="0">
                <a:solidFill>
                  <a:srgbClr val="212121"/>
                </a:solidFill>
                <a:effectLst/>
                <a:latin typeface="Arial" panose="020B0604020202020204" pitchFamily="34" charset="0"/>
                <a:cs typeface="Arial" panose="020B0604020202020204" pitchFamily="34" charset="0"/>
              </a:rPr>
              <a:t>. Am J </a:t>
            </a:r>
            <a:r>
              <a:rPr lang="fr-FR" sz="1400" i="0" u="none" strike="noStrike" dirty="0" err="1">
                <a:solidFill>
                  <a:srgbClr val="212121"/>
                </a:solidFill>
                <a:effectLst/>
                <a:latin typeface="Arial" panose="020B0604020202020204" pitchFamily="34" charset="0"/>
                <a:cs typeface="Arial" panose="020B0604020202020204" pitchFamily="34" charset="0"/>
              </a:rPr>
              <a:t>Surg</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Pathol</a:t>
            </a:r>
            <a:r>
              <a:rPr lang="fr-FR" sz="1400" i="0" u="none" strike="noStrike" dirty="0">
                <a:solidFill>
                  <a:srgbClr val="212121"/>
                </a:solidFill>
                <a:effectLst/>
                <a:latin typeface="Arial" panose="020B0604020202020204" pitchFamily="34" charset="0"/>
                <a:cs typeface="Arial" panose="020B0604020202020204" pitchFamily="34" charset="0"/>
              </a:rPr>
              <a:t>. 2011 Sep;35(9):1419-21.</a:t>
            </a:r>
          </a:p>
          <a:p>
            <a:endParaRPr lang="fr-FR" sz="1400" i="0" u="none" strike="noStrike" dirty="0">
              <a:solidFill>
                <a:srgbClr val="212121"/>
              </a:solidFill>
              <a:effectLst/>
              <a:latin typeface="Arial" panose="020B0604020202020204" pitchFamily="34" charset="0"/>
              <a:cs typeface="Arial" panose="020B0604020202020204" pitchFamily="34" charset="0"/>
            </a:endParaRPr>
          </a:p>
          <a:p>
            <a:r>
              <a:rPr lang="fr-FR" sz="1400" i="0" u="none" strike="noStrike" dirty="0" err="1">
                <a:solidFill>
                  <a:srgbClr val="212121"/>
                </a:solidFill>
                <a:effectLst/>
                <a:latin typeface="Arial" panose="020B0604020202020204" pitchFamily="34" charset="0"/>
                <a:cs typeface="Arial" panose="020B0604020202020204" pitchFamily="34" charset="0"/>
              </a:rPr>
              <a:t>Greywoode</a:t>
            </a:r>
            <a:r>
              <a:rPr lang="fr-FR" sz="1400" i="0" u="none" strike="noStrike" dirty="0">
                <a:solidFill>
                  <a:srgbClr val="212121"/>
                </a:solidFill>
                <a:effectLst/>
                <a:latin typeface="Arial" panose="020B0604020202020204" pitchFamily="34" charset="0"/>
                <a:cs typeface="Arial" panose="020B0604020202020204" pitchFamily="34" charset="0"/>
              </a:rPr>
              <a:t> G, </a:t>
            </a:r>
            <a:r>
              <a:rPr lang="fr-FR" sz="1400" i="0" u="none" strike="noStrike" dirty="0" err="1">
                <a:solidFill>
                  <a:srgbClr val="212121"/>
                </a:solidFill>
                <a:effectLst/>
                <a:latin typeface="Arial" panose="020B0604020202020204" pitchFamily="34" charset="0"/>
                <a:cs typeface="Arial" panose="020B0604020202020204" pitchFamily="34" charset="0"/>
              </a:rPr>
              <a:t>Chetty</a:t>
            </a:r>
            <a:r>
              <a:rPr lang="fr-FR" sz="1400" i="0" u="none" strike="noStrike" dirty="0">
                <a:solidFill>
                  <a:srgbClr val="212121"/>
                </a:solidFill>
                <a:effectLst/>
                <a:latin typeface="Arial" panose="020B0604020202020204" pitchFamily="34" charset="0"/>
                <a:cs typeface="Arial" panose="020B0604020202020204" pitchFamily="34" charset="0"/>
              </a:rPr>
              <a:t> R. </a:t>
            </a:r>
            <a:r>
              <a:rPr lang="fr-FR" sz="1400" i="0" u="none" strike="noStrike" dirty="0" err="1">
                <a:solidFill>
                  <a:srgbClr val="212121"/>
                </a:solidFill>
                <a:effectLst/>
                <a:latin typeface="Arial" panose="020B0604020202020204" pitchFamily="34" charset="0"/>
                <a:cs typeface="Arial" panose="020B0604020202020204" pitchFamily="34" charset="0"/>
              </a:rPr>
              <a:t>Gastritis</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cystic</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profunda</a:t>
            </a:r>
            <a:r>
              <a:rPr lang="fr-FR" sz="1400" i="0" u="none" strike="noStrike" dirty="0">
                <a:solidFill>
                  <a:srgbClr val="212121"/>
                </a:solidFill>
                <a:effectLst/>
                <a:latin typeface="Arial" panose="020B0604020202020204" pitchFamily="34" charset="0"/>
                <a:cs typeface="Arial" panose="020B0604020202020204" pitchFamily="34" charset="0"/>
              </a:rPr>
              <a:t> versus </a:t>
            </a:r>
            <a:r>
              <a:rPr lang="fr-FR" sz="1400" i="0" u="none" strike="noStrike" dirty="0" err="1">
                <a:solidFill>
                  <a:srgbClr val="212121"/>
                </a:solidFill>
                <a:effectLst/>
                <a:latin typeface="Arial" panose="020B0604020202020204" pitchFamily="34" charset="0"/>
                <a:cs typeface="Arial" panose="020B0604020202020204" pitchFamily="34" charset="0"/>
              </a:rPr>
              <a:t>adenocarcinoma</a:t>
            </a:r>
            <a:r>
              <a:rPr lang="fr-FR" sz="1400" i="0" u="none" strike="noStrike" dirty="0">
                <a:solidFill>
                  <a:srgbClr val="212121"/>
                </a:solidFill>
                <a:effectLst/>
                <a:latin typeface="Arial" panose="020B0604020202020204" pitchFamily="34" charset="0"/>
                <a:cs typeface="Arial" panose="020B0604020202020204" pitchFamily="34" charset="0"/>
              </a:rPr>
              <a:t>. Am J </a:t>
            </a:r>
            <a:r>
              <a:rPr lang="fr-FR" sz="1400" i="0" u="none" strike="noStrike" dirty="0" err="1">
                <a:solidFill>
                  <a:srgbClr val="212121"/>
                </a:solidFill>
                <a:effectLst/>
                <a:latin typeface="Arial" panose="020B0604020202020204" pitchFamily="34" charset="0"/>
                <a:cs typeface="Arial" panose="020B0604020202020204" pitchFamily="34" charset="0"/>
              </a:rPr>
              <a:t>Surg</a:t>
            </a:r>
            <a:r>
              <a:rPr lang="fr-FR" sz="1400" i="0" u="none" strike="noStrike" dirty="0">
                <a:solidFill>
                  <a:srgbClr val="212121"/>
                </a:solidFill>
                <a:effectLst/>
                <a:latin typeface="Arial" panose="020B0604020202020204" pitchFamily="34" charset="0"/>
                <a:cs typeface="Arial" panose="020B0604020202020204" pitchFamily="34" charset="0"/>
              </a:rPr>
              <a:t> </a:t>
            </a:r>
            <a:r>
              <a:rPr lang="fr-FR" sz="1400" i="0" u="none" strike="noStrike" dirty="0" err="1">
                <a:solidFill>
                  <a:srgbClr val="212121"/>
                </a:solidFill>
                <a:effectLst/>
                <a:latin typeface="Arial" panose="020B0604020202020204" pitchFamily="34" charset="0"/>
                <a:cs typeface="Arial" panose="020B0604020202020204" pitchFamily="34" charset="0"/>
              </a:rPr>
              <a:t>Pathol</a:t>
            </a:r>
            <a:r>
              <a:rPr lang="fr-FR" sz="1400" i="0" u="none" strike="noStrike" dirty="0">
                <a:solidFill>
                  <a:srgbClr val="212121"/>
                </a:solidFill>
                <a:effectLst/>
                <a:latin typeface="Arial" panose="020B0604020202020204" pitchFamily="34" charset="0"/>
                <a:cs typeface="Arial" panose="020B0604020202020204" pitchFamily="34" charset="0"/>
              </a:rPr>
              <a:t>. 2012 Feb;36(2):316-8.</a:t>
            </a:r>
          </a:p>
          <a:p>
            <a:endParaRPr lang="fr-FR" sz="1400" dirty="0">
              <a:latin typeface="Arial" panose="020B0604020202020204" pitchFamily="34" charset="0"/>
              <a:cs typeface="Arial" panose="020B0604020202020204" pitchFamily="34" charset="0"/>
            </a:endParaRPr>
          </a:p>
          <a:p>
            <a:r>
              <a:rPr lang="fr-FR" sz="1400" dirty="0" err="1">
                <a:latin typeface="Arial" panose="020B0604020202020204" pitchFamily="34" charset="0"/>
                <a:cs typeface="Arial" panose="020B0604020202020204" pitchFamily="34" charset="0"/>
              </a:rPr>
              <a:t>Odze</a:t>
            </a:r>
            <a:r>
              <a:rPr lang="fr-FR" sz="1400" dirty="0">
                <a:latin typeface="Arial" panose="020B0604020202020204" pitchFamily="34" charset="0"/>
                <a:cs typeface="Arial" panose="020B0604020202020204" pitchFamily="34" charset="0"/>
              </a:rPr>
              <a:t> R, </a:t>
            </a:r>
            <a:r>
              <a:rPr lang="fr-FR" sz="1400" dirty="0" err="1">
                <a:latin typeface="Arial" panose="020B0604020202020204" pitchFamily="34" charset="0"/>
                <a:cs typeface="Arial" panose="020B0604020202020204" pitchFamily="34" charset="0"/>
              </a:rPr>
              <a:t>Greenson</a:t>
            </a:r>
            <a:r>
              <a:rPr lang="fr-FR" sz="1400" dirty="0">
                <a:latin typeface="Arial" panose="020B0604020202020204" pitchFamily="34" charset="0"/>
                <a:cs typeface="Arial" panose="020B0604020202020204" pitchFamily="34" charset="0"/>
              </a:rPr>
              <a:t> J, </a:t>
            </a:r>
            <a:r>
              <a:rPr lang="fr-FR" sz="1400" dirty="0" err="1">
                <a:latin typeface="Arial" panose="020B0604020202020204" pitchFamily="34" charset="0"/>
                <a:cs typeface="Arial" panose="020B0604020202020204" pitchFamily="34" charset="0"/>
              </a:rPr>
              <a:t>Lauwers</a:t>
            </a:r>
            <a:r>
              <a:rPr lang="fr-FR" sz="1400" dirty="0">
                <a:latin typeface="Arial" panose="020B0604020202020204" pitchFamily="34" charset="0"/>
                <a:cs typeface="Arial" panose="020B0604020202020204" pitchFamily="34" charset="0"/>
              </a:rPr>
              <a:t> G, </a:t>
            </a:r>
            <a:r>
              <a:rPr lang="fr-FR" sz="1400" dirty="0" err="1">
                <a:latin typeface="Arial" panose="020B0604020202020204" pitchFamily="34" charset="0"/>
                <a:cs typeface="Arial" panose="020B0604020202020204" pitchFamily="34" charset="0"/>
              </a:rPr>
              <a:t>Goldblum</a:t>
            </a:r>
            <a:r>
              <a:rPr lang="fr-FR" sz="1400" dirty="0">
                <a:latin typeface="Arial" panose="020B0604020202020204" pitchFamily="34" charset="0"/>
                <a:cs typeface="Arial" panose="020B0604020202020204" pitchFamily="34" charset="0"/>
              </a:rPr>
              <a:t> J. </a:t>
            </a:r>
            <a:r>
              <a:rPr lang="fr-FR" sz="1400" dirty="0" err="1">
                <a:latin typeface="Arial" panose="020B0604020202020204" pitchFamily="34" charset="0"/>
                <a:cs typeface="Arial" panose="020B0604020202020204" pitchFamily="34" charset="0"/>
              </a:rPr>
              <a:t>Gastritis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cystica</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profunda</a:t>
            </a:r>
            <a:r>
              <a:rPr lang="fr-FR" sz="1400" dirty="0">
                <a:latin typeface="Arial" panose="020B0604020202020204" pitchFamily="34" charset="0"/>
                <a:cs typeface="Arial" panose="020B0604020202020204" pitchFamily="34" charset="0"/>
              </a:rPr>
              <a:t> versus invasive </a:t>
            </a:r>
            <a:r>
              <a:rPr lang="fr-FR" sz="1400" dirty="0" err="1">
                <a:latin typeface="Arial" panose="020B0604020202020204" pitchFamily="34" charset="0"/>
                <a:cs typeface="Arial" panose="020B0604020202020204" pitchFamily="34" charset="0"/>
              </a:rPr>
              <a:t>adenocarcinoma</a:t>
            </a:r>
            <a:r>
              <a:rPr lang="fr-FR" sz="1400" dirty="0">
                <a:latin typeface="Arial" panose="020B0604020202020204" pitchFamily="34" charset="0"/>
                <a:cs typeface="Arial" panose="020B0604020202020204" pitchFamily="34" charset="0"/>
              </a:rPr>
              <a:t> Am J </a:t>
            </a:r>
            <a:r>
              <a:rPr lang="fr-FR" sz="1400" dirty="0" err="1">
                <a:latin typeface="Arial" panose="020B0604020202020204" pitchFamily="34" charset="0"/>
                <a:cs typeface="Arial" panose="020B0604020202020204" pitchFamily="34" charset="0"/>
              </a:rPr>
              <a:t>Surg</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Pathol</a:t>
            </a:r>
            <a:r>
              <a:rPr lang="fr-FR" sz="1400" dirty="0">
                <a:latin typeface="Arial" panose="020B0604020202020204" pitchFamily="34" charset="0"/>
                <a:cs typeface="Arial" panose="020B0604020202020204" pitchFamily="34" charset="0"/>
              </a:rPr>
              <a:t>. 2012 Feb;36(2):316.</a:t>
            </a:r>
          </a:p>
          <a:p>
            <a:endParaRPr lang="fr-FR" sz="1400" i="0" u="none" strike="noStrike" dirty="0">
              <a:solidFill>
                <a:srgbClr val="212121"/>
              </a:solidFill>
              <a:effectLst/>
              <a:latin typeface="Arial" panose="020B0604020202020204" pitchFamily="34" charset="0"/>
              <a:cs typeface="Arial" panose="020B0604020202020204" pitchFamily="34" charset="0"/>
            </a:endParaRPr>
          </a:p>
          <a:p>
            <a:endParaRPr lang="fr-FR" sz="1400" i="0" u="none" strike="noStrike" dirty="0">
              <a:solidFill>
                <a:srgbClr val="212121"/>
              </a:solidFill>
              <a:effectLst/>
              <a:latin typeface="Arial" panose="020B0604020202020204" pitchFamily="34" charset="0"/>
              <a:cs typeface="Arial" panose="020B0604020202020204" pitchFamily="34" charset="0"/>
            </a:endParaRPr>
          </a:p>
          <a:p>
            <a:pPr algn="l"/>
            <a:endParaRPr lang="fr-FR" sz="1400" i="0" u="none" strike="noStrike" dirty="0">
              <a:solidFill>
                <a:srgbClr val="5B616B"/>
              </a:solidFill>
              <a:effectLst/>
              <a:latin typeface="Arial" panose="020B0604020202020204" pitchFamily="34" charset="0"/>
              <a:cs typeface="Arial" panose="020B0604020202020204" pitchFamily="34" charset="0"/>
            </a:endParaRPr>
          </a:p>
          <a:p>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639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B71CF-2A90-CBF7-A2D4-A0A0E6C83F5C}"/>
              </a:ext>
            </a:extLst>
          </p:cNvPr>
          <p:cNvSpPr>
            <a:spLocks noGrp="1"/>
          </p:cNvSpPr>
          <p:nvPr>
            <p:ph type="title"/>
          </p:nvPr>
        </p:nvSpPr>
        <p:spPr/>
        <p:txBody>
          <a:bodyPr>
            <a:normAutofit/>
          </a:bodyPr>
          <a:lstStyle/>
          <a:p>
            <a:r>
              <a:rPr lang="fr-FR" sz="4000" b="1" dirty="0">
                <a:solidFill>
                  <a:srgbClr val="C00000"/>
                </a:solidFill>
              </a:rPr>
              <a:t>Points à retenir</a:t>
            </a:r>
            <a:endParaRPr lang="fr-FR" sz="4000" dirty="0"/>
          </a:p>
        </p:txBody>
      </p:sp>
      <p:sp>
        <p:nvSpPr>
          <p:cNvPr id="3" name="Espace réservé du contenu 2">
            <a:extLst>
              <a:ext uri="{FF2B5EF4-FFF2-40B4-BE49-F238E27FC236}">
                <a16:creationId xmlns:a16="http://schemas.microsoft.com/office/drawing/2014/main" id="{C569617A-2C22-44F7-71FA-E6067E3201BE}"/>
              </a:ext>
            </a:extLst>
          </p:cNvPr>
          <p:cNvSpPr>
            <a:spLocks noGrp="1"/>
          </p:cNvSpPr>
          <p:nvPr>
            <p:ph idx="1"/>
          </p:nvPr>
        </p:nvSpPr>
        <p:spPr/>
        <p:txBody>
          <a:bodyPr/>
          <a:lstStyle/>
          <a:p>
            <a:r>
              <a:rPr lang="fr-FR" sz="2400" dirty="0">
                <a:latin typeface="Calibri" panose="020F0502020204030204" pitchFamily="34" charset="0"/>
                <a:ea typeface="Times New Roman" panose="02020603050405020304" pitchFamily="18" charset="0"/>
                <a:cs typeface="Calibri" panose="020F0502020204030204" pitchFamily="34" charset="0"/>
              </a:rPr>
              <a:t>Le diagnostic de </a:t>
            </a:r>
            <a:r>
              <a:rPr lang="fr-FR" sz="2400" dirty="0">
                <a:effectLst/>
                <a:latin typeface="Calibri" panose="020F0502020204030204" pitchFamily="34" charset="0"/>
                <a:ea typeface="Times New Roman" panose="02020603050405020304" pitchFamily="18" charset="0"/>
                <a:cs typeface="Calibri" panose="020F0502020204030204" pitchFamily="34" charset="0"/>
              </a:rPr>
              <a:t>dysplasie/adénocarcinome sur lésion polypoïde gastrique biopsiée peut être </a:t>
            </a:r>
            <a:r>
              <a:rPr lang="fr-FR" sz="2400" dirty="0">
                <a:latin typeface="Calibri" panose="020F0502020204030204" pitchFamily="34" charset="0"/>
                <a:ea typeface="Times New Roman" panose="02020603050405020304" pitchFamily="18" charset="0"/>
                <a:cs typeface="Calibri" panose="020F0502020204030204" pitchFamily="34" charset="0"/>
              </a:rPr>
              <a:t>délicat </a:t>
            </a:r>
            <a:r>
              <a:rPr lang="fr-FR" sz="2400" dirty="0">
                <a:effectLst/>
                <a:latin typeface="Calibri" panose="020F0502020204030204" pitchFamily="34" charset="0"/>
                <a:ea typeface="Times New Roman" panose="02020603050405020304" pitchFamily="18" charset="0"/>
                <a:cs typeface="Calibri" panose="020F0502020204030204" pitchFamily="34" charset="0"/>
              </a:rPr>
              <a:t>lorsque la profondeur n’est pas bien visible, repliée ou mal incluse</a:t>
            </a:r>
          </a:p>
          <a:p>
            <a:r>
              <a:rPr lang="fr-FR" sz="2400" dirty="0">
                <a:effectLst/>
                <a:latin typeface="Calibri" panose="020F0502020204030204" pitchFamily="34" charset="0"/>
                <a:ea typeface="Times New Roman" panose="02020603050405020304" pitchFamily="18" charset="0"/>
                <a:cs typeface="Calibri" panose="020F0502020204030204" pitchFamily="34" charset="0"/>
              </a:rPr>
              <a:t>Ou s’il existe des variations architecturales, comme la présence de kystes ou dilatations glandulaires dans la profondeur de la muqueuse</a:t>
            </a:r>
          </a:p>
          <a:p>
            <a:r>
              <a:rPr lang="fr-FR" sz="2400" dirty="0">
                <a:latin typeface="Calibri" panose="020F0502020204030204" pitchFamily="34" charset="0"/>
                <a:ea typeface="Times New Roman" panose="02020603050405020304" pitchFamily="18" charset="0"/>
                <a:cs typeface="Calibri" panose="020F0502020204030204" pitchFamily="34" charset="0"/>
              </a:rPr>
              <a:t>Ici la présence de glandes atypiques au contact de la musculaire muqueuse peut faire discuter un carcinome </a:t>
            </a:r>
            <a:r>
              <a:rPr lang="fr-FR" sz="2400" dirty="0" err="1">
                <a:latin typeface="Calibri" panose="020F0502020204030204" pitchFamily="34" charset="0"/>
                <a:ea typeface="Times New Roman" panose="02020603050405020304" pitchFamily="18" charset="0"/>
                <a:cs typeface="Calibri" panose="020F0502020204030204" pitchFamily="34" charset="0"/>
              </a:rPr>
              <a:t>intramuqueux</a:t>
            </a:r>
            <a:r>
              <a:rPr lang="fr-FR" sz="2400" dirty="0">
                <a:latin typeface="Calibri" panose="020F0502020204030204" pitchFamily="34" charset="0"/>
                <a:ea typeface="Times New Roman" panose="02020603050405020304" pitchFamily="18" charset="0"/>
                <a:cs typeface="Calibri" panose="020F0502020204030204" pitchFamily="34" charset="0"/>
              </a:rPr>
              <a:t> (classification de Vienne modifiée/OMS 2019)</a:t>
            </a:r>
          </a:p>
          <a:p>
            <a:r>
              <a:rPr lang="fr-FR" sz="2400" dirty="0">
                <a:latin typeface="Calibri" panose="020F0502020204030204" pitchFamily="34" charset="0"/>
                <a:ea typeface="Times New Roman" panose="02020603050405020304" pitchFamily="18" charset="0"/>
                <a:cs typeface="Calibri" panose="020F0502020204030204" pitchFamily="34" charset="0"/>
              </a:rPr>
              <a:t>Dans le cas d’un cancer superficiel, le traitement par voie endoscopique permettra de mieux typer la lésion</a:t>
            </a:r>
          </a:p>
          <a:p>
            <a:pPr marL="0" indent="0">
              <a:buNone/>
            </a:pPr>
            <a:endParaRPr lang="fr-FR" dirty="0"/>
          </a:p>
        </p:txBody>
      </p:sp>
    </p:spTree>
    <p:extLst>
      <p:ext uri="{BB962C8B-B14F-4D97-AF65-F5344CB8AC3E}">
        <p14:creationId xmlns:p14="http://schemas.microsoft.com/office/powerpoint/2010/main" val="48501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FC0211-9698-471D-87D4-C2C2E198CD5E}"/>
              </a:ext>
            </a:extLst>
          </p:cNvPr>
          <p:cNvSpPr>
            <a:spLocks noGrp="1"/>
          </p:cNvSpPr>
          <p:nvPr>
            <p:ph idx="1"/>
          </p:nvPr>
        </p:nvSpPr>
        <p:spPr>
          <a:xfrm>
            <a:off x="1105545" y="2218626"/>
            <a:ext cx="10515600" cy="4351338"/>
          </a:xfrm>
        </p:spPr>
        <p:txBody>
          <a:bodyPr/>
          <a:lstStyle/>
          <a:p>
            <a:pPr marL="0" indent="0" algn="ctr">
              <a:buNone/>
            </a:pPr>
            <a:r>
              <a:rPr lang="fr-FR" b="1" dirty="0"/>
              <a:t>OBJECTIFS</a:t>
            </a:r>
          </a:p>
          <a:p>
            <a:pPr>
              <a:buFont typeface="Arial" panose="020B0604020202020204" pitchFamily="34" charset="0"/>
              <a:buChar char="•"/>
            </a:pPr>
            <a:r>
              <a:rPr lang="fr-FR" sz="2400" dirty="0"/>
              <a:t>I</a:t>
            </a:r>
            <a:r>
              <a:rPr lang="fr-FR" sz="2400" dirty="0">
                <a:effectLst/>
              </a:rPr>
              <a:t>llustrer </a:t>
            </a:r>
            <a:r>
              <a:rPr lang="fr-FR" sz="2400" dirty="0"/>
              <a:t>la démarche diagnostique sur les biopsies gastriques tumorales</a:t>
            </a:r>
            <a:endParaRPr lang="fr-FR" sz="2400" dirty="0">
              <a:effectLst/>
            </a:endParaRPr>
          </a:p>
          <a:p>
            <a:pPr>
              <a:buFont typeface="Arial" panose="020B0604020202020204" pitchFamily="34" charset="0"/>
              <a:buChar char="•"/>
            </a:pPr>
            <a:r>
              <a:rPr lang="fr-FR" sz="2400" dirty="0">
                <a:effectLst/>
              </a:rPr>
              <a:t>Rappeler quelques images trompeuses et </a:t>
            </a:r>
            <a:r>
              <a:rPr lang="fr-FR" sz="2400" dirty="0" err="1">
                <a:effectLst/>
              </a:rPr>
              <a:t>pièges</a:t>
            </a:r>
            <a:r>
              <a:rPr lang="fr-FR" sz="2400" dirty="0">
                <a:effectLst/>
              </a:rPr>
              <a:t> diagnostiques </a:t>
            </a:r>
          </a:p>
          <a:p>
            <a:r>
              <a:rPr lang="fr-FR" sz="2400" dirty="0" err="1">
                <a:effectLst/>
              </a:rPr>
              <a:t>Présenter</a:t>
            </a:r>
            <a:r>
              <a:rPr lang="fr-FR" sz="2400" dirty="0">
                <a:effectLst/>
              </a:rPr>
              <a:t> les formes histologiques les plus </a:t>
            </a:r>
            <a:r>
              <a:rPr lang="fr-FR" sz="2400" dirty="0" err="1">
                <a:effectLst/>
              </a:rPr>
              <a:t>fréquentes</a:t>
            </a:r>
            <a:r>
              <a:rPr lang="fr-FR" sz="2400" dirty="0">
                <a:effectLst/>
              </a:rPr>
              <a:t> et leur impact</a:t>
            </a:r>
          </a:p>
          <a:p>
            <a:pPr>
              <a:buFont typeface="Arial" panose="020B0604020202020204" pitchFamily="34" charset="0"/>
              <a:buChar char="•"/>
            </a:pPr>
            <a:r>
              <a:rPr lang="fr-FR" sz="2400" dirty="0">
                <a:effectLst/>
              </a:rPr>
              <a:t>Proposer une mise au point sur la recherche des biomarqueurs en pratique diagnostique</a:t>
            </a:r>
          </a:p>
          <a:p>
            <a:pPr>
              <a:buFont typeface="Arial" panose="020B0604020202020204" pitchFamily="34" charset="0"/>
              <a:buChar char="•"/>
            </a:pPr>
            <a:r>
              <a:rPr lang="fr-FR" sz="2400" dirty="0">
                <a:effectLst/>
              </a:rPr>
              <a:t>Rappeler quelques spécificités de la pathologie tumorale </a:t>
            </a:r>
            <a:r>
              <a:rPr lang="fr-FR" sz="2400" dirty="0" err="1">
                <a:effectLst/>
              </a:rPr>
              <a:t>héréditaire</a:t>
            </a:r>
            <a:endParaRPr lang="fr-FR" sz="2400" dirty="0">
              <a:effectLst/>
            </a:endParaRPr>
          </a:p>
          <a:p>
            <a:endParaRPr lang="fr-FR" dirty="0"/>
          </a:p>
        </p:txBody>
      </p:sp>
      <p:sp>
        <p:nvSpPr>
          <p:cNvPr id="4" name="ZoneTexte 3">
            <a:extLst>
              <a:ext uri="{FF2B5EF4-FFF2-40B4-BE49-F238E27FC236}">
                <a16:creationId xmlns:a16="http://schemas.microsoft.com/office/drawing/2014/main" id="{CE7689B3-B07C-2325-7DD8-A4A9C761C268}"/>
              </a:ext>
            </a:extLst>
          </p:cNvPr>
          <p:cNvSpPr txBox="1"/>
          <p:nvPr/>
        </p:nvSpPr>
        <p:spPr>
          <a:xfrm>
            <a:off x="1105545" y="659996"/>
            <a:ext cx="9980909" cy="954107"/>
          </a:xfrm>
          <a:custGeom>
            <a:avLst/>
            <a:gdLst>
              <a:gd name="connsiteX0" fmla="*/ 0 w 9980909"/>
              <a:gd name="connsiteY0" fmla="*/ 0 h 954107"/>
              <a:gd name="connsiteX1" fmla="*/ 565585 w 9980909"/>
              <a:gd name="connsiteY1" fmla="*/ 0 h 954107"/>
              <a:gd name="connsiteX2" fmla="*/ 931552 w 9980909"/>
              <a:gd name="connsiteY2" fmla="*/ 0 h 954107"/>
              <a:gd name="connsiteX3" fmla="*/ 1796564 w 9980909"/>
              <a:gd name="connsiteY3" fmla="*/ 0 h 954107"/>
              <a:gd name="connsiteX4" fmla="*/ 2362148 w 9980909"/>
              <a:gd name="connsiteY4" fmla="*/ 0 h 954107"/>
              <a:gd name="connsiteX5" fmla="*/ 2927733 w 9980909"/>
              <a:gd name="connsiteY5" fmla="*/ 0 h 954107"/>
              <a:gd name="connsiteX6" fmla="*/ 3792745 w 9980909"/>
              <a:gd name="connsiteY6" fmla="*/ 0 h 954107"/>
              <a:gd name="connsiteX7" fmla="*/ 4258521 w 9980909"/>
              <a:gd name="connsiteY7" fmla="*/ 0 h 954107"/>
              <a:gd name="connsiteX8" fmla="*/ 5123533 w 9980909"/>
              <a:gd name="connsiteY8" fmla="*/ 0 h 954107"/>
              <a:gd name="connsiteX9" fmla="*/ 5988545 w 9980909"/>
              <a:gd name="connsiteY9" fmla="*/ 0 h 954107"/>
              <a:gd name="connsiteX10" fmla="*/ 6653939 w 9980909"/>
              <a:gd name="connsiteY10" fmla="*/ 0 h 954107"/>
              <a:gd name="connsiteX11" fmla="*/ 7518951 w 9980909"/>
              <a:gd name="connsiteY11" fmla="*/ 0 h 954107"/>
              <a:gd name="connsiteX12" fmla="*/ 8084536 w 9980909"/>
              <a:gd name="connsiteY12" fmla="*/ 0 h 954107"/>
              <a:gd name="connsiteX13" fmla="*/ 8650121 w 9980909"/>
              <a:gd name="connsiteY13" fmla="*/ 0 h 954107"/>
              <a:gd name="connsiteX14" fmla="*/ 9415324 w 9980909"/>
              <a:gd name="connsiteY14" fmla="*/ 0 h 954107"/>
              <a:gd name="connsiteX15" fmla="*/ 9980909 w 9980909"/>
              <a:gd name="connsiteY15" fmla="*/ 0 h 954107"/>
              <a:gd name="connsiteX16" fmla="*/ 9980909 w 9980909"/>
              <a:gd name="connsiteY16" fmla="*/ 496136 h 954107"/>
              <a:gd name="connsiteX17" fmla="*/ 9980909 w 9980909"/>
              <a:gd name="connsiteY17" fmla="*/ 954107 h 954107"/>
              <a:gd name="connsiteX18" fmla="*/ 9215706 w 9980909"/>
              <a:gd name="connsiteY18" fmla="*/ 954107 h 954107"/>
              <a:gd name="connsiteX19" fmla="*/ 8849739 w 9980909"/>
              <a:gd name="connsiteY19" fmla="*/ 954107 h 954107"/>
              <a:gd name="connsiteX20" fmla="*/ 8383964 w 9980909"/>
              <a:gd name="connsiteY20" fmla="*/ 954107 h 954107"/>
              <a:gd name="connsiteX21" fmla="*/ 7518951 w 9980909"/>
              <a:gd name="connsiteY21" fmla="*/ 954107 h 954107"/>
              <a:gd name="connsiteX22" fmla="*/ 6853558 w 9980909"/>
              <a:gd name="connsiteY22" fmla="*/ 954107 h 954107"/>
              <a:gd name="connsiteX23" fmla="*/ 6387782 w 9980909"/>
              <a:gd name="connsiteY23" fmla="*/ 954107 h 954107"/>
              <a:gd name="connsiteX24" fmla="*/ 5722388 w 9980909"/>
              <a:gd name="connsiteY24" fmla="*/ 954107 h 954107"/>
              <a:gd name="connsiteX25" fmla="*/ 5356421 w 9980909"/>
              <a:gd name="connsiteY25" fmla="*/ 954107 h 954107"/>
              <a:gd name="connsiteX26" fmla="*/ 4990455 w 9980909"/>
              <a:gd name="connsiteY26" fmla="*/ 954107 h 954107"/>
              <a:gd name="connsiteX27" fmla="*/ 4325061 w 9980909"/>
              <a:gd name="connsiteY27" fmla="*/ 954107 h 954107"/>
              <a:gd name="connsiteX28" fmla="*/ 3859285 w 9980909"/>
              <a:gd name="connsiteY28" fmla="*/ 954107 h 954107"/>
              <a:gd name="connsiteX29" fmla="*/ 3094082 w 9980909"/>
              <a:gd name="connsiteY29" fmla="*/ 954107 h 954107"/>
              <a:gd name="connsiteX30" fmla="*/ 2628306 w 9980909"/>
              <a:gd name="connsiteY30" fmla="*/ 954107 h 954107"/>
              <a:gd name="connsiteX31" fmla="*/ 1863103 w 9980909"/>
              <a:gd name="connsiteY31" fmla="*/ 954107 h 954107"/>
              <a:gd name="connsiteX32" fmla="*/ 1497136 w 9980909"/>
              <a:gd name="connsiteY32" fmla="*/ 954107 h 954107"/>
              <a:gd name="connsiteX33" fmla="*/ 731933 w 9980909"/>
              <a:gd name="connsiteY33" fmla="*/ 954107 h 954107"/>
              <a:gd name="connsiteX34" fmla="*/ 0 w 9980909"/>
              <a:gd name="connsiteY34" fmla="*/ 954107 h 954107"/>
              <a:gd name="connsiteX35" fmla="*/ 0 w 9980909"/>
              <a:gd name="connsiteY35" fmla="*/ 505677 h 954107"/>
              <a:gd name="connsiteX36" fmla="*/ 0 w 9980909"/>
              <a:gd name="connsiteY3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980909" h="954107" extrusionOk="0">
                <a:moveTo>
                  <a:pt x="0" y="0"/>
                </a:moveTo>
                <a:cubicBezTo>
                  <a:pt x="230458" y="5808"/>
                  <a:pt x="424024" y="-1164"/>
                  <a:pt x="565585" y="0"/>
                </a:cubicBezTo>
                <a:cubicBezTo>
                  <a:pt x="707146" y="1164"/>
                  <a:pt x="762382" y="12594"/>
                  <a:pt x="931552" y="0"/>
                </a:cubicBezTo>
                <a:cubicBezTo>
                  <a:pt x="1100722" y="-12594"/>
                  <a:pt x="1521327" y="4574"/>
                  <a:pt x="1796564" y="0"/>
                </a:cubicBezTo>
                <a:cubicBezTo>
                  <a:pt x="2071801" y="-4574"/>
                  <a:pt x="2132029" y="-28004"/>
                  <a:pt x="2362148" y="0"/>
                </a:cubicBezTo>
                <a:cubicBezTo>
                  <a:pt x="2592267" y="28004"/>
                  <a:pt x="2739607" y="27079"/>
                  <a:pt x="2927733" y="0"/>
                </a:cubicBezTo>
                <a:cubicBezTo>
                  <a:pt x="3115859" y="-27079"/>
                  <a:pt x="3440640" y="-34672"/>
                  <a:pt x="3792745" y="0"/>
                </a:cubicBezTo>
                <a:cubicBezTo>
                  <a:pt x="4144850" y="34672"/>
                  <a:pt x="4075487" y="789"/>
                  <a:pt x="4258521" y="0"/>
                </a:cubicBezTo>
                <a:cubicBezTo>
                  <a:pt x="4441555" y="-789"/>
                  <a:pt x="4757355" y="39464"/>
                  <a:pt x="5123533" y="0"/>
                </a:cubicBezTo>
                <a:cubicBezTo>
                  <a:pt x="5489711" y="-39464"/>
                  <a:pt x="5672767" y="43042"/>
                  <a:pt x="5988545" y="0"/>
                </a:cubicBezTo>
                <a:cubicBezTo>
                  <a:pt x="6304323" y="-43042"/>
                  <a:pt x="6371248" y="8332"/>
                  <a:pt x="6653939" y="0"/>
                </a:cubicBezTo>
                <a:cubicBezTo>
                  <a:pt x="6936630" y="-8332"/>
                  <a:pt x="7137222" y="34234"/>
                  <a:pt x="7518951" y="0"/>
                </a:cubicBezTo>
                <a:cubicBezTo>
                  <a:pt x="7900680" y="-34234"/>
                  <a:pt x="7966520" y="-9336"/>
                  <a:pt x="8084536" y="0"/>
                </a:cubicBezTo>
                <a:cubicBezTo>
                  <a:pt x="8202553" y="9336"/>
                  <a:pt x="8419610" y="-24480"/>
                  <a:pt x="8650121" y="0"/>
                </a:cubicBezTo>
                <a:cubicBezTo>
                  <a:pt x="8880632" y="24480"/>
                  <a:pt x="9149427" y="6541"/>
                  <a:pt x="9415324" y="0"/>
                </a:cubicBezTo>
                <a:cubicBezTo>
                  <a:pt x="9681221" y="-6541"/>
                  <a:pt x="9821684" y="-25022"/>
                  <a:pt x="9980909" y="0"/>
                </a:cubicBezTo>
                <a:cubicBezTo>
                  <a:pt x="10005476" y="117197"/>
                  <a:pt x="10004219" y="282564"/>
                  <a:pt x="9980909" y="496136"/>
                </a:cubicBezTo>
                <a:cubicBezTo>
                  <a:pt x="9957599" y="709708"/>
                  <a:pt x="9969014" y="845612"/>
                  <a:pt x="9980909" y="954107"/>
                </a:cubicBezTo>
                <a:cubicBezTo>
                  <a:pt x="9767196" y="921774"/>
                  <a:pt x="9406383" y="991917"/>
                  <a:pt x="9215706" y="954107"/>
                </a:cubicBezTo>
                <a:cubicBezTo>
                  <a:pt x="9025029" y="916297"/>
                  <a:pt x="8983417" y="939500"/>
                  <a:pt x="8849739" y="954107"/>
                </a:cubicBezTo>
                <a:cubicBezTo>
                  <a:pt x="8716061" y="968714"/>
                  <a:pt x="8555713" y="960065"/>
                  <a:pt x="8383964" y="954107"/>
                </a:cubicBezTo>
                <a:cubicBezTo>
                  <a:pt x="8212215" y="948149"/>
                  <a:pt x="7921202" y="945371"/>
                  <a:pt x="7518951" y="954107"/>
                </a:cubicBezTo>
                <a:cubicBezTo>
                  <a:pt x="7116700" y="962843"/>
                  <a:pt x="7157684" y="948949"/>
                  <a:pt x="6853558" y="954107"/>
                </a:cubicBezTo>
                <a:cubicBezTo>
                  <a:pt x="6549432" y="959265"/>
                  <a:pt x="6541135" y="969726"/>
                  <a:pt x="6387782" y="954107"/>
                </a:cubicBezTo>
                <a:cubicBezTo>
                  <a:pt x="6234429" y="938488"/>
                  <a:pt x="5868227" y="922130"/>
                  <a:pt x="5722388" y="954107"/>
                </a:cubicBezTo>
                <a:cubicBezTo>
                  <a:pt x="5576549" y="986084"/>
                  <a:pt x="5455450" y="963576"/>
                  <a:pt x="5356421" y="954107"/>
                </a:cubicBezTo>
                <a:cubicBezTo>
                  <a:pt x="5257392" y="944638"/>
                  <a:pt x="5160079" y="955244"/>
                  <a:pt x="4990455" y="954107"/>
                </a:cubicBezTo>
                <a:cubicBezTo>
                  <a:pt x="4820831" y="952970"/>
                  <a:pt x="4555290" y="929480"/>
                  <a:pt x="4325061" y="954107"/>
                </a:cubicBezTo>
                <a:cubicBezTo>
                  <a:pt x="4094832" y="978734"/>
                  <a:pt x="3977362" y="968661"/>
                  <a:pt x="3859285" y="954107"/>
                </a:cubicBezTo>
                <a:cubicBezTo>
                  <a:pt x="3741208" y="939553"/>
                  <a:pt x="3449475" y="950121"/>
                  <a:pt x="3094082" y="954107"/>
                </a:cubicBezTo>
                <a:cubicBezTo>
                  <a:pt x="2738689" y="958093"/>
                  <a:pt x="2741310" y="943970"/>
                  <a:pt x="2628306" y="954107"/>
                </a:cubicBezTo>
                <a:cubicBezTo>
                  <a:pt x="2515302" y="964244"/>
                  <a:pt x="2157724" y="991264"/>
                  <a:pt x="1863103" y="954107"/>
                </a:cubicBezTo>
                <a:cubicBezTo>
                  <a:pt x="1568482" y="916950"/>
                  <a:pt x="1676569" y="956534"/>
                  <a:pt x="1497136" y="954107"/>
                </a:cubicBezTo>
                <a:cubicBezTo>
                  <a:pt x="1317703" y="951680"/>
                  <a:pt x="993839" y="954449"/>
                  <a:pt x="731933" y="954107"/>
                </a:cubicBezTo>
                <a:cubicBezTo>
                  <a:pt x="470027" y="953765"/>
                  <a:pt x="356221" y="929499"/>
                  <a:pt x="0" y="954107"/>
                </a:cubicBezTo>
                <a:cubicBezTo>
                  <a:pt x="-17932" y="730842"/>
                  <a:pt x="5327" y="704813"/>
                  <a:pt x="0" y="505677"/>
                </a:cubicBezTo>
                <a:cubicBezTo>
                  <a:pt x="-5327" y="306541"/>
                  <a:pt x="3881" y="161080"/>
                  <a:pt x="0" y="0"/>
                </a:cubicBezTo>
                <a:close/>
              </a:path>
            </a:pathLst>
          </a:custGeom>
          <a:noFill/>
          <a:ln w="28575">
            <a:solidFill>
              <a:srgbClr val="C0000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txBody>
          <a:bodyPr wrap="square" rtlCol="0">
            <a:spAutoFit/>
          </a:bodyPr>
          <a:lstStyle/>
          <a:p>
            <a:pPr algn="ctr"/>
            <a:r>
              <a:rPr lang="fr-FR" sz="2800" dirty="0">
                <a:solidFill>
                  <a:srgbClr val="C00000"/>
                </a:solidFill>
              </a:rPr>
              <a:t>Plus de 90% des cancers de l’estomac sont des </a:t>
            </a:r>
            <a:r>
              <a:rPr lang="fr-FR" sz="2800" b="1" dirty="0">
                <a:solidFill>
                  <a:srgbClr val="C00000"/>
                </a:solidFill>
              </a:rPr>
              <a:t>adénocarcinomes</a:t>
            </a:r>
          </a:p>
          <a:p>
            <a:pPr algn="ctr"/>
            <a:r>
              <a:rPr lang="fr-FR" sz="2800" dirty="0" err="1">
                <a:solidFill>
                  <a:srgbClr val="C00000"/>
                </a:solidFill>
              </a:rPr>
              <a:t>Histoséminaire</a:t>
            </a:r>
            <a:r>
              <a:rPr lang="fr-FR" sz="2800" dirty="0">
                <a:solidFill>
                  <a:srgbClr val="C00000"/>
                </a:solidFill>
              </a:rPr>
              <a:t> dédié à cette thématique</a:t>
            </a:r>
          </a:p>
        </p:txBody>
      </p:sp>
    </p:spTree>
    <p:extLst>
      <p:ext uri="{BB962C8B-B14F-4D97-AF65-F5344CB8AC3E}">
        <p14:creationId xmlns:p14="http://schemas.microsoft.com/office/powerpoint/2010/main" val="140948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3071" y="1902866"/>
            <a:ext cx="11125857" cy="4023360"/>
          </a:xfrm>
        </p:spPr>
        <p:txBody>
          <a:bodyPr>
            <a:noAutofit/>
          </a:bodyPr>
          <a:lstStyle/>
          <a:p>
            <a:pPr>
              <a:buClr>
                <a:schemeClr val="tx1"/>
              </a:buClr>
            </a:pPr>
            <a:r>
              <a:rPr lang="fr-FR" sz="2400" dirty="0"/>
              <a:t>Environ 6500 nouveaux cas/an en France</a:t>
            </a:r>
          </a:p>
          <a:p>
            <a:pPr>
              <a:buClr>
                <a:schemeClr val="tx1"/>
              </a:buClr>
            </a:pPr>
            <a:r>
              <a:rPr lang="fr-FR" sz="2400" dirty="0"/>
              <a:t>Diminution des formes antrales, augmentation des cancers du cardia</a:t>
            </a:r>
          </a:p>
          <a:p>
            <a:pPr>
              <a:buClr>
                <a:schemeClr val="tx1"/>
              </a:buClr>
            </a:pPr>
            <a:r>
              <a:rPr lang="fr-FR" sz="2400" b="1" dirty="0"/>
              <a:t>Hétérogénéité +++ </a:t>
            </a:r>
            <a:endParaRPr lang="fr-FR" sz="2400" dirty="0"/>
          </a:p>
          <a:p>
            <a:pPr>
              <a:buClr>
                <a:schemeClr val="tx1"/>
              </a:buClr>
            </a:pPr>
            <a:r>
              <a:rPr lang="fr-FR" sz="2400" dirty="0"/>
              <a:t>Survie à 5 ans tous stades confondus : 25-30%, récidive </a:t>
            </a:r>
          </a:p>
          <a:p>
            <a:pPr>
              <a:buClr>
                <a:schemeClr val="tx1"/>
              </a:buClr>
            </a:pPr>
            <a:r>
              <a:rPr lang="fr-FR" sz="2400" dirty="0"/>
              <a:t>Bon pronostic des formes localisées, mauvais pour les formes avancées/métastatiques (survie médiane 9-10 ms)</a:t>
            </a:r>
          </a:p>
          <a:p>
            <a:pPr>
              <a:buClr>
                <a:schemeClr val="tx1"/>
              </a:buClr>
            </a:pPr>
            <a:r>
              <a:rPr lang="fr-FR" sz="2400" dirty="0"/>
              <a:t>Forte chimiorésistance </a:t>
            </a:r>
          </a:p>
          <a:p>
            <a:pPr>
              <a:buClr>
                <a:schemeClr val="tx1"/>
              </a:buClr>
            </a:pPr>
            <a:r>
              <a:rPr lang="fr-FR" sz="2400" dirty="0"/>
              <a:t>Thérapies ciblées : efficacité limitée</a:t>
            </a:r>
          </a:p>
          <a:p>
            <a:pPr>
              <a:buClr>
                <a:schemeClr val="tx1"/>
              </a:buClr>
            </a:pPr>
            <a:r>
              <a:rPr lang="fr-FR" sz="2400" dirty="0"/>
              <a:t>Résultats positifs avec inhibiteurs des immune checkpoints </a:t>
            </a:r>
            <a:r>
              <a:rPr lang="fr-FR" sz="2000" dirty="0"/>
              <a:t>(CM 649, ATTRACTION-4)</a:t>
            </a:r>
          </a:p>
          <a:p>
            <a:pPr>
              <a:buClr>
                <a:srgbClr val="FF0000"/>
              </a:buClr>
              <a:buFont typeface="Wingdings" charset="2"/>
              <a:buChar char="§"/>
            </a:pPr>
            <a:endParaRPr lang="fr-FR" sz="2400" dirty="0"/>
          </a:p>
          <a:p>
            <a:pPr>
              <a:buClr>
                <a:srgbClr val="FF0000"/>
              </a:buClr>
              <a:buFont typeface="Wingdings" charset="2"/>
              <a:buChar char="§"/>
            </a:pPr>
            <a:endParaRPr lang="fr-FR" sz="2400" dirty="0"/>
          </a:p>
          <a:p>
            <a:pPr>
              <a:buClr>
                <a:srgbClr val="FF0000"/>
              </a:buClr>
              <a:buFont typeface="Wingdings" charset="2"/>
              <a:buChar char="§"/>
            </a:pPr>
            <a:endParaRPr lang="fr-FR" sz="2400" dirty="0"/>
          </a:p>
        </p:txBody>
      </p:sp>
      <p:sp>
        <p:nvSpPr>
          <p:cNvPr id="4" name="ZoneTexte 3"/>
          <p:cNvSpPr txBox="1"/>
          <p:nvPr/>
        </p:nvSpPr>
        <p:spPr>
          <a:xfrm>
            <a:off x="8856524" y="5972720"/>
            <a:ext cx="4230624" cy="738664"/>
          </a:xfrm>
          <a:prstGeom prst="rect">
            <a:avLst/>
          </a:prstGeom>
          <a:noFill/>
        </p:spPr>
        <p:txBody>
          <a:bodyPr wrap="square" rtlCol="0">
            <a:spAutoFit/>
          </a:bodyPr>
          <a:lstStyle/>
          <a:p>
            <a:pPr defTabSz="457200"/>
            <a:r>
              <a:rPr lang="fr-FR" sz="1400" b="0" i="0" u="none" strike="noStrike" dirty="0">
                <a:solidFill>
                  <a:srgbClr val="333333"/>
                </a:solidFill>
                <a:effectLst/>
                <a:latin typeface="Arial" panose="020B0604020202020204" pitchFamily="34" charset="0"/>
                <a:cs typeface="Arial" panose="020B0604020202020204" pitchFamily="34" charset="0"/>
              </a:rPr>
              <a:t>Sung H, et al. CA Cancer J Clin. 2021</a:t>
            </a:r>
            <a:endParaRPr lang="fr-FR" sz="1400" dirty="0">
              <a:latin typeface="Arial" panose="020B0604020202020204" pitchFamily="34" charset="0"/>
              <a:cs typeface="Arial" panose="020B0604020202020204" pitchFamily="34" charset="0"/>
            </a:endParaRPr>
          </a:p>
          <a:p>
            <a:pPr defTabSz="457200"/>
            <a:r>
              <a:rPr lang="fr-FR" sz="1400" dirty="0" err="1">
                <a:solidFill>
                  <a:srgbClr val="000000"/>
                </a:solidFill>
                <a:latin typeface="Arial" panose="020B0604020202020204" pitchFamily="34" charset="0"/>
                <a:cs typeface="Arial" panose="020B0604020202020204" pitchFamily="34" charset="0"/>
              </a:rPr>
              <a:t>Mohler</a:t>
            </a:r>
            <a:r>
              <a:rPr lang="fr-FR" sz="1400" dirty="0">
                <a:solidFill>
                  <a:srgbClr val="000000"/>
                </a:solidFill>
                <a:latin typeface="Arial" panose="020B0604020202020204" pitchFamily="34" charset="0"/>
                <a:cs typeface="Arial" panose="020B0604020202020204" pitchFamily="34" charset="0"/>
              </a:rPr>
              <a:t> et al, </a:t>
            </a:r>
            <a:r>
              <a:rPr lang="fr-FR" sz="1400" dirty="0" err="1">
                <a:solidFill>
                  <a:srgbClr val="000000"/>
                </a:solidFill>
                <a:latin typeface="Arial" panose="020B0604020202020204" pitchFamily="34" charset="0"/>
                <a:cs typeface="Arial" panose="020B0604020202020204" pitchFamily="34" charset="0"/>
              </a:rPr>
              <a:t>Eur</a:t>
            </a:r>
            <a:r>
              <a:rPr lang="fr-FR" sz="1400" dirty="0">
                <a:solidFill>
                  <a:srgbClr val="000000"/>
                </a:solidFill>
                <a:latin typeface="Arial" panose="020B0604020202020204" pitchFamily="34" charset="0"/>
                <a:cs typeface="Arial" panose="020B0604020202020204" pitchFamily="34" charset="0"/>
              </a:rPr>
              <a:t> J Cancer 2022</a:t>
            </a:r>
          </a:p>
          <a:p>
            <a:pPr defTabSz="457200"/>
            <a:r>
              <a:rPr lang="fr-FR" sz="1400" dirty="0" err="1">
                <a:solidFill>
                  <a:srgbClr val="000000"/>
                </a:solidFill>
                <a:latin typeface="Arial" panose="020B0604020202020204" pitchFamily="34" charset="0"/>
                <a:cs typeface="Arial" panose="020B0604020202020204" pitchFamily="34" charset="0"/>
              </a:rPr>
              <a:t>Boku</a:t>
            </a:r>
            <a:r>
              <a:rPr lang="fr-FR" sz="1400" dirty="0">
                <a:solidFill>
                  <a:srgbClr val="000000"/>
                </a:solidFill>
                <a:latin typeface="Arial" panose="020B0604020202020204" pitchFamily="34" charset="0"/>
                <a:cs typeface="Arial" panose="020B0604020202020204" pitchFamily="34" charset="0"/>
              </a:rPr>
              <a:t> et al, Ann </a:t>
            </a:r>
            <a:r>
              <a:rPr lang="fr-FR" sz="1400" dirty="0" err="1">
                <a:solidFill>
                  <a:srgbClr val="000000"/>
                </a:solidFill>
                <a:latin typeface="Arial" panose="020B0604020202020204" pitchFamily="34" charset="0"/>
                <a:cs typeface="Arial" panose="020B0604020202020204" pitchFamily="34" charset="0"/>
              </a:rPr>
              <a:t>Oncol</a:t>
            </a:r>
            <a:r>
              <a:rPr lang="fr-FR" sz="1400" dirty="0">
                <a:solidFill>
                  <a:srgbClr val="000000"/>
                </a:solidFill>
                <a:latin typeface="Arial" panose="020B0604020202020204" pitchFamily="34" charset="0"/>
                <a:cs typeface="Arial" panose="020B0604020202020204" pitchFamily="34" charset="0"/>
              </a:rPr>
              <a:t> 2020</a:t>
            </a:r>
          </a:p>
        </p:txBody>
      </p:sp>
      <p:sp>
        <p:nvSpPr>
          <p:cNvPr id="8" name="Titre 1">
            <a:extLst>
              <a:ext uri="{FF2B5EF4-FFF2-40B4-BE49-F238E27FC236}">
                <a16:creationId xmlns:a16="http://schemas.microsoft.com/office/drawing/2014/main" id="{182C78E0-285B-D3E0-4A8D-1F6F33FB9D85}"/>
              </a:ext>
            </a:extLst>
          </p:cNvPr>
          <p:cNvSpPr>
            <a:spLocks noGrp="1"/>
          </p:cNvSpPr>
          <p:nvPr>
            <p:ph type="title"/>
          </p:nvPr>
        </p:nvSpPr>
        <p:spPr>
          <a:xfrm>
            <a:off x="838200" y="365125"/>
            <a:ext cx="10515600" cy="1325563"/>
          </a:xfrm>
        </p:spPr>
        <p:txBody>
          <a:bodyPr>
            <a:normAutofit/>
          </a:bodyPr>
          <a:lstStyle/>
          <a:p>
            <a:pPr algn="ctr"/>
            <a:r>
              <a:rPr lang="fr-FR" sz="4000" b="1" dirty="0">
                <a:solidFill>
                  <a:srgbClr val="C00000"/>
                </a:solidFill>
              </a:rPr>
              <a:t>Adénocarcinome gastrique</a:t>
            </a:r>
            <a:endParaRPr lang="fr-FR" sz="4000" dirty="0">
              <a:solidFill>
                <a:srgbClr val="C00000"/>
              </a:solidFill>
            </a:endParaRPr>
          </a:p>
        </p:txBody>
      </p:sp>
    </p:spTree>
    <p:extLst>
      <p:ext uri="{BB962C8B-B14F-4D97-AF65-F5344CB8AC3E}">
        <p14:creationId xmlns:p14="http://schemas.microsoft.com/office/powerpoint/2010/main" val="50634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B4D6D-1357-0EB4-912E-209F06EAF857}"/>
              </a:ext>
            </a:extLst>
          </p:cNvPr>
          <p:cNvSpPr>
            <a:spLocks noGrp="1"/>
          </p:cNvSpPr>
          <p:nvPr>
            <p:ph type="title"/>
          </p:nvPr>
        </p:nvSpPr>
        <p:spPr/>
        <p:txBody>
          <a:bodyPr>
            <a:normAutofit/>
          </a:bodyPr>
          <a:lstStyle/>
          <a:p>
            <a:r>
              <a:rPr lang="fr-FR" sz="4000" b="1" dirty="0">
                <a:solidFill>
                  <a:srgbClr val="C00000"/>
                </a:solidFill>
              </a:rPr>
              <a:t>Bilan pré-thérapeutique du cancer de l’estomac</a:t>
            </a:r>
          </a:p>
        </p:txBody>
      </p:sp>
      <p:pic>
        <p:nvPicPr>
          <p:cNvPr id="4" name="Image 3">
            <a:extLst>
              <a:ext uri="{FF2B5EF4-FFF2-40B4-BE49-F238E27FC236}">
                <a16:creationId xmlns:a16="http://schemas.microsoft.com/office/drawing/2014/main" id="{5AB4EED0-3DAC-1DF5-A61E-32D57298C124}"/>
              </a:ext>
            </a:extLst>
          </p:cNvPr>
          <p:cNvPicPr>
            <a:picLocks noChangeAspect="1"/>
          </p:cNvPicPr>
          <p:nvPr/>
        </p:nvPicPr>
        <p:blipFill rotWithShape="1">
          <a:blip r:embed="rId3"/>
          <a:srcRect t="18356"/>
          <a:stretch/>
        </p:blipFill>
        <p:spPr>
          <a:xfrm>
            <a:off x="475553" y="1390408"/>
            <a:ext cx="7633904" cy="4427462"/>
          </a:xfrm>
          <a:prstGeom prst="rect">
            <a:avLst/>
          </a:prstGeom>
        </p:spPr>
      </p:pic>
      <p:sp>
        <p:nvSpPr>
          <p:cNvPr id="5" name="ZoneTexte 4">
            <a:extLst>
              <a:ext uri="{FF2B5EF4-FFF2-40B4-BE49-F238E27FC236}">
                <a16:creationId xmlns:a16="http://schemas.microsoft.com/office/drawing/2014/main" id="{EC301224-6D1D-DE01-D1E3-456A40AA87FF}"/>
              </a:ext>
            </a:extLst>
          </p:cNvPr>
          <p:cNvSpPr txBox="1"/>
          <p:nvPr/>
        </p:nvSpPr>
        <p:spPr>
          <a:xfrm>
            <a:off x="7108738" y="6273225"/>
            <a:ext cx="7050505" cy="584775"/>
          </a:xfrm>
          <a:prstGeom prst="rect">
            <a:avLst/>
          </a:prstGeom>
          <a:noFill/>
        </p:spPr>
        <p:txBody>
          <a:bodyPr wrap="square" rtlCol="0">
            <a:spAutoFit/>
          </a:bodyPr>
          <a:lstStyle/>
          <a:p>
            <a:r>
              <a:rPr lang="fr-FR" sz="1400" dirty="0">
                <a:effectLst/>
                <a:latin typeface="ArialMT"/>
              </a:rPr>
              <a:t>TNCD - Chapitre 2 : Cancer de l’estomac - 17/10/2022 </a:t>
            </a:r>
            <a:endParaRPr lang="fr-FR" sz="1400" dirty="0"/>
          </a:p>
          <a:p>
            <a:endParaRPr lang="fr-FR" dirty="0"/>
          </a:p>
        </p:txBody>
      </p:sp>
    </p:spTree>
    <p:extLst>
      <p:ext uri="{BB962C8B-B14F-4D97-AF65-F5344CB8AC3E}">
        <p14:creationId xmlns:p14="http://schemas.microsoft.com/office/powerpoint/2010/main" val="121752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CB4D6D-1357-0EB4-912E-209F06EAF857}"/>
              </a:ext>
            </a:extLst>
          </p:cNvPr>
          <p:cNvSpPr>
            <a:spLocks noGrp="1"/>
          </p:cNvSpPr>
          <p:nvPr>
            <p:ph type="title"/>
          </p:nvPr>
        </p:nvSpPr>
        <p:spPr/>
        <p:txBody>
          <a:bodyPr>
            <a:normAutofit/>
          </a:bodyPr>
          <a:lstStyle/>
          <a:p>
            <a:r>
              <a:rPr lang="fr-FR" sz="4000" b="1" dirty="0">
                <a:solidFill>
                  <a:srgbClr val="C00000"/>
                </a:solidFill>
              </a:rPr>
              <a:t>Bilan pré-thérapeutique du cancer de l’estomac</a:t>
            </a:r>
          </a:p>
        </p:txBody>
      </p:sp>
      <p:pic>
        <p:nvPicPr>
          <p:cNvPr id="4" name="Image 3">
            <a:extLst>
              <a:ext uri="{FF2B5EF4-FFF2-40B4-BE49-F238E27FC236}">
                <a16:creationId xmlns:a16="http://schemas.microsoft.com/office/drawing/2014/main" id="{5AB4EED0-3DAC-1DF5-A61E-32D57298C124}"/>
              </a:ext>
            </a:extLst>
          </p:cNvPr>
          <p:cNvPicPr>
            <a:picLocks noChangeAspect="1"/>
          </p:cNvPicPr>
          <p:nvPr/>
        </p:nvPicPr>
        <p:blipFill rotWithShape="1">
          <a:blip r:embed="rId3"/>
          <a:srcRect t="18356"/>
          <a:stretch/>
        </p:blipFill>
        <p:spPr>
          <a:xfrm>
            <a:off x="475553" y="1390408"/>
            <a:ext cx="7633904" cy="4427462"/>
          </a:xfrm>
          <a:prstGeom prst="rect">
            <a:avLst/>
          </a:prstGeom>
        </p:spPr>
      </p:pic>
      <p:sp>
        <p:nvSpPr>
          <p:cNvPr id="5" name="ZoneTexte 4">
            <a:extLst>
              <a:ext uri="{FF2B5EF4-FFF2-40B4-BE49-F238E27FC236}">
                <a16:creationId xmlns:a16="http://schemas.microsoft.com/office/drawing/2014/main" id="{EC301224-6D1D-DE01-D1E3-456A40AA87FF}"/>
              </a:ext>
            </a:extLst>
          </p:cNvPr>
          <p:cNvSpPr txBox="1"/>
          <p:nvPr/>
        </p:nvSpPr>
        <p:spPr>
          <a:xfrm>
            <a:off x="7108738" y="6273225"/>
            <a:ext cx="7050505" cy="584775"/>
          </a:xfrm>
          <a:prstGeom prst="rect">
            <a:avLst/>
          </a:prstGeom>
          <a:noFill/>
        </p:spPr>
        <p:txBody>
          <a:bodyPr wrap="square" rtlCol="0">
            <a:spAutoFit/>
          </a:bodyPr>
          <a:lstStyle/>
          <a:p>
            <a:r>
              <a:rPr lang="fr-FR" sz="1400" dirty="0">
                <a:effectLst/>
                <a:latin typeface="ArialMT"/>
              </a:rPr>
              <a:t>TNCD - Chapitre 2 : Cancer de l’estomac - 17/10/2022 </a:t>
            </a:r>
            <a:endParaRPr lang="fr-FR" sz="1400" dirty="0"/>
          </a:p>
          <a:p>
            <a:endParaRPr lang="fr-FR" dirty="0"/>
          </a:p>
        </p:txBody>
      </p:sp>
      <p:sp>
        <p:nvSpPr>
          <p:cNvPr id="3" name="ZoneTexte 2">
            <a:extLst>
              <a:ext uri="{FF2B5EF4-FFF2-40B4-BE49-F238E27FC236}">
                <a16:creationId xmlns:a16="http://schemas.microsoft.com/office/drawing/2014/main" id="{BB81B501-91CB-F618-EDD8-746A30CA3112}"/>
              </a:ext>
            </a:extLst>
          </p:cNvPr>
          <p:cNvSpPr txBox="1"/>
          <p:nvPr/>
        </p:nvSpPr>
        <p:spPr>
          <a:xfrm>
            <a:off x="7984273" y="3587412"/>
            <a:ext cx="3906644" cy="1323439"/>
          </a:xfrm>
          <a:custGeom>
            <a:avLst/>
            <a:gdLst>
              <a:gd name="connsiteX0" fmla="*/ 0 w 3906644"/>
              <a:gd name="connsiteY0" fmla="*/ 0 h 1323439"/>
              <a:gd name="connsiteX1" fmla="*/ 533908 w 3906644"/>
              <a:gd name="connsiteY1" fmla="*/ 0 h 1323439"/>
              <a:gd name="connsiteX2" fmla="*/ 1106882 w 3906644"/>
              <a:gd name="connsiteY2" fmla="*/ 0 h 1323439"/>
              <a:gd name="connsiteX3" fmla="*/ 1836123 w 3906644"/>
              <a:gd name="connsiteY3" fmla="*/ 0 h 1323439"/>
              <a:gd name="connsiteX4" fmla="*/ 2487230 w 3906644"/>
              <a:gd name="connsiteY4" fmla="*/ 0 h 1323439"/>
              <a:gd name="connsiteX5" fmla="*/ 3021138 w 3906644"/>
              <a:gd name="connsiteY5" fmla="*/ 0 h 1323439"/>
              <a:gd name="connsiteX6" fmla="*/ 3906644 w 3906644"/>
              <a:gd name="connsiteY6" fmla="*/ 0 h 1323439"/>
              <a:gd name="connsiteX7" fmla="*/ 3906644 w 3906644"/>
              <a:gd name="connsiteY7" fmla="*/ 635251 h 1323439"/>
              <a:gd name="connsiteX8" fmla="*/ 3906644 w 3906644"/>
              <a:gd name="connsiteY8" fmla="*/ 1323439 h 1323439"/>
              <a:gd name="connsiteX9" fmla="*/ 3294603 w 3906644"/>
              <a:gd name="connsiteY9" fmla="*/ 1323439 h 1323439"/>
              <a:gd name="connsiteX10" fmla="*/ 2682562 w 3906644"/>
              <a:gd name="connsiteY10" fmla="*/ 1323439 h 1323439"/>
              <a:gd name="connsiteX11" fmla="*/ 2109588 w 3906644"/>
              <a:gd name="connsiteY11" fmla="*/ 1323439 h 1323439"/>
              <a:gd name="connsiteX12" fmla="*/ 1419414 w 3906644"/>
              <a:gd name="connsiteY12" fmla="*/ 1323439 h 1323439"/>
              <a:gd name="connsiteX13" fmla="*/ 807373 w 3906644"/>
              <a:gd name="connsiteY13" fmla="*/ 1323439 h 1323439"/>
              <a:gd name="connsiteX14" fmla="*/ 0 w 3906644"/>
              <a:gd name="connsiteY14" fmla="*/ 1323439 h 1323439"/>
              <a:gd name="connsiteX15" fmla="*/ 0 w 3906644"/>
              <a:gd name="connsiteY15" fmla="*/ 635251 h 1323439"/>
              <a:gd name="connsiteX16" fmla="*/ 0 w 3906644"/>
              <a:gd name="connsiteY16"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6644" h="1323439" extrusionOk="0">
                <a:moveTo>
                  <a:pt x="0" y="0"/>
                </a:moveTo>
                <a:cubicBezTo>
                  <a:pt x="107057" y="-3707"/>
                  <a:pt x="312906" y="-11470"/>
                  <a:pt x="533908" y="0"/>
                </a:cubicBezTo>
                <a:cubicBezTo>
                  <a:pt x="754910" y="11470"/>
                  <a:pt x="947984" y="24538"/>
                  <a:pt x="1106882" y="0"/>
                </a:cubicBezTo>
                <a:cubicBezTo>
                  <a:pt x="1265780" y="-24538"/>
                  <a:pt x="1490571" y="-35991"/>
                  <a:pt x="1836123" y="0"/>
                </a:cubicBezTo>
                <a:cubicBezTo>
                  <a:pt x="2181675" y="35991"/>
                  <a:pt x="2321699" y="7485"/>
                  <a:pt x="2487230" y="0"/>
                </a:cubicBezTo>
                <a:cubicBezTo>
                  <a:pt x="2652761" y="-7485"/>
                  <a:pt x="2818869" y="-14911"/>
                  <a:pt x="3021138" y="0"/>
                </a:cubicBezTo>
                <a:cubicBezTo>
                  <a:pt x="3223407" y="14911"/>
                  <a:pt x="3465880" y="3001"/>
                  <a:pt x="3906644" y="0"/>
                </a:cubicBezTo>
                <a:cubicBezTo>
                  <a:pt x="3877989" y="313065"/>
                  <a:pt x="3918558" y="453448"/>
                  <a:pt x="3906644" y="635251"/>
                </a:cubicBezTo>
                <a:cubicBezTo>
                  <a:pt x="3894730" y="817054"/>
                  <a:pt x="3918930" y="1155386"/>
                  <a:pt x="3906644" y="1323439"/>
                </a:cubicBezTo>
                <a:cubicBezTo>
                  <a:pt x="3652003" y="1337201"/>
                  <a:pt x="3590888" y="1318149"/>
                  <a:pt x="3294603" y="1323439"/>
                </a:cubicBezTo>
                <a:cubicBezTo>
                  <a:pt x="2998318" y="1328729"/>
                  <a:pt x="2927024" y="1301527"/>
                  <a:pt x="2682562" y="1323439"/>
                </a:cubicBezTo>
                <a:cubicBezTo>
                  <a:pt x="2438100" y="1345351"/>
                  <a:pt x="2328556" y="1298020"/>
                  <a:pt x="2109588" y="1323439"/>
                </a:cubicBezTo>
                <a:cubicBezTo>
                  <a:pt x="1890620" y="1348858"/>
                  <a:pt x="1590267" y="1321579"/>
                  <a:pt x="1419414" y="1323439"/>
                </a:cubicBezTo>
                <a:cubicBezTo>
                  <a:pt x="1248561" y="1325299"/>
                  <a:pt x="1063357" y="1347381"/>
                  <a:pt x="807373" y="1323439"/>
                </a:cubicBezTo>
                <a:cubicBezTo>
                  <a:pt x="551389" y="1299497"/>
                  <a:pt x="218052" y="1325649"/>
                  <a:pt x="0" y="1323439"/>
                </a:cubicBezTo>
                <a:cubicBezTo>
                  <a:pt x="24234" y="1121360"/>
                  <a:pt x="-10853" y="976543"/>
                  <a:pt x="0" y="635251"/>
                </a:cubicBezTo>
                <a:cubicBezTo>
                  <a:pt x="10853" y="293959"/>
                  <a:pt x="-1615" y="146253"/>
                  <a:pt x="0" y="0"/>
                </a:cubicBezTo>
                <a:close/>
              </a:path>
            </a:pathLst>
          </a:custGeom>
          <a:noFill/>
          <a:ln w="28575">
            <a:solidFill>
              <a:srgbClr val="C00000"/>
            </a:solidFill>
            <a:extLst>
              <a:ext uri="{C807C97D-BFC1-408E-A445-0C87EB9F89A2}">
                <ask:lineSketchStyleProps xmlns:ask="http://schemas.microsoft.com/office/drawing/2018/sketchyshapes" xmlns="" sd="2149863161">
                  <a:prstGeom prst="rect">
                    <a:avLst/>
                  </a:prstGeom>
                  <ask:type>
                    <ask:lineSketchFreehand/>
                  </ask:type>
                </ask:lineSketchStyleProps>
              </a:ext>
            </a:extLst>
          </a:ln>
        </p:spPr>
        <p:txBody>
          <a:bodyPr wrap="square" rtlCol="0">
            <a:spAutoFit/>
          </a:bodyPr>
          <a:lstStyle/>
          <a:p>
            <a:pPr algn="ctr"/>
            <a:r>
              <a:rPr lang="fr-FR" sz="2000" b="1" dirty="0">
                <a:solidFill>
                  <a:srgbClr val="C00000"/>
                </a:solidFill>
              </a:rPr>
              <a:t>Rôle du pathologiste sur biopsie : </a:t>
            </a:r>
          </a:p>
          <a:p>
            <a:pPr marL="285750" indent="-285750">
              <a:buFontTx/>
              <a:buChar char="-"/>
            </a:pPr>
            <a:r>
              <a:rPr lang="fr-FR" sz="2000" b="1" dirty="0">
                <a:solidFill>
                  <a:srgbClr val="C00000"/>
                </a:solidFill>
              </a:rPr>
              <a:t>Diagnostic</a:t>
            </a:r>
          </a:p>
          <a:p>
            <a:pPr marL="285750" indent="-285750">
              <a:buFontTx/>
              <a:buChar char="-"/>
            </a:pPr>
            <a:r>
              <a:rPr lang="fr-FR" sz="2000" b="1" dirty="0">
                <a:solidFill>
                  <a:srgbClr val="C00000"/>
                </a:solidFill>
              </a:rPr>
              <a:t>Détermination du profil moléculaire</a:t>
            </a:r>
          </a:p>
        </p:txBody>
      </p:sp>
      <p:sp>
        <p:nvSpPr>
          <p:cNvPr id="6" name="Rectangle 5">
            <a:extLst>
              <a:ext uri="{FF2B5EF4-FFF2-40B4-BE49-F238E27FC236}">
                <a16:creationId xmlns:a16="http://schemas.microsoft.com/office/drawing/2014/main" id="{47F4EB6E-1E78-367D-7CA9-07AC3EEAD60B}"/>
              </a:ext>
            </a:extLst>
          </p:cNvPr>
          <p:cNvSpPr/>
          <p:nvPr/>
        </p:nvSpPr>
        <p:spPr>
          <a:xfrm>
            <a:off x="1873405" y="3813717"/>
            <a:ext cx="3691054" cy="3345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8011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44059-EA9E-DC87-408D-9B6A0B588FF9}"/>
              </a:ext>
            </a:extLst>
          </p:cNvPr>
          <p:cNvSpPr>
            <a:spLocks noGrp="1"/>
          </p:cNvSpPr>
          <p:nvPr>
            <p:ph type="title"/>
          </p:nvPr>
        </p:nvSpPr>
        <p:spPr/>
        <p:txBody>
          <a:bodyPr>
            <a:normAutofit/>
          </a:bodyPr>
          <a:lstStyle/>
          <a:p>
            <a:r>
              <a:rPr lang="fr-FR" sz="3600" b="1" dirty="0">
                <a:solidFill>
                  <a:srgbClr val="C00000"/>
                </a:solidFill>
              </a:rPr>
              <a:t>Eléments à intégrer à la démarche </a:t>
            </a:r>
            <a:r>
              <a:rPr lang="fr-FR" sz="3600" b="1" dirty="0" err="1">
                <a:solidFill>
                  <a:srgbClr val="C00000"/>
                </a:solidFill>
              </a:rPr>
              <a:t>anatomo-clinique</a:t>
            </a:r>
            <a:endParaRPr lang="fr-FR" sz="3600" b="1" dirty="0">
              <a:solidFill>
                <a:srgbClr val="C00000"/>
              </a:solidFill>
            </a:endParaRPr>
          </a:p>
        </p:txBody>
      </p:sp>
      <p:pic>
        <p:nvPicPr>
          <p:cNvPr id="7" name="Image 6">
            <a:extLst>
              <a:ext uri="{FF2B5EF4-FFF2-40B4-BE49-F238E27FC236}">
                <a16:creationId xmlns:a16="http://schemas.microsoft.com/office/drawing/2014/main" id="{400606A7-F7EA-E027-988B-712610FEDD48}"/>
              </a:ext>
            </a:extLst>
          </p:cNvPr>
          <p:cNvPicPr>
            <a:picLocks noChangeAspect="1"/>
          </p:cNvPicPr>
          <p:nvPr/>
        </p:nvPicPr>
        <p:blipFill rotWithShape="1">
          <a:blip r:embed="rId3"/>
          <a:srcRect b="9383"/>
          <a:stretch/>
        </p:blipFill>
        <p:spPr>
          <a:xfrm>
            <a:off x="7753248" y="2234584"/>
            <a:ext cx="4359823" cy="3381488"/>
          </a:xfrm>
          <a:prstGeom prst="rect">
            <a:avLst/>
          </a:prstGeom>
        </p:spPr>
      </p:pic>
      <p:sp>
        <p:nvSpPr>
          <p:cNvPr id="5" name="Espace réservé du contenu 4">
            <a:extLst>
              <a:ext uri="{FF2B5EF4-FFF2-40B4-BE49-F238E27FC236}">
                <a16:creationId xmlns:a16="http://schemas.microsoft.com/office/drawing/2014/main" id="{3DF27DCC-2895-4BF5-CEB1-3228CFA95ECA}"/>
              </a:ext>
            </a:extLst>
          </p:cNvPr>
          <p:cNvSpPr>
            <a:spLocks noGrp="1"/>
          </p:cNvSpPr>
          <p:nvPr>
            <p:ph idx="1"/>
          </p:nvPr>
        </p:nvSpPr>
        <p:spPr>
          <a:xfrm>
            <a:off x="371629" y="2141537"/>
            <a:ext cx="7821706" cy="4351338"/>
          </a:xfrm>
        </p:spPr>
        <p:txBody>
          <a:bodyPr/>
          <a:lstStyle/>
          <a:p>
            <a:r>
              <a:rPr lang="fr-FR" dirty="0"/>
              <a:t>Symptômes et contexte clinique à l’origine de l’endoscopie</a:t>
            </a:r>
          </a:p>
          <a:p>
            <a:r>
              <a:rPr lang="fr-FR" dirty="0"/>
              <a:t>Age (forme héréditaire ?)</a:t>
            </a:r>
          </a:p>
          <a:p>
            <a:r>
              <a:rPr lang="fr-FR" dirty="0"/>
              <a:t>Localisation de la lésion : spécificités histologiques et moléculaires</a:t>
            </a:r>
          </a:p>
          <a:p>
            <a:r>
              <a:rPr lang="fr-FR" dirty="0"/>
              <a:t>L’extension si connue (localisé, métastatique)</a:t>
            </a:r>
          </a:p>
        </p:txBody>
      </p:sp>
    </p:spTree>
    <p:extLst>
      <p:ext uri="{BB962C8B-B14F-4D97-AF65-F5344CB8AC3E}">
        <p14:creationId xmlns:p14="http://schemas.microsoft.com/office/powerpoint/2010/main" val="1899331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179C24BD-8DFF-6CF6-E052-2AF9114E8F29}"/>
              </a:ext>
            </a:extLst>
          </p:cNvPr>
          <p:cNvSpPr txBox="1">
            <a:spLocks/>
          </p:cNvSpPr>
          <p:nvPr/>
        </p:nvSpPr>
        <p:spPr>
          <a:xfrm>
            <a:off x="838200" y="127397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Aspect endoscopique ? Lésion p</a:t>
            </a:r>
            <a:r>
              <a:rPr lang="fr-FR" dirty="0">
                <a:solidFill>
                  <a:srgbClr val="191919"/>
                </a:solidFill>
                <a:ea typeface="Times New Roman" panose="02020603050405020304" pitchFamily="18" charset="0"/>
              </a:rPr>
              <a:t>olypoïde, ulcérée, linite… (classification de Paris)</a:t>
            </a:r>
          </a:p>
        </p:txBody>
      </p:sp>
      <p:grpSp>
        <p:nvGrpSpPr>
          <p:cNvPr id="11" name="Groupe 10">
            <a:extLst>
              <a:ext uri="{FF2B5EF4-FFF2-40B4-BE49-F238E27FC236}">
                <a16:creationId xmlns:a16="http://schemas.microsoft.com/office/drawing/2014/main" id="{B403239B-4842-0B09-1680-A4E6E29240CD}"/>
              </a:ext>
            </a:extLst>
          </p:cNvPr>
          <p:cNvGrpSpPr/>
          <p:nvPr/>
        </p:nvGrpSpPr>
        <p:grpSpPr>
          <a:xfrm>
            <a:off x="2143848" y="2161973"/>
            <a:ext cx="7591824" cy="3881560"/>
            <a:chOff x="2143847" y="1851544"/>
            <a:chExt cx="8027651" cy="4191989"/>
          </a:xfrm>
        </p:grpSpPr>
        <p:pic>
          <p:nvPicPr>
            <p:cNvPr id="2" name="Image 1">
              <a:extLst>
                <a:ext uri="{FF2B5EF4-FFF2-40B4-BE49-F238E27FC236}">
                  <a16:creationId xmlns:a16="http://schemas.microsoft.com/office/drawing/2014/main" id="{D46ABF34-5576-9ABF-DE9B-39288B92B087}"/>
                </a:ext>
              </a:extLst>
            </p:cNvPr>
            <p:cNvPicPr>
              <a:picLocks noChangeAspect="1"/>
            </p:cNvPicPr>
            <p:nvPr/>
          </p:nvPicPr>
          <p:blipFill rotWithShape="1">
            <a:blip r:embed="rId3"/>
            <a:srcRect b="16347"/>
            <a:stretch/>
          </p:blipFill>
          <p:spPr>
            <a:xfrm>
              <a:off x="2143847" y="1851544"/>
              <a:ext cx="8027651" cy="4191989"/>
            </a:xfrm>
            <a:prstGeom prst="rect">
              <a:avLst/>
            </a:prstGeom>
          </p:spPr>
        </p:pic>
        <p:sp>
          <p:nvSpPr>
            <p:cNvPr id="5" name="ZoneTexte 4">
              <a:extLst>
                <a:ext uri="{FF2B5EF4-FFF2-40B4-BE49-F238E27FC236}">
                  <a16:creationId xmlns:a16="http://schemas.microsoft.com/office/drawing/2014/main" id="{450A1E80-8716-60B9-6832-2EE8789CDD38}"/>
                </a:ext>
              </a:extLst>
            </p:cNvPr>
            <p:cNvSpPr txBox="1"/>
            <p:nvPr/>
          </p:nvSpPr>
          <p:spPr>
            <a:xfrm>
              <a:off x="2362501" y="3911757"/>
              <a:ext cx="2034613" cy="338554"/>
            </a:xfrm>
            <a:prstGeom prst="rect">
              <a:avLst/>
            </a:prstGeom>
            <a:solidFill>
              <a:schemeClr val="bg1"/>
            </a:solidFill>
          </p:spPr>
          <p:txBody>
            <a:bodyPr wrap="square" rtlCol="0">
              <a:spAutoFit/>
            </a:bodyPr>
            <a:lstStyle/>
            <a:p>
              <a:pPr algn="ctr"/>
              <a:r>
                <a:rPr lang="fr-FR" sz="1600" dirty="0"/>
                <a:t>Lésions muqueuses</a:t>
              </a:r>
            </a:p>
          </p:txBody>
        </p:sp>
        <p:sp>
          <p:nvSpPr>
            <p:cNvPr id="7" name="ZoneTexte 6">
              <a:extLst>
                <a:ext uri="{FF2B5EF4-FFF2-40B4-BE49-F238E27FC236}">
                  <a16:creationId xmlns:a16="http://schemas.microsoft.com/office/drawing/2014/main" id="{1068D207-69B3-EB0D-E690-646339F9E01F}"/>
                </a:ext>
              </a:extLst>
            </p:cNvPr>
            <p:cNvSpPr txBox="1"/>
            <p:nvPr/>
          </p:nvSpPr>
          <p:spPr>
            <a:xfrm>
              <a:off x="4615767" y="3921403"/>
              <a:ext cx="2851233" cy="338554"/>
            </a:xfrm>
            <a:prstGeom prst="rect">
              <a:avLst/>
            </a:prstGeom>
            <a:solidFill>
              <a:schemeClr val="bg1"/>
            </a:solidFill>
          </p:spPr>
          <p:txBody>
            <a:bodyPr wrap="square" rtlCol="0">
              <a:spAutoFit/>
            </a:bodyPr>
            <a:lstStyle/>
            <a:p>
              <a:pPr algn="ctr"/>
              <a:r>
                <a:rPr lang="fr-FR" sz="1600" dirty="0"/>
                <a:t>Lésions sous- muqueuses</a:t>
              </a:r>
            </a:p>
          </p:txBody>
        </p:sp>
        <p:sp>
          <p:nvSpPr>
            <p:cNvPr id="8" name="ZoneTexte 7">
              <a:extLst>
                <a:ext uri="{FF2B5EF4-FFF2-40B4-BE49-F238E27FC236}">
                  <a16:creationId xmlns:a16="http://schemas.microsoft.com/office/drawing/2014/main" id="{B43D2C31-1DB2-40BE-0B20-6AEC8806C4DC}"/>
                </a:ext>
              </a:extLst>
            </p:cNvPr>
            <p:cNvSpPr txBox="1"/>
            <p:nvPr/>
          </p:nvSpPr>
          <p:spPr>
            <a:xfrm>
              <a:off x="7801640" y="3599825"/>
              <a:ext cx="2034613" cy="338554"/>
            </a:xfrm>
            <a:prstGeom prst="rect">
              <a:avLst/>
            </a:prstGeom>
            <a:solidFill>
              <a:schemeClr val="bg1"/>
            </a:solidFill>
          </p:spPr>
          <p:txBody>
            <a:bodyPr wrap="square" rtlCol="0">
              <a:spAutoFit/>
            </a:bodyPr>
            <a:lstStyle/>
            <a:p>
              <a:pPr algn="ctr"/>
              <a:r>
                <a:rPr lang="fr-FR" sz="1600" dirty="0"/>
                <a:t>Cancer ulcéré</a:t>
              </a:r>
            </a:p>
          </p:txBody>
        </p:sp>
        <p:sp>
          <p:nvSpPr>
            <p:cNvPr id="9" name="ZoneTexte 8">
              <a:extLst>
                <a:ext uri="{FF2B5EF4-FFF2-40B4-BE49-F238E27FC236}">
                  <a16:creationId xmlns:a16="http://schemas.microsoft.com/office/drawing/2014/main" id="{98AC4FC9-6091-B510-23EB-EB57025C2B1A}"/>
                </a:ext>
              </a:extLst>
            </p:cNvPr>
            <p:cNvSpPr txBox="1"/>
            <p:nvPr/>
          </p:nvSpPr>
          <p:spPr>
            <a:xfrm>
              <a:off x="7997624" y="5704979"/>
              <a:ext cx="2034613" cy="338554"/>
            </a:xfrm>
            <a:prstGeom prst="rect">
              <a:avLst/>
            </a:prstGeom>
            <a:solidFill>
              <a:schemeClr val="bg1"/>
            </a:solidFill>
          </p:spPr>
          <p:txBody>
            <a:bodyPr wrap="square" rtlCol="0">
              <a:spAutoFit/>
            </a:bodyPr>
            <a:lstStyle/>
            <a:p>
              <a:pPr algn="ctr"/>
              <a:r>
                <a:rPr lang="fr-FR" sz="1600" dirty="0"/>
                <a:t>Linite </a:t>
              </a:r>
            </a:p>
          </p:txBody>
        </p:sp>
      </p:grpSp>
      <p:sp>
        <p:nvSpPr>
          <p:cNvPr id="10" name="ZoneTexte 9">
            <a:extLst>
              <a:ext uri="{FF2B5EF4-FFF2-40B4-BE49-F238E27FC236}">
                <a16:creationId xmlns:a16="http://schemas.microsoft.com/office/drawing/2014/main" id="{66FFB8D2-DF0D-9049-FCED-FF3810EBDA2C}"/>
              </a:ext>
            </a:extLst>
          </p:cNvPr>
          <p:cNvSpPr txBox="1"/>
          <p:nvPr/>
        </p:nvSpPr>
        <p:spPr>
          <a:xfrm>
            <a:off x="838200" y="6096602"/>
            <a:ext cx="10080812" cy="584775"/>
          </a:xfrm>
          <a:prstGeom prst="rect">
            <a:avLst/>
          </a:prstGeom>
          <a:noFill/>
        </p:spPr>
        <p:txBody>
          <a:bodyPr wrap="square" rtlCol="0">
            <a:spAutoFit/>
          </a:bodyPr>
          <a:lstStyle/>
          <a:p>
            <a:r>
              <a:rPr lang="en-US" sz="1600" dirty="0">
                <a:effectLst/>
                <a:latin typeface="Times New Roman" panose="02020603050405020304" pitchFamily="18" charset="0"/>
                <a:ea typeface="Calibri" panose="020F0502020204030204" pitchFamily="34" charset="0"/>
              </a:rPr>
              <a:t>ESGE </a:t>
            </a:r>
            <a:r>
              <a:rPr lang="en-US" sz="16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Endoscopic submucosal dissection for superficial gastrointestinal lesions: European Society of Gastrointestinal Endoscopy (ESGE) Guideline – Update 2022 – European Society of Gastrointestinal Endoscopy (ESGE)</a:t>
            </a:r>
            <a:r>
              <a:rPr lang="fr-FR" sz="1600" dirty="0">
                <a:effectLst/>
              </a:rPr>
              <a:t> </a:t>
            </a:r>
            <a:endParaRPr lang="fr-FR" sz="1600" dirty="0"/>
          </a:p>
        </p:txBody>
      </p:sp>
      <p:sp>
        <p:nvSpPr>
          <p:cNvPr id="12" name="Titre 1">
            <a:extLst>
              <a:ext uri="{FF2B5EF4-FFF2-40B4-BE49-F238E27FC236}">
                <a16:creationId xmlns:a16="http://schemas.microsoft.com/office/drawing/2014/main" id="{285A2E97-8F7D-6A91-8247-C8DEC08B57DC}"/>
              </a:ext>
            </a:extLst>
          </p:cNvPr>
          <p:cNvSpPr txBox="1">
            <a:spLocks/>
          </p:cNvSpPr>
          <p:nvPr/>
        </p:nvSpPr>
        <p:spPr>
          <a:xfrm>
            <a:off x="838200" y="72370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C00000"/>
                </a:solidFill>
              </a:rPr>
              <a:t>Eléments à intégrer à la démarche </a:t>
            </a:r>
            <a:r>
              <a:rPr lang="fr-FR" sz="3600" b="1" dirty="0" err="1">
                <a:solidFill>
                  <a:srgbClr val="C00000"/>
                </a:solidFill>
              </a:rPr>
              <a:t>anatomo-clinique</a:t>
            </a:r>
            <a:endParaRPr lang="fr-FR" sz="3600" b="1" dirty="0">
              <a:solidFill>
                <a:srgbClr val="C00000"/>
              </a:solidFill>
            </a:endParaRPr>
          </a:p>
        </p:txBody>
      </p:sp>
    </p:spTree>
    <p:extLst>
      <p:ext uri="{BB962C8B-B14F-4D97-AF65-F5344CB8AC3E}">
        <p14:creationId xmlns:p14="http://schemas.microsoft.com/office/powerpoint/2010/main" val="57967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F70E93-7823-B9C9-7FFD-291EE3854F70}"/>
              </a:ext>
            </a:extLst>
          </p:cNvPr>
          <p:cNvSpPr>
            <a:spLocks noGrp="1"/>
          </p:cNvSpPr>
          <p:nvPr>
            <p:ph type="title"/>
          </p:nvPr>
        </p:nvSpPr>
        <p:spPr/>
        <p:txBody>
          <a:bodyPr>
            <a:normAutofit/>
          </a:bodyPr>
          <a:lstStyle/>
          <a:p>
            <a:r>
              <a:rPr lang="fr-FR" sz="4000" b="1" dirty="0">
                <a:solidFill>
                  <a:srgbClr val="C00000"/>
                </a:solidFill>
              </a:rPr>
              <a:t>Diagnostic de l’adénocarcinome gastrique</a:t>
            </a:r>
          </a:p>
        </p:txBody>
      </p:sp>
      <p:sp>
        <p:nvSpPr>
          <p:cNvPr id="3" name="Espace réservé du contenu 2">
            <a:extLst>
              <a:ext uri="{FF2B5EF4-FFF2-40B4-BE49-F238E27FC236}">
                <a16:creationId xmlns:a16="http://schemas.microsoft.com/office/drawing/2014/main" id="{BEB0BAA1-D221-BEAD-01E0-43661E5370BA}"/>
              </a:ext>
            </a:extLst>
          </p:cNvPr>
          <p:cNvSpPr>
            <a:spLocks noGrp="1"/>
          </p:cNvSpPr>
          <p:nvPr>
            <p:ph idx="1"/>
          </p:nvPr>
        </p:nvSpPr>
        <p:spPr>
          <a:xfrm>
            <a:off x="623047" y="1911164"/>
            <a:ext cx="4863353" cy="4351338"/>
          </a:xfrm>
        </p:spPr>
        <p:txBody>
          <a:bodyPr>
            <a:normAutofit lnSpcReduction="10000"/>
          </a:bodyPr>
          <a:lstStyle/>
          <a:p>
            <a:r>
              <a:rPr lang="fr-FR" dirty="0"/>
              <a:t>Morphologique +++</a:t>
            </a:r>
          </a:p>
          <a:p>
            <a:r>
              <a:rPr lang="fr-FR" dirty="0"/>
              <a:t>Anomalies architecturales et cytologiques</a:t>
            </a:r>
          </a:p>
          <a:p>
            <a:r>
              <a:rPr lang="fr-FR" dirty="0"/>
              <a:t>Deux principales classifications histologiques (</a:t>
            </a:r>
            <a:r>
              <a:rPr lang="fr-FR" dirty="0" err="1"/>
              <a:t>Laurèn</a:t>
            </a:r>
            <a:r>
              <a:rPr lang="fr-FR" dirty="0"/>
              <a:t>, OMS)</a:t>
            </a:r>
          </a:p>
          <a:p>
            <a:r>
              <a:rPr lang="fr-FR" sz="2800" dirty="0"/>
              <a:t>Plusieurs contingents sont souvent présents dans une même tumeur</a:t>
            </a:r>
          </a:p>
          <a:p>
            <a:r>
              <a:rPr lang="fr-FR" dirty="0"/>
              <a:t>Importance des classifications moléculaires</a:t>
            </a:r>
            <a:endParaRPr lang="fr-FR" sz="2800" dirty="0"/>
          </a:p>
        </p:txBody>
      </p:sp>
      <p:sp>
        <p:nvSpPr>
          <p:cNvPr id="4" name="ZoneTexte 3">
            <a:extLst>
              <a:ext uri="{FF2B5EF4-FFF2-40B4-BE49-F238E27FC236}">
                <a16:creationId xmlns:a16="http://schemas.microsoft.com/office/drawing/2014/main" id="{7C32F2DD-1AFE-5179-7EC9-E50533DCD9E8}"/>
              </a:ext>
            </a:extLst>
          </p:cNvPr>
          <p:cNvSpPr txBox="1"/>
          <p:nvPr/>
        </p:nvSpPr>
        <p:spPr>
          <a:xfrm>
            <a:off x="6920503" y="6046510"/>
            <a:ext cx="5688712" cy="523220"/>
          </a:xfrm>
          <a:prstGeom prst="rect">
            <a:avLst/>
          </a:prstGeom>
          <a:noFill/>
        </p:spPr>
        <p:txBody>
          <a:bodyPr wrap="square" rtlCol="0">
            <a:spAutoFit/>
          </a:bodyPr>
          <a:lstStyle/>
          <a:p>
            <a:pPr defTabSz="457200"/>
            <a:r>
              <a:rPr lang="fr-FR" sz="1400" dirty="0">
                <a:solidFill>
                  <a:srgbClr val="000000"/>
                </a:solidFill>
                <a:latin typeface="Arial" panose="020B0604020202020204" pitchFamily="34" charset="0"/>
                <a:cs typeface="Arial" panose="020B0604020202020204" pitchFamily="34" charset="0"/>
              </a:rPr>
              <a:t>Lauren, Acta </a:t>
            </a:r>
            <a:r>
              <a:rPr lang="fr-FR" sz="1400" dirty="0" err="1">
                <a:solidFill>
                  <a:srgbClr val="000000"/>
                </a:solidFill>
                <a:latin typeface="Arial" panose="020B0604020202020204" pitchFamily="34" charset="0"/>
                <a:cs typeface="Arial" panose="020B0604020202020204" pitchFamily="34" charset="0"/>
              </a:rPr>
              <a:t>Pathol</a:t>
            </a:r>
            <a:r>
              <a:rPr lang="fr-FR" sz="1400" dirty="0">
                <a:solidFill>
                  <a:srgbClr val="000000"/>
                </a:solidFill>
                <a:latin typeface="Arial" panose="020B0604020202020204" pitchFamily="34" charset="0"/>
                <a:cs typeface="Arial" panose="020B0604020202020204" pitchFamily="34" charset="0"/>
              </a:rPr>
              <a:t> </a:t>
            </a:r>
            <a:r>
              <a:rPr lang="fr-FR" sz="1400" dirty="0" err="1">
                <a:solidFill>
                  <a:srgbClr val="000000"/>
                </a:solidFill>
                <a:latin typeface="Arial" panose="020B0604020202020204" pitchFamily="34" charset="0"/>
                <a:cs typeface="Arial" panose="020B0604020202020204" pitchFamily="34" charset="0"/>
              </a:rPr>
              <a:t>Microbiol</a:t>
            </a:r>
            <a:r>
              <a:rPr lang="fr-FR" sz="1400" dirty="0">
                <a:solidFill>
                  <a:srgbClr val="000000"/>
                </a:solidFill>
                <a:latin typeface="Arial" panose="020B0604020202020204" pitchFamily="34" charset="0"/>
                <a:cs typeface="Arial" panose="020B0604020202020204" pitchFamily="34" charset="0"/>
              </a:rPr>
              <a:t> </a:t>
            </a:r>
            <a:r>
              <a:rPr lang="fr-FR" sz="1400" dirty="0" err="1">
                <a:solidFill>
                  <a:srgbClr val="000000"/>
                </a:solidFill>
                <a:latin typeface="Arial" panose="020B0604020202020204" pitchFamily="34" charset="0"/>
                <a:cs typeface="Arial" panose="020B0604020202020204" pitchFamily="34" charset="0"/>
              </a:rPr>
              <a:t>Scand</a:t>
            </a:r>
            <a:r>
              <a:rPr lang="fr-FR" sz="1400" dirty="0">
                <a:solidFill>
                  <a:srgbClr val="000000"/>
                </a:solidFill>
                <a:latin typeface="Arial" panose="020B0604020202020204" pitchFamily="34" charset="0"/>
                <a:cs typeface="Arial" panose="020B0604020202020204" pitchFamily="34" charset="0"/>
              </a:rPr>
              <a:t>. 1965</a:t>
            </a:r>
          </a:p>
          <a:p>
            <a:pPr defTabSz="457200"/>
            <a:r>
              <a:rPr lang="fr-FR" sz="1400" dirty="0">
                <a:solidFill>
                  <a:srgbClr val="000000"/>
                </a:solidFill>
                <a:latin typeface="Arial" panose="020B0604020202020204" pitchFamily="34" charset="0"/>
                <a:cs typeface="Arial" panose="020B0604020202020204" pitchFamily="34" charset="0"/>
              </a:rPr>
              <a:t>WHO classification of </a:t>
            </a:r>
            <a:r>
              <a:rPr lang="fr-FR" sz="1400" dirty="0" err="1">
                <a:solidFill>
                  <a:srgbClr val="000000"/>
                </a:solidFill>
                <a:latin typeface="Arial" panose="020B0604020202020204" pitchFamily="34" charset="0"/>
                <a:cs typeface="Arial" panose="020B0604020202020204" pitchFamily="34" charset="0"/>
              </a:rPr>
              <a:t>tumours</a:t>
            </a:r>
            <a:r>
              <a:rPr lang="fr-FR" sz="1400" dirty="0">
                <a:solidFill>
                  <a:srgbClr val="000000"/>
                </a:solidFill>
                <a:latin typeface="Arial" panose="020B0604020202020204" pitchFamily="34" charset="0"/>
                <a:cs typeface="Arial" panose="020B0604020202020204" pitchFamily="34" charset="0"/>
              </a:rPr>
              <a:t> of the digestive system, 2019</a:t>
            </a:r>
          </a:p>
        </p:txBody>
      </p:sp>
      <p:pic>
        <p:nvPicPr>
          <p:cNvPr id="20" name="Image 19">
            <a:extLst>
              <a:ext uri="{FF2B5EF4-FFF2-40B4-BE49-F238E27FC236}">
                <a16:creationId xmlns:a16="http://schemas.microsoft.com/office/drawing/2014/main" id="{FC3D6F29-CEA8-028F-ADB3-F0FA1D17DFA4}"/>
              </a:ext>
            </a:extLst>
          </p:cNvPr>
          <p:cNvPicPr>
            <a:picLocks noChangeAspect="1"/>
          </p:cNvPicPr>
          <p:nvPr/>
        </p:nvPicPr>
        <p:blipFill>
          <a:blip r:embed="rId2"/>
          <a:stretch>
            <a:fillRect/>
          </a:stretch>
        </p:blipFill>
        <p:spPr>
          <a:xfrm>
            <a:off x="5706035" y="1911164"/>
            <a:ext cx="6234953" cy="3411005"/>
          </a:xfrm>
          <a:prstGeom prst="rect">
            <a:avLst/>
          </a:prstGeom>
        </p:spPr>
      </p:pic>
    </p:spTree>
    <p:extLst>
      <p:ext uri="{BB962C8B-B14F-4D97-AF65-F5344CB8AC3E}">
        <p14:creationId xmlns:p14="http://schemas.microsoft.com/office/powerpoint/2010/main" val="1197293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CYIMDOI" val="Tru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1622</Words>
  <Application>Microsoft Office PowerPoint</Application>
  <PresentationFormat>Grand écran</PresentationFormat>
  <Paragraphs>152</Paragraphs>
  <Slides>22</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Arial</vt:lpstr>
      <vt:lpstr>ArialMT</vt:lpstr>
      <vt:lpstr>Calibri</vt:lpstr>
      <vt:lpstr>Calibri Light</vt:lpstr>
      <vt:lpstr>Gotham</vt:lpstr>
      <vt:lpstr>Symbol</vt:lpstr>
      <vt:lpstr>Times New Roman</vt:lpstr>
      <vt:lpstr>Wingdings</vt:lpstr>
      <vt:lpstr>Thème Office</vt:lpstr>
      <vt:lpstr>Histoséminaire  Société Française de Pathologie Carrefour Pathologie</vt:lpstr>
      <vt:lpstr>Présentation PowerPoint</vt:lpstr>
      <vt:lpstr>Présentation PowerPoint</vt:lpstr>
      <vt:lpstr>Adénocarcinome gastrique</vt:lpstr>
      <vt:lpstr>Bilan pré-thérapeutique du cancer de l’estomac</vt:lpstr>
      <vt:lpstr>Bilan pré-thérapeutique du cancer de l’estomac</vt:lpstr>
      <vt:lpstr>Eléments à intégrer à la démarche anatomo-clinique</vt:lpstr>
      <vt:lpstr>Présentation PowerPoint</vt:lpstr>
      <vt:lpstr>Diagnostic de l’adénocarcinome gastrique</vt:lpstr>
      <vt:lpstr>Traitement de l’adénocarcinome gastrique</vt:lpstr>
      <vt:lpstr>Cas n°1</vt:lpstr>
      <vt:lpstr>Compléments</vt:lpstr>
      <vt:lpstr>Présentation PowerPoint</vt:lpstr>
      <vt:lpstr>Diagnostic</vt:lpstr>
      <vt:lpstr>Evolution</vt:lpstr>
      <vt:lpstr>Points à retenir</vt:lpstr>
      <vt:lpstr>Cas n°2</vt:lpstr>
      <vt:lpstr>Cas n°2</vt:lpstr>
      <vt:lpstr>Présentation PowerPoint</vt:lpstr>
      <vt:lpstr>Diagnostic</vt:lpstr>
      <vt:lpstr>Piège classique : gastrite kystique profonde ou adénocarcinome ?</vt:lpstr>
      <vt:lpstr>Points à retenir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Histoséminaire</dc:title>
  <dc:creator>Renaud Florence</dc:creator>
  <cp:lastModifiedBy>tcongres</cp:lastModifiedBy>
  <cp:revision>35</cp:revision>
  <dcterms:created xsi:type="dcterms:W3CDTF">2022-11-13T09:33:23Z</dcterms:created>
  <dcterms:modified xsi:type="dcterms:W3CDTF">2022-11-16T07:21:09Z</dcterms:modified>
</cp:coreProperties>
</file>