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5"/>
  </p:notesMasterIdLst>
  <p:sldIdLst>
    <p:sldId id="256" r:id="rId2"/>
    <p:sldId id="282" r:id="rId3"/>
    <p:sldId id="268" r:id="rId4"/>
    <p:sldId id="270" r:id="rId5"/>
    <p:sldId id="258" r:id="rId6"/>
    <p:sldId id="262" r:id="rId7"/>
    <p:sldId id="272" r:id="rId8"/>
    <p:sldId id="273" r:id="rId9"/>
    <p:sldId id="263" r:id="rId10"/>
    <p:sldId id="278" r:id="rId11"/>
    <p:sldId id="281" r:id="rId12"/>
    <p:sldId id="264" r:id="rId13"/>
    <p:sldId id="26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AE6"/>
    <a:srgbClr val="262884"/>
    <a:srgbClr val="C4CCD9"/>
    <a:srgbClr val="C1D2D9"/>
    <a:srgbClr val="A8C4D9"/>
    <a:srgbClr val="FFB9B2"/>
    <a:srgbClr val="413187"/>
    <a:srgbClr val="4F4186"/>
    <a:srgbClr val="393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5"/>
    <p:restoredTop sz="93333"/>
  </p:normalViewPr>
  <p:slideViewPr>
    <p:cSldViewPr snapToGrid="0">
      <p:cViewPr varScale="1">
        <p:scale>
          <a:sx n="114" d="100"/>
          <a:sy n="114" d="100"/>
        </p:scale>
        <p:origin x="1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1FF24-23E9-2449-88E4-8D712ED392BB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0F66D-6CC1-3343-B488-30EDF54CE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97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F66D-6CC1-3343-B488-30EDF54CE1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99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F66D-6CC1-3343-B488-30EDF54CE1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46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F66D-6CC1-3343-B488-30EDF54CE1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67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F66D-6CC1-3343-B488-30EDF54CE1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112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90% de score OMS 0 ou 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F66D-6CC1-3343-B488-30EDF54CE10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22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F66D-6CC1-3343-B488-30EDF54CE10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47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F66D-6CC1-3343-B488-30EDF54CE10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56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Mutation T790M primaire </a:t>
            </a:r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1,1%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mutations T790M primaires parmi les cas 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-mt (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Wang et al., 2018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F66D-6CC1-3343-B488-30EDF54CE10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084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F66D-6CC1-3343-B488-30EDF54CE10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41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C477F-8DCC-E3BF-09C2-1E6BD7276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8AC451-73F3-C202-D453-9AB1E92BA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4EEF7A-9765-0BB1-0D21-805B7EEA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3D71B8-4884-66CC-D25B-FA054861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FECA05-9D31-DCF8-44B8-4AA3A328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50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1A3479-3417-7174-32E1-AD93729D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40753C-C2C2-9FD1-92B4-C5B2B99DC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B1545-EA0B-3B04-15D7-7E7C4AA8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1EB384-7BF7-592E-722A-CC1460E5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B8E44-0098-941E-421B-0DD9A692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49A09F4-E887-8D1E-575D-7D70C8395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A79CDD-41F8-9910-6252-0DC0F7EEE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10CA8-114A-95A5-95BF-611D127F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403867-EF14-775B-5DED-7A161DAA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7CD0E1-2E93-D483-E0E0-94FB9563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2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0877B-9151-7BFB-E84B-80E67789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34235E-9E18-B6BB-4E79-616FE06E3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D92739-BB92-E067-6027-073EF385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731C8D-A5C5-D4B7-14AE-F2B1AEF5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83DE36-9E1A-DCE8-6C1B-E9825386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1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B4AC3-F040-E84F-5704-B97AB040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1996DE-2052-40E3-0939-BE12B78D5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C7E854-40A5-126F-CFB6-09A418F0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130C7A-A8C1-0239-B877-6F69D649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02589B-45CE-5A8B-C0CC-054F93F7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21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A9610-5BC9-439A-FCF8-75A91404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9FACFC-3E7D-640B-15BF-A466A8881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5B6FBD-DBC5-C75F-4533-A2A91DAE6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3BC165-7EBD-EAB9-68BC-5FFE5551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BE671C-883B-2BE5-8D9B-A543AE86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EA55A7-4535-B4DD-C908-B6BEA2C6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29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3908A6-2F6F-79C2-C71D-19BD07FC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197837-D9C0-CA17-6362-B92247687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B102E5-DF5B-BDE4-CA07-E8230EE91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95C1A0-62DF-5A0B-DBFC-863A2BD06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BA680-D586-16FD-CD8E-8AFCB3FD8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7B916B-CFC1-44D4-FDA1-4C7CE92E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3DACE3-5DA1-386F-4AF2-E3149D00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FD6788-6D85-E9CD-005A-26941206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2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0AEE8-3EBD-C601-596A-44CBD0FC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02F0D9-40B7-05F7-C49C-229E9C58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AAC48D-BDFC-F284-2B2C-39143264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C78218-933F-B262-D64B-7AE2F9C5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04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F9779A-D8FE-49D8-4EA6-19613E9D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FDD151-6140-5DC5-49B1-F2A4C1A5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4989E3-525C-FAA6-D571-42F1B160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57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75A82-FB4D-ECA6-02F1-6C21C713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02B777-BA2B-2AC0-765F-FA97A788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63C8F6-97FE-019C-EA3F-982588549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802E8E-AF09-4AF5-3514-74F7B13D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C0B4C3-F4FD-4122-C0DF-8A43DA0F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EC7A8F-8C8A-E4C5-2AB0-2FAD5B7E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905571-70D2-E207-E45E-CB59B381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5255033-47F5-FECE-D767-A49D96067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7235B7-8442-1AB9-352B-F589BFA6B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8BBF6A-C2B4-B1BA-9854-AD63DB1F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5D6142-15A4-DDDC-55BF-932F7D94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413ED0-4176-451F-ED7B-794EC8D15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17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2000">
              <a:schemeClr val="accent6">
                <a:lumMod val="20000"/>
                <a:lumOff val="80000"/>
              </a:schemeClr>
            </a:gs>
            <a:gs pos="91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E7D5B4-2EBA-40CC-6003-FBDCB8F3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221255-4B5C-7DEC-01DE-59F8262C4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D4390C-4F98-5A42-B88C-DF0D3AE1C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2191-5468-DC48-9A7C-1AF4097E944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FEB0D8-E672-8FB4-0A28-ACC2F03ED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C4E3FB-38DD-48EA-70A4-23F6D3369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F363-55FD-D24A-A0CF-D7B609E7F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4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4D079-9989-590E-BE40-47CF984C3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346" y="2174456"/>
            <a:ext cx="10481022" cy="16366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Fréquence des mutations du gène </a:t>
            </a:r>
            <a:r>
              <a:rPr lang="fr-FR" sz="32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dans les carcinomes pulmonaires résécables non à petites cellules non-épidermoïdes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B6C72E-9A49-518B-145D-42D83F7EA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9727" y="5186978"/>
            <a:ext cx="2858429" cy="595684"/>
          </a:xfrm>
        </p:spPr>
        <p:txBody>
          <a:bodyPr>
            <a:noAutofit/>
          </a:bodyPr>
          <a:lstStyle/>
          <a:p>
            <a:endParaRPr lang="fr-F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Pierre PETITJEAN</a:t>
            </a:r>
          </a:p>
        </p:txBody>
      </p:sp>
      <p:pic>
        <p:nvPicPr>
          <p:cNvPr id="103" name="Image 102">
            <a:extLst>
              <a:ext uri="{FF2B5EF4-FFF2-40B4-BE49-F238E27FC236}">
                <a16:creationId xmlns:a16="http://schemas.microsoft.com/office/drawing/2014/main" id="{1A18C4C1-6A50-BE1C-FEDD-AB711A859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768" y="481693"/>
            <a:ext cx="3829232" cy="1095056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8748C62-2511-ED1E-0B36-DC7457D46636}"/>
              </a:ext>
            </a:extLst>
          </p:cNvPr>
          <p:cNvSpPr txBox="1"/>
          <p:nvPr/>
        </p:nvSpPr>
        <p:spPr>
          <a:xfrm>
            <a:off x="2037513" y="4406832"/>
            <a:ext cx="837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Carrefour Pathologie</a:t>
            </a:r>
          </a:p>
          <a:p>
            <a:pPr algn="ctr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16/11/2022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1A5A54-5E24-2C23-7DF9-4C7BC5B4E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515" y="353581"/>
            <a:ext cx="1610984" cy="13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2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C9526-36AF-0204-B3B5-F2FA701A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2" y="119008"/>
            <a:ext cx="12077376" cy="799307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part élevée d’insertions/duplications de l’exon 20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52D483-C014-96ED-581C-28D1EF84C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1" y="4284956"/>
            <a:ext cx="7928164" cy="154060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9" name="Bouée 8">
            <a:extLst>
              <a:ext uri="{FF2B5EF4-FFF2-40B4-BE49-F238E27FC236}">
                <a16:creationId xmlns:a16="http://schemas.microsoft.com/office/drawing/2014/main" id="{8BEC5847-416E-EDBD-7D0F-0CC3CAFDCB25}"/>
              </a:ext>
            </a:extLst>
          </p:cNvPr>
          <p:cNvSpPr/>
          <p:nvPr/>
        </p:nvSpPr>
        <p:spPr>
          <a:xfrm>
            <a:off x="3803525" y="5188495"/>
            <a:ext cx="617847" cy="466646"/>
          </a:xfrm>
          <a:prstGeom prst="don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C25422-43D9-587E-7F0F-A69CC97EA3E8}"/>
              </a:ext>
            </a:extLst>
          </p:cNvPr>
          <p:cNvSpPr txBox="1"/>
          <p:nvPr/>
        </p:nvSpPr>
        <p:spPr>
          <a:xfrm>
            <a:off x="0" y="5979358"/>
            <a:ext cx="7928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Epidermal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factor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receptor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mutations in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cancer, EGFR mutations, Sharma et al., Nat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Cancer, 2007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</a:t>
            </a: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advances</a:t>
            </a: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</a:t>
            </a:r>
            <a:r>
              <a:rPr lang="fr-F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</a:t>
            </a: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EGFR Tyrosine Kinase </a:t>
            </a:r>
            <a:r>
              <a:rPr lang="fr-F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Inhibitors</a:t>
            </a: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management of NSCLC </a:t>
            </a:r>
            <a:r>
              <a:rPr lang="fr-F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uncommon</a:t>
            </a: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non exon 20 insertions, EGFR mutations, </a:t>
            </a:r>
            <a:r>
              <a:rPr lang="fr-F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Passaro</a:t>
            </a: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al., JTO, 2020</a:t>
            </a:r>
          </a:p>
          <a:p>
            <a:pPr algn="just"/>
            <a:endParaRPr lang="fr-FR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1E0306-DD39-3808-5BA8-9B448F91E4C3}"/>
              </a:ext>
            </a:extLst>
          </p:cNvPr>
          <p:cNvSpPr txBox="1"/>
          <p:nvPr/>
        </p:nvSpPr>
        <p:spPr>
          <a:xfrm>
            <a:off x="8074764" y="1756317"/>
            <a:ext cx="396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Mutations exon 20 : 17,1%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1706DD-C617-EC07-1340-ED2940DEAE43}"/>
              </a:ext>
            </a:extLst>
          </p:cNvPr>
          <p:cNvSpPr txBox="1"/>
          <p:nvPr/>
        </p:nvSpPr>
        <p:spPr>
          <a:xfrm>
            <a:off x="8227689" y="2701027"/>
            <a:ext cx="36584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11,7% ins/</a:t>
            </a:r>
            <a:r>
              <a:rPr lang="fr-FR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</a:t>
            </a:r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exon 20</a:t>
            </a:r>
          </a:p>
          <a:p>
            <a:endParaRPr lang="fr-FR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 12% 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Diverse EGFR exon 20 insertions and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co-Occurring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</a:rPr>
              <a:t>m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olecular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</a:rPr>
              <a:t>a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lterations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</a:rPr>
              <a:t>i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dentified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by </a:t>
            </a:r>
            <a:r>
              <a:rPr lang="fr-FR" sz="1200" i="1" dirty="0" err="1">
                <a:latin typeface="Verdana" panose="020B0604030504040204" pitchFamily="34" charset="0"/>
              </a:rPr>
              <a:t>c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omprehensive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</a:rPr>
              <a:t>g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enomic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profiling of NSCLC, Riess et al., JTO, 2018)</a:t>
            </a:r>
            <a:endParaRPr lang="fr-FR" sz="1200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Amélioration couverture / sensibilité de détection avec NGS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7E54D5E-5A14-B4C3-3C7E-F05061C06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1" y="1132895"/>
            <a:ext cx="7991426" cy="2739916"/>
          </a:xfrm>
          <a:prstGeom prst="rect">
            <a:avLst/>
          </a:prstGeom>
        </p:spPr>
      </p:pic>
      <p:sp>
        <p:nvSpPr>
          <p:cNvPr id="12" name="Bouée 11">
            <a:extLst>
              <a:ext uri="{FF2B5EF4-FFF2-40B4-BE49-F238E27FC236}">
                <a16:creationId xmlns:a16="http://schemas.microsoft.com/office/drawing/2014/main" id="{34AC185F-559A-E36E-D171-1FCDB7FBF1F4}"/>
              </a:ext>
            </a:extLst>
          </p:cNvPr>
          <p:cNvSpPr/>
          <p:nvPr/>
        </p:nvSpPr>
        <p:spPr>
          <a:xfrm>
            <a:off x="4280147" y="3239442"/>
            <a:ext cx="1025611" cy="633369"/>
          </a:xfrm>
          <a:prstGeom prst="donu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1552A53-1966-1A9E-4081-80A5B1821469}"/>
              </a:ext>
            </a:extLst>
          </p:cNvPr>
          <p:cNvCxnSpPr>
            <a:cxnSpLocks/>
          </p:cNvCxnSpPr>
          <p:nvPr/>
        </p:nvCxnSpPr>
        <p:spPr>
          <a:xfrm>
            <a:off x="31631" y="4047642"/>
            <a:ext cx="79914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E66C19D-56D6-B31A-0A83-2F0AD4848A55}"/>
              </a:ext>
            </a:extLst>
          </p:cNvPr>
          <p:cNvCxnSpPr>
            <a:cxnSpLocks/>
          </p:cNvCxnSpPr>
          <p:nvPr/>
        </p:nvCxnSpPr>
        <p:spPr>
          <a:xfrm>
            <a:off x="8023057" y="4047642"/>
            <a:ext cx="0" cy="281035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5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ADB7CE9-3DD5-C80F-6740-CF696DC3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" y="137636"/>
            <a:ext cx="11708566" cy="861771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Fréquence plus faible des mutations du gène </a:t>
            </a:r>
            <a:r>
              <a:rPr lang="fr-FR" sz="320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fr-FR" sz="3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cas de </a:t>
            </a:r>
            <a:r>
              <a:rPr lang="fr-FR" sz="32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pADc</a:t>
            </a:r>
            <a:r>
              <a:rPr lang="fr-FR" sz="3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grade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193227-3726-64B9-5C75-ACB24137C978}"/>
              </a:ext>
            </a:extLst>
          </p:cNvPr>
          <p:cNvSpPr txBox="1"/>
          <p:nvPr/>
        </p:nvSpPr>
        <p:spPr>
          <a:xfrm>
            <a:off x="677959" y="5469457"/>
            <a:ext cx="10910208" cy="723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Surreprésentation de </a:t>
            </a:r>
            <a:r>
              <a:rPr lang="fr-FR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pADC</a:t>
            </a:r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grades 3 au diagnostic chez </a:t>
            </a:r>
            <a:r>
              <a:rPr lang="fr-FR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</a:t>
            </a:r>
            <a:r>
              <a:rPr lang="fr-F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fr-FR" sz="5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Série chinoise ≠ européenne (sous-type micropapillaire ++ en Chine)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9918AB2-5982-1324-DDCB-BBD4AE422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8" y="841481"/>
            <a:ext cx="2018371" cy="11970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A80B067-3714-7EF2-2A68-298B27BA717E}"/>
              </a:ext>
            </a:extLst>
          </p:cNvPr>
          <p:cNvSpPr txBox="1"/>
          <p:nvPr/>
        </p:nvSpPr>
        <p:spPr>
          <a:xfrm>
            <a:off x="3100039" y="1613944"/>
            <a:ext cx="866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grading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 for invasive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pulmonary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adenocarcinoma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international association for the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cancer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pathology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Moreira et al., JTO, 2020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83DBF3E-9198-1317-2EBE-97AFC7BD0CF6}"/>
              </a:ext>
            </a:extLst>
          </p:cNvPr>
          <p:cNvCxnSpPr>
            <a:cxnSpLocks/>
          </p:cNvCxnSpPr>
          <p:nvPr/>
        </p:nvCxnSpPr>
        <p:spPr>
          <a:xfrm flipV="1">
            <a:off x="9177708" y="2341505"/>
            <a:ext cx="2809638" cy="11152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F748EA47-3D83-4D22-28B3-9B15FAB81EE3}"/>
              </a:ext>
            </a:extLst>
          </p:cNvPr>
          <p:cNvSpPr txBox="1"/>
          <p:nvPr/>
        </p:nvSpPr>
        <p:spPr>
          <a:xfrm>
            <a:off x="9274138" y="2844635"/>
            <a:ext cx="2799322" cy="738664"/>
          </a:xfrm>
          <a:prstGeom prst="rect">
            <a:avLst/>
          </a:prstGeom>
          <a:solidFill>
            <a:srgbClr val="C4CC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  = 2,9% 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2 =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57,3%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3 =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39,8%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A54EE0-B517-BF1B-B02E-D523F10CCF75}"/>
              </a:ext>
            </a:extLst>
          </p:cNvPr>
          <p:cNvSpPr txBox="1"/>
          <p:nvPr/>
        </p:nvSpPr>
        <p:spPr>
          <a:xfrm>
            <a:off x="9274138" y="3743456"/>
            <a:ext cx="279932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  = 3,9% 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2 = </a:t>
            </a:r>
            <a:r>
              <a:rPr lang="fr-FR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32,3%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3 = </a:t>
            </a:r>
            <a:r>
              <a:rPr lang="fr-FR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63,7%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28B5A21A-9866-7E50-2D6E-712E57A7B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699639"/>
              </p:ext>
            </p:extLst>
          </p:nvPr>
        </p:nvGraphicFramePr>
        <p:xfrm>
          <a:off x="122918" y="2390539"/>
          <a:ext cx="8966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Feuille de calcul" r:id="rId5" imgW="8966200" imgH="2590800" progId="Excel.Sheet.12">
                  <p:embed/>
                </p:oleObj>
              </mc:Choice>
              <mc:Fallback>
                <p:oleObj name="Feuille de calcul" r:id="rId5" imgW="8966200" imgH="2590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918" y="2390539"/>
                        <a:ext cx="89662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85EA4A2-E474-6FE9-5D42-D7BE39B5F068}"/>
              </a:ext>
            </a:extLst>
          </p:cNvPr>
          <p:cNvSpPr txBox="1"/>
          <p:nvPr/>
        </p:nvSpPr>
        <p:spPr>
          <a:xfrm>
            <a:off x="3100039" y="1173357"/>
            <a:ext cx="86607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: type histopathologique </a:t>
            </a:r>
            <a:r>
              <a:rPr lang="fr-FR" sz="1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prédominant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proportion du contingent de </a:t>
            </a:r>
            <a:r>
              <a:rPr lang="fr-FR" sz="1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haut grade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(micropapillaire, solide, cribriforme, glandes complexes)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6ABF21-2ABD-5D2E-0EB7-B6F8D9423FEE}"/>
              </a:ext>
            </a:extLst>
          </p:cNvPr>
          <p:cNvCxnSpPr>
            <a:cxnSpLocks/>
          </p:cNvCxnSpPr>
          <p:nvPr/>
        </p:nvCxnSpPr>
        <p:spPr>
          <a:xfrm>
            <a:off x="122918" y="5114442"/>
            <a:ext cx="905479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8703C7E-280B-81D2-7A0E-FA2263A58493}"/>
              </a:ext>
            </a:extLst>
          </p:cNvPr>
          <p:cNvCxnSpPr>
            <a:cxnSpLocks/>
          </p:cNvCxnSpPr>
          <p:nvPr/>
        </p:nvCxnSpPr>
        <p:spPr>
          <a:xfrm flipV="1">
            <a:off x="9179897" y="2352657"/>
            <a:ext cx="1273" cy="276178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BC124827-E9D6-EE52-3C3C-9EB19212F61C}"/>
              </a:ext>
            </a:extLst>
          </p:cNvPr>
          <p:cNvSpPr txBox="1"/>
          <p:nvPr/>
        </p:nvSpPr>
        <p:spPr>
          <a:xfrm>
            <a:off x="9259444" y="2390539"/>
            <a:ext cx="2809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Proportion au diagnostic</a:t>
            </a:r>
          </a:p>
        </p:txBody>
      </p:sp>
    </p:spTree>
    <p:extLst>
      <p:ext uri="{BB962C8B-B14F-4D97-AF65-F5344CB8AC3E}">
        <p14:creationId xmlns:p14="http://schemas.microsoft.com/office/powerpoint/2010/main" val="153110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57440-BD9F-19D3-D6EA-925C172C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1874"/>
            <a:ext cx="10515600" cy="912048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1836CF-5DB9-EF09-0CD3-64DFB2623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85" y="1402702"/>
            <a:ext cx="11392829" cy="492003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de différence significative </a:t>
            </a:r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fréquence de la mutation du gène </a:t>
            </a:r>
            <a:r>
              <a:rPr lang="fr-FR" sz="18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avec les stades localement avancés non résécables et métastatiques</a:t>
            </a:r>
          </a:p>
          <a:p>
            <a:pPr marL="0" indent="0" algn="just">
              <a:buNone/>
            </a:pPr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6,6%</a:t>
            </a:r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d’opérés éligibles </a:t>
            </a:r>
            <a:r>
              <a:rPr lang="fr-F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un traitement adjuvant par </a:t>
            </a:r>
            <a:r>
              <a:rPr lang="fr-FR" sz="18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osimertinib</a:t>
            </a:r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Corrélation grade des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pADc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la mutation du gène </a:t>
            </a:r>
            <a:r>
              <a:rPr lang="fr-FR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préciser</a:t>
            </a:r>
          </a:p>
          <a:p>
            <a:pPr marL="0" indent="0" algn="just">
              <a:buNone/>
            </a:pPr>
            <a:endParaRPr lang="fr-F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Deux problématiques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la décision thérapeutique :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-stade IB : réticence à leur traitement. Distinguer les situations de mauvais pronostic ? Intérêt du grade des adénocarcinomes ?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-stade IIIB (up-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staging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: accès à l’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osimertinib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adjuvant ?</a:t>
            </a:r>
          </a:p>
          <a:p>
            <a:pPr marL="0" indent="0" algn="just">
              <a:buNone/>
            </a:pPr>
            <a:endParaRPr lang="fr-F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 de survie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globale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l’essai ADAURA attendues ++</a:t>
            </a:r>
          </a:p>
          <a:p>
            <a:pPr algn="just">
              <a:buFont typeface="Wingdings" pitchFamily="2" charset="2"/>
              <a:buChar char="Ø"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2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1DE5B-2C2C-B139-FD04-F002A197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84"/>
            <a:ext cx="10515600" cy="811033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Remerciements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68E0E-E006-C8AA-E1DE-1BC8FDE8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52" y="1183472"/>
            <a:ext cx="9667895" cy="51818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 </a:t>
            </a:r>
            <a:r>
              <a:rPr lang="fr-F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Copin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r-FR" sz="5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r-FR" sz="5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pathologistes thoraciques :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 Rousselet, Dr Zidane-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Marinnes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Collin</a:t>
            </a: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r-FR" sz="5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équipes de biologie moléculaire :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 Alain Morel              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Guardiola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Mme Estelle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Pedrono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Mme Diane Lambert et Mme Laetitia Basset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r-F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Analyses statistiques :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 Yoan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Velut</a:t>
            </a: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r-F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équipes d’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onco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-pneumologie et de chirurgie thoracique</a:t>
            </a:r>
            <a:endParaRPr lang="fr-FR" sz="18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6E66CE-3C45-063D-5D52-DE4DAB55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038" y="1113917"/>
            <a:ext cx="1859948" cy="1596333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64966DE-6531-8E23-B03A-4FFD5DBAD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26" y="3557241"/>
            <a:ext cx="970466" cy="6183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BAD4F2D-60C0-DE4B-8112-9FADA26E1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832" y="4844305"/>
            <a:ext cx="970466" cy="61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972D86-0BCB-4215-9F25-44E3C661DC5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77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30730-CBEC-C711-BD58-C38FEADA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320" y="49940"/>
            <a:ext cx="9924585" cy="1025236"/>
          </a:xfrm>
        </p:spPr>
        <p:txBody>
          <a:bodyPr>
            <a:normAutofit/>
          </a:bodyPr>
          <a:lstStyle/>
          <a:p>
            <a:pPr algn="ctr"/>
            <a:r>
              <a:rPr lang="fr-FR" sz="2800" dirty="0" err="1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Osimertinib</a:t>
            </a:r>
            <a:r>
              <a:rPr lang="fr-FR" sz="2800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adjuvant </a:t>
            </a:r>
            <a:r>
              <a:rPr lang="fr-FR" sz="2800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CBNPC-NE </a:t>
            </a:r>
            <a:r>
              <a:rPr lang="fr-FR" sz="2800" b="1" u="sng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résécables</a:t>
            </a:r>
            <a:endParaRPr lang="fr-FR" sz="2800" u="sng" dirty="0">
              <a:solidFill>
                <a:srgbClr val="4131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98BC10-42AA-A55F-D7DA-0C45F0DA9AC9}"/>
              </a:ext>
            </a:extLst>
          </p:cNvPr>
          <p:cNvSpPr txBox="1"/>
          <p:nvPr/>
        </p:nvSpPr>
        <p:spPr>
          <a:xfrm>
            <a:off x="5145120" y="5276400"/>
            <a:ext cx="704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Survie sans récidive observée dans l’essai ADAURA</a:t>
            </a:r>
          </a:p>
          <a:p>
            <a:pPr algn="ctr"/>
            <a:endParaRPr lang="fr-FR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Osimertinib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resected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EGFR-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mutated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non-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cancer, Wu et al., NEJM, 2020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208B74-C899-B579-5364-BD8CF0C16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952" y="1016372"/>
            <a:ext cx="6325199" cy="420140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5B5CB99-17F4-659A-1337-FD9BF06C0AC9}"/>
              </a:ext>
            </a:extLst>
          </p:cNvPr>
          <p:cNvSpPr txBox="1">
            <a:spLocks/>
          </p:cNvSpPr>
          <p:nvPr/>
        </p:nvSpPr>
        <p:spPr>
          <a:xfrm>
            <a:off x="77997" y="2316048"/>
            <a:ext cx="5623189" cy="2041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ATU 2020 / AMM 2022 : </a:t>
            </a:r>
            <a:r>
              <a:rPr lang="fr-FR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osimertinib</a:t>
            </a:r>
            <a:r>
              <a:rPr lang="fr-FR" sz="1800" b="1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1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CBNPC-NE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avec mutation du gène </a:t>
            </a:r>
            <a:r>
              <a:rPr lang="fr-FR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L858R ou délétion exon 19</a:t>
            </a:r>
          </a:p>
          <a:p>
            <a:pPr marL="0" indent="0">
              <a:buNone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Stades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 à IIIA </a:t>
            </a:r>
          </a:p>
          <a:p>
            <a:pPr>
              <a:buFontTx/>
              <a:buChar char="-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R0</a:t>
            </a:r>
          </a:p>
          <a:p>
            <a:pPr>
              <a:buFontTx/>
              <a:buChar char="-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Score OMS 0 ou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8087EB-3956-3EE7-AF83-46C1CBD0217F}"/>
              </a:ext>
            </a:extLst>
          </p:cNvPr>
          <p:cNvSpPr txBox="1"/>
          <p:nvPr/>
        </p:nvSpPr>
        <p:spPr>
          <a:xfrm>
            <a:off x="761669" y="6106667"/>
            <a:ext cx="1066866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 des mutations du gène </a:t>
            </a:r>
            <a:r>
              <a:rPr lang="fr-FR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fr-FR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dans les CBNPC-NE résécables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7B568AE-1D34-6F26-95BF-F9E148AC4C32}"/>
              </a:ext>
            </a:extLst>
          </p:cNvPr>
          <p:cNvSpPr txBox="1">
            <a:spLocks/>
          </p:cNvSpPr>
          <p:nvPr/>
        </p:nvSpPr>
        <p:spPr>
          <a:xfrm>
            <a:off x="69915" y="1258434"/>
            <a:ext cx="5631271" cy="877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Essai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ADAURA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 </a:t>
            </a:r>
          </a:p>
          <a:p>
            <a:pPr marL="0" indent="0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Amélioration de la </a:t>
            </a:r>
            <a:r>
              <a:rPr lang="fr-FR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survie sans récidive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D21222-6074-4307-A97C-309CE0AFB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49" y="4873523"/>
            <a:ext cx="4683574" cy="98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Stade IB</a:t>
            </a:r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T2a N0</a:t>
            </a:r>
          </a:p>
          <a:p>
            <a:pPr marL="0" indent="0">
              <a:buNone/>
            </a:pPr>
            <a:r>
              <a:rPr lang="fr-FR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Stade II </a:t>
            </a:r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T2b à T3 N0 / T1 à T2b N1</a:t>
            </a:r>
          </a:p>
          <a:p>
            <a:pPr marL="0" indent="0">
              <a:buNone/>
            </a:pPr>
            <a:r>
              <a:rPr lang="fr-FR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Stade IIIA </a:t>
            </a:r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T4 N0 / T3 à T4 N1 / T1 à T2b N2</a:t>
            </a:r>
          </a:p>
          <a:p>
            <a:pPr marL="0" indent="0">
              <a:buNone/>
            </a:pPr>
            <a:endParaRPr lang="fr-FR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0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B5247AE-7DBF-43C0-0735-0376B899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7647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Fréquence des mutations du gène </a:t>
            </a:r>
            <a:r>
              <a:rPr lang="fr-FR" sz="3200" i="1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fr-FR" sz="3200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B24A41-D87C-BF26-5552-BB74D5AC5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82" y="1698919"/>
            <a:ext cx="3691938" cy="55399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France et en Europe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6CCC23-99D1-994F-11F2-13CE92AE5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78" y="1107740"/>
            <a:ext cx="6703828" cy="305634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F5710BB-B621-1E83-55B4-D95FFF13C7AF}"/>
              </a:ext>
            </a:extLst>
          </p:cNvPr>
          <p:cNvSpPr txBox="1"/>
          <p:nvPr/>
        </p:nvSpPr>
        <p:spPr>
          <a:xfrm>
            <a:off x="4893439" y="4164082"/>
            <a:ext cx="670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Routine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molecular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profiling of patients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non-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cancer: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1-year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nationwide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programme of the French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Cooperative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Thoracic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Intergroup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(IFCT), </a:t>
            </a:r>
            <a:r>
              <a:rPr lang="fr-FR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Barlesi</a:t>
            </a:r>
            <a:r>
              <a:rPr lang="fr-FR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al., Lancet, 2016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2BDAE61-F57A-893D-FD4F-31878B77DA2E}"/>
              </a:ext>
            </a:extLst>
          </p:cNvPr>
          <p:cNvSpPr txBox="1">
            <a:spLocks/>
          </p:cNvSpPr>
          <p:nvPr/>
        </p:nvSpPr>
        <p:spPr>
          <a:xfrm>
            <a:off x="253922" y="2510653"/>
            <a:ext cx="4323657" cy="1075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Déterminée à partir de données de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courants :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90% de stades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métastatiques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C74BD7-68EB-24E8-5996-2B41944983A9}"/>
              </a:ext>
            </a:extLst>
          </p:cNvPr>
          <p:cNvSpPr txBox="1"/>
          <p:nvPr/>
        </p:nvSpPr>
        <p:spPr>
          <a:xfrm>
            <a:off x="838200" y="5159081"/>
            <a:ext cx="10759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fr-FR" sz="2400" b="1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: </a:t>
            </a:r>
            <a:r>
              <a:rPr lang="fr-FR" sz="2400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fréquence des mutations du gène </a:t>
            </a:r>
            <a:r>
              <a:rPr lang="fr-FR" sz="2400" i="1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fr-FR" sz="2400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 elle la même dans les CBNPC-NE </a:t>
            </a:r>
            <a:r>
              <a:rPr lang="fr-FR" sz="2400" b="1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résécables </a:t>
            </a:r>
            <a:r>
              <a:rPr lang="fr-FR" sz="2400" dirty="0">
                <a:solidFill>
                  <a:srgbClr val="4131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40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EFDF8E-5490-0D29-F9D7-06642E3B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85" y="1311608"/>
            <a:ext cx="10760630" cy="4988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Critères d’inclusion</a:t>
            </a:r>
          </a:p>
          <a:p>
            <a:pPr marL="0" indent="0">
              <a:buNone/>
            </a:pPr>
            <a:endParaRPr lang="fr-FR" sz="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CBNPC-NE de diagnostic initial pris en charge au CHU d’Angers </a:t>
            </a:r>
          </a:p>
          <a:p>
            <a:pPr marL="0" indent="0">
              <a:buNone/>
            </a:pPr>
            <a:endParaRPr lang="fr-F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fr-FR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janvier 2020 et 31 décembre 2021 (2 ans)</a:t>
            </a:r>
          </a:p>
          <a:p>
            <a:pPr marL="0" indent="0">
              <a:buNone/>
            </a:pPr>
            <a:endParaRPr lang="fr-F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groupes : 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résécable » : tumeur résécable (IA à IIIB)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avancé »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tumeur localement avancé non résécable ou métastatique (IIIA à IV)</a:t>
            </a:r>
          </a:p>
          <a:p>
            <a:pPr marL="457200" lvl="1" indent="0">
              <a:buNone/>
            </a:pPr>
            <a:endParaRPr lang="fr-FR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moléculaire : NGS</a:t>
            </a:r>
          </a:p>
          <a:p>
            <a:pPr marL="0" indent="0">
              <a:buNone/>
            </a:pPr>
            <a:endParaRPr lang="fr-F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Stadification tumorale faisable (UICC 8è éd. 2017)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« résécable » : 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pTNM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« avancé » : 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cTNM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BF43B5-9AF2-00C6-B4F0-4D84F0A5CA5B}"/>
              </a:ext>
            </a:extLst>
          </p:cNvPr>
          <p:cNvSpPr txBox="1"/>
          <p:nvPr/>
        </p:nvSpPr>
        <p:spPr>
          <a:xfrm>
            <a:off x="0" y="372896"/>
            <a:ext cx="121920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Etude sur données rétrospectives et prospectives non-interventionnelle</a:t>
            </a:r>
          </a:p>
        </p:txBody>
      </p:sp>
    </p:spTree>
    <p:extLst>
      <p:ext uri="{BB962C8B-B14F-4D97-AF65-F5344CB8AC3E}">
        <p14:creationId xmlns:p14="http://schemas.microsoft.com/office/powerpoint/2010/main" val="13848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E80CDF-C689-4B2D-BE53-D4CFA416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29" y="808463"/>
            <a:ext cx="4929008" cy="5696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d’étude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D9A44A-0E3D-C4F5-DE13-40298358AADC}"/>
              </a:ext>
            </a:extLst>
          </p:cNvPr>
          <p:cNvSpPr txBox="1"/>
          <p:nvPr/>
        </p:nvSpPr>
        <p:spPr>
          <a:xfrm>
            <a:off x="1003611" y="2248265"/>
            <a:ext cx="4415882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« résécable »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 inclus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 Adénocarcinomes (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pADc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/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A6B3D8-BBA9-C5AB-85DC-755D022A2766}"/>
              </a:ext>
            </a:extLst>
          </p:cNvPr>
          <p:cNvSpPr txBox="1"/>
          <p:nvPr/>
        </p:nvSpPr>
        <p:spPr>
          <a:xfrm>
            <a:off x="5728500" y="2248265"/>
            <a:ext cx="5668047" cy="335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« avancé »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147 inclus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105 Adénocarcinomes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CBNPC en faveur d’adénocarcinomes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autres sous-types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- 2 CBNPC en faveur de carcinomes sarcomatoïdes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- 3 CBNPC en faveur de carcinomes adénosquameux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- 1 CBNPC en faveur de carcinome mucoépidermoïde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- 9 CBNPC-NE NOS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2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5178184-6530-43DD-87EA-AC193F319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6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AAF6E56-E353-FCC3-7F48-7EEB8DE7F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138" y="276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16B6BE-7709-DA11-9C18-927874D41D40}"/>
              </a:ext>
            </a:extLst>
          </p:cNvPr>
          <p:cNvSpPr txBox="1"/>
          <p:nvPr/>
        </p:nvSpPr>
        <p:spPr>
          <a:xfrm>
            <a:off x="8624610" y="2357737"/>
            <a:ext cx="306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43,4% de stade IA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84857CB-5445-C125-6950-386F65D05E5A}"/>
              </a:ext>
            </a:extLst>
          </p:cNvPr>
          <p:cNvSpPr txBox="1"/>
          <p:nvPr/>
        </p:nvSpPr>
        <p:spPr>
          <a:xfrm>
            <a:off x="8624609" y="3105834"/>
            <a:ext cx="306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7,6% de stade IIIB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(up-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staging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C7F19A-D845-DBBF-8B0D-5EF6F2063B09}"/>
              </a:ext>
            </a:extLst>
          </p:cNvPr>
          <p:cNvSpPr txBox="1"/>
          <p:nvPr/>
        </p:nvSpPr>
        <p:spPr>
          <a:xfrm>
            <a:off x="8719613" y="4130930"/>
            <a:ext cx="28707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11,3% de stade IIIA</a:t>
            </a:r>
          </a:p>
          <a:p>
            <a:endParaRPr lang="fr-F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(dont 7,5% N2)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A85232-4944-2864-0EA2-9256AD999200}"/>
              </a:ext>
            </a:extLst>
          </p:cNvPr>
          <p:cNvSpPr txBox="1"/>
          <p:nvPr/>
        </p:nvSpPr>
        <p:spPr>
          <a:xfrm>
            <a:off x="8394138" y="1640248"/>
            <a:ext cx="370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le groupe résécable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998C460-F946-DA84-0B24-BA157988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05"/>
            <a:ext cx="10515600" cy="1034458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Caractéristiques cliniques et tumorales</a:t>
            </a:r>
            <a:endParaRPr lang="fr-FR" sz="3200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6173AAF7-BDC2-2583-CE27-217DC1705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88967"/>
              </p:ext>
            </p:extLst>
          </p:nvPr>
        </p:nvGraphicFramePr>
        <p:xfrm>
          <a:off x="93478" y="1581150"/>
          <a:ext cx="8349672" cy="381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euille de calcul" r:id="rId4" imgW="7378700" imgH="3263900" progId="Excel.Sheet.12">
                  <p:embed/>
                </p:oleObj>
              </mc:Choice>
              <mc:Fallback>
                <p:oleObj name="Feuille de calcul" r:id="rId4" imgW="7378700" imgH="3263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478" y="1581150"/>
                        <a:ext cx="8349672" cy="3816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68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B396BBA-D786-FBAB-E933-3E04245C6457}"/>
              </a:ext>
            </a:extLst>
          </p:cNvPr>
          <p:cNvSpPr txBox="1"/>
          <p:nvPr/>
        </p:nvSpPr>
        <p:spPr>
          <a:xfrm>
            <a:off x="297366" y="1352698"/>
            <a:ext cx="11597268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6C0086-5C28-365B-66E8-CBE970A9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29" y="201300"/>
            <a:ext cx="9522006" cy="902365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Fréquence des mutations du gène </a:t>
            </a:r>
            <a:r>
              <a:rPr lang="fr-FR" sz="32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668FB5-1708-746C-793E-D99F1BC61119}"/>
              </a:ext>
            </a:extLst>
          </p:cNvPr>
          <p:cNvSpPr txBox="1"/>
          <p:nvPr/>
        </p:nvSpPr>
        <p:spPr>
          <a:xfrm>
            <a:off x="1234068" y="4545784"/>
            <a:ext cx="9723863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endParaRPr lang="fr-FR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/ 106 (6,6%) opérés éligibles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traitement adjuvant par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osimertinib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26FB2E-3335-01BD-E870-58A73FAB69BE}"/>
              </a:ext>
            </a:extLst>
          </p:cNvPr>
          <p:cNvSpPr txBox="1"/>
          <p:nvPr/>
        </p:nvSpPr>
        <p:spPr>
          <a:xfrm>
            <a:off x="2477857" y="3429000"/>
            <a:ext cx="3521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628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IB à IIIA seuls : 15,4% (8/52)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EB7023-440C-D2D1-7EDE-CF9218840A3E}"/>
              </a:ext>
            </a:extLst>
          </p:cNvPr>
          <p:cNvSpPr txBox="1"/>
          <p:nvPr/>
        </p:nvSpPr>
        <p:spPr>
          <a:xfrm>
            <a:off x="6415278" y="1515839"/>
            <a:ext cx="343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Avancé »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IIIA à IV :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12,2%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(18/147)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7FF228-8FE5-DC3E-7E2B-09FE19AB4F29}"/>
              </a:ext>
            </a:extLst>
          </p:cNvPr>
          <p:cNvSpPr txBox="1"/>
          <p:nvPr/>
        </p:nvSpPr>
        <p:spPr>
          <a:xfrm>
            <a:off x="2477857" y="1526263"/>
            <a:ext cx="3434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Résécable »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 à IIIB : </a:t>
            </a:r>
            <a:r>
              <a:rPr lang="fr-F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16,0%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(17/106)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43273C-3F61-27A9-CC39-A0F44D8C0534}"/>
              </a:ext>
            </a:extLst>
          </p:cNvPr>
          <p:cNvSpPr txBox="1"/>
          <p:nvPr/>
        </p:nvSpPr>
        <p:spPr>
          <a:xfrm>
            <a:off x="10185703" y="2141816"/>
            <a:ext cx="1373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p=0,498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C98819-92F1-DB55-25AC-F172B7A86D52}"/>
              </a:ext>
            </a:extLst>
          </p:cNvPr>
          <p:cNvSpPr txBox="1"/>
          <p:nvPr/>
        </p:nvSpPr>
        <p:spPr>
          <a:xfrm>
            <a:off x="6415279" y="2888513"/>
            <a:ext cx="347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628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fr-FR" sz="1600" dirty="0" err="1">
                <a:solidFill>
                  <a:srgbClr val="2628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pADC</a:t>
            </a:r>
            <a:r>
              <a:rPr lang="fr-FR" sz="1600" dirty="0">
                <a:solidFill>
                  <a:srgbClr val="2628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seuls : 12,8% (17/133)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C41D807-948B-10FC-FBFC-FCF2B466169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6079632" y="1929557"/>
            <a:ext cx="16368" cy="228546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5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9E2BED-5F56-B132-F7A0-C773060C9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69" y="4804750"/>
            <a:ext cx="7279888" cy="88328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Explication :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évènement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très précoce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la carcinogenèse des CBNPC des non-fumeurs (</a:t>
            </a:r>
            <a:r>
              <a:rPr lang="fr-FR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Zhang et al., 2021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B6DCD07-E12E-888B-0858-CA7DA4436398}"/>
              </a:ext>
            </a:extLst>
          </p:cNvPr>
          <p:cNvSpPr txBox="1">
            <a:spLocks/>
          </p:cNvSpPr>
          <p:nvPr/>
        </p:nvSpPr>
        <p:spPr>
          <a:xfrm>
            <a:off x="548269" y="1376074"/>
            <a:ext cx="7279888" cy="2761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Absence de différence de fréquence dans la littérature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chinoise :</a:t>
            </a:r>
          </a:p>
          <a:p>
            <a:pPr marL="0" indent="0">
              <a:buNone/>
            </a:pPr>
            <a:endParaRPr lang="fr-FR" sz="5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stades localement avancés et métastatiques </a:t>
            </a:r>
          </a:p>
          <a:p>
            <a:pPr marL="0" indent="0">
              <a:buNone/>
            </a:pPr>
            <a:r>
              <a:rPr lang="fr-FR" sz="1200" i="1" dirty="0">
                <a:effectLst/>
                <a:latin typeface="Verdana" panose="020B0604030504040204" pitchFamily="34" charset="0"/>
              </a:rPr>
              <a:t>A prospective,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molecular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epidemiology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study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of EGFR mutations in Asian patients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with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advanced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non-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small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-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cell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lung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cancer of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adenocarcinoma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histology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(PIONEER), Shi &amp; al., JTO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2014</a:t>
            </a:r>
            <a:endParaRPr lang="fr-FR" sz="1800" b="1" i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500" b="1" i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54%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stades résécables </a:t>
            </a:r>
          </a:p>
          <a:p>
            <a:pPr marL="0" indent="0">
              <a:buNone/>
            </a:pPr>
            <a:r>
              <a:rPr lang="fr-FR" sz="1200" i="1" dirty="0" err="1">
                <a:effectLst/>
                <a:latin typeface="Verdana" panose="020B0604030504040204" pitchFamily="34" charset="0"/>
              </a:rPr>
              <a:t>Epidermal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</a:rPr>
              <a:t>g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rowth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factor </a:t>
            </a:r>
            <a:r>
              <a:rPr lang="fr-FR" sz="1200" i="1" dirty="0" err="1">
                <a:latin typeface="Verdana" panose="020B0604030504040204" pitchFamily="34" charset="0"/>
              </a:rPr>
              <a:t>r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eceptor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mutations in </a:t>
            </a:r>
            <a:r>
              <a:rPr lang="fr-FR" sz="1200" i="1" dirty="0" err="1">
                <a:latin typeface="Verdana" panose="020B0604030504040204" pitchFamily="34" charset="0"/>
              </a:rPr>
              <a:t>r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esectable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non-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small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</a:rPr>
              <a:t>c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ell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lung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cancer </a:t>
            </a:r>
            <a:r>
              <a:rPr lang="fr-FR" sz="1200" i="1" dirty="0">
                <a:latin typeface="Verdana" panose="020B0604030504040204" pitchFamily="34" charset="0"/>
              </a:rPr>
              <a:t>p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atients and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their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</a:rPr>
              <a:t>p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otential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latin typeface="Verdana" panose="020B0604030504040204" pitchFamily="34" charset="0"/>
              </a:rPr>
              <a:t>r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ole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in the immune </a:t>
            </a:r>
            <a:r>
              <a:rPr lang="fr-FR" sz="1200" i="1" dirty="0" err="1">
                <a:latin typeface="Verdana" panose="020B0604030504040204" pitchFamily="34" charset="0"/>
              </a:rPr>
              <a:t>l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andscape</a:t>
            </a:r>
            <a:r>
              <a:rPr lang="fr-FR" sz="1200" i="1" dirty="0">
                <a:latin typeface="Verdana" panose="020B0604030504040204" pitchFamily="34" charset="0"/>
              </a:rPr>
              <a:t>, 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Xia &amp; al., Med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Sci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 </a:t>
            </a:r>
            <a:r>
              <a:rPr lang="fr-FR" sz="1200" i="1" dirty="0" err="1">
                <a:effectLst/>
                <a:latin typeface="Verdana" panose="020B0604030504040204" pitchFamily="34" charset="0"/>
              </a:rPr>
              <a:t>Monit</a:t>
            </a:r>
            <a:r>
              <a:rPr lang="fr-FR" sz="1200" i="1" dirty="0">
                <a:latin typeface="Verdana" panose="020B0604030504040204" pitchFamily="34" charset="0"/>
              </a:rPr>
              <a:t>, </a:t>
            </a:r>
            <a:r>
              <a:rPr lang="fr-FR" sz="1200" i="1" dirty="0">
                <a:effectLst/>
                <a:latin typeface="Verdana" panose="020B0604030504040204" pitchFamily="34" charset="0"/>
              </a:rPr>
              <a:t>2019</a:t>
            </a:r>
            <a:endParaRPr lang="fr-FR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78DFB19-E7B4-2D06-9FAC-8896172AF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146" y="1112936"/>
            <a:ext cx="4180775" cy="48775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62AB7AB-9884-74D7-4829-4585A144CF59}"/>
              </a:ext>
            </a:extLst>
          </p:cNvPr>
          <p:cNvSpPr txBox="1"/>
          <p:nvPr/>
        </p:nvSpPr>
        <p:spPr>
          <a:xfrm>
            <a:off x="7907146" y="6020878"/>
            <a:ext cx="418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Genomic</a:t>
            </a:r>
            <a:r>
              <a:rPr lang="fr-FR" sz="1200" i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FR" sz="1200" i="1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evolutionary</a:t>
            </a:r>
            <a:r>
              <a:rPr lang="fr-FR" sz="1200" i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classification of </a:t>
            </a:r>
            <a:r>
              <a:rPr lang="fr-FR" sz="1200" i="1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</a:t>
            </a:r>
            <a:r>
              <a:rPr lang="fr-FR" sz="1200" i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cancer in </a:t>
            </a:r>
            <a:r>
              <a:rPr lang="fr-FR" sz="1200" i="1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</a:t>
            </a:r>
            <a:r>
              <a:rPr lang="fr-FR" sz="1200" i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1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smokers</a:t>
            </a:r>
            <a:r>
              <a:rPr lang="fr-FR" sz="1200" i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Zhang et al., Nature </a:t>
            </a:r>
            <a:r>
              <a:rPr lang="fr-FR" sz="1200" i="1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Genetics</a:t>
            </a:r>
            <a:r>
              <a:rPr lang="fr-FR" sz="1200" i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2021 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DF657C3-7B70-882C-E72D-05BA1743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58" y="190791"/>
            <a:ext cx="11273883" cy="7964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fréquence des mutations du gène </a:t>
            </a:r>
            <a:r>
              <a:rPr lang="fr-FR" sz="280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 </a:t>
            </a:r>
            <a:r>
              <a:rPr lang="fr-FR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semblable dans les CBNPC-NE résécables et avancés  </a:t>
            </a:r>
            <a:endParaRPr lang="fr-FR" sz="2800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17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YIMDOI" val="True"/>
</p:tagLst>
</file>

<file path=ppt/theme/theme1.xml><?xml version="1.0" encoding="utf-8"?>
<a:theme xmlns:a="http://schemas.openxmlformats.org/drawingml/2006/main" name="Thème Offic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</TotalTime>
  <Words>1023</Words>
  <Application>Microsoft Office PowerPoint</Application>
  <PresentationFormat>Grand écran</PresentationFormat>
  <Paragraphs>153</Paragraphs>
  <Slides>13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Verdana</vt:lpstr>
      <vt:lpstr>Wingdings</vt:lpstr>
      <vt:lpstr>Thème Office</vt:lpstr>
      <vt:lpstr>Feuille de calcul</vt:lpstr>
      <vt:lpstr>Fréquence des mutations du gène EGFR dans les carcinomes pulmonaires résécables non à petites cellules non-épidermoïdes</vt:lpstr>
      <vt:lpstr>Présentation PowerPoint</vt:lpstr>
      <vt:lpstr>Osimertinib adjuvant des CBNPC-NE résécables</vt:lpstr>
      <vt:lpstr>Fréquence des mutations du gène EGFR ?</vt:lpstr>
      <vt:lpstr>Présentation PowerPoint</vt:lpstr>
      <vt:lpstr>Présentation PowerPoint</vt:lpstr>
      <vt:lpstr>Caractéristiques cliniques et tumorales</vt:lpstr>
      <vt:lpstr>Fréquence des mutations du gène EGFR</vt:lpstr>
      <vt:lpstr>Une fréquence des mutations du gène EGFR semblable dans les CBNPC-NE résécables et avancés  </vt:lpstr>
      <vt:lpstr>Une part élevée d’insertions/duplications de l’exon 20</vt:lpstr>
      <vt:lpstr>Fréquence plus faible des mutations du gène EGFR en cas de pADc de grade 3</vt:lpstr>
      <vt:lpstr>Conclusion</vt:lpstr>
      <vt:lpstr>Remerciements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Petitjean</dc:creator>
  <cp:lastModifiedBy>tcongres</cp:lastModifiedBy>
  <cp:revision>1551</cp:revision>
  <dcterms:created xsi:type="dcterms:W3CDTF">2022-07-16T12:59:21Z</dcterms:created>
  <dcterms:modified xsi:type="dcterms:W3CDTF">2022-11-16T10:04:53Z</dcterms:modified>
</cp:coreProperties>
</file>