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0" r:id="rId3"/>
    <p:sldId id="257" r:id="rId4"/>
    <p:sldId id="268" r:id="rId5"/>
    <p:sldId id="266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C98C6-D95D-4ABF-9525-3C6A0FA41AF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4494F-D56F-4525-8E34-5E06447D0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91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4494F-D56F-4525-8E34-5E06447D040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67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494F-D56F-4525-8E34-5E06447D040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556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4494F-D56F-4525-8E34-5E06447D040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46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Retrouver la publication</a:t>
            </a:r>
            <a:r>
              <a:rPr lang="fr-FR" baseline="0" dirty="0"/>
              <a:t> (ou retrouver une étude caucasienne) au </a:t>
            </a:r>
            <a:r>
              <a:rPr lang="fr-FR" baseline="0" dirty="0" err="1"/>
              <a:t>diag</a:t>
            </a:r>
            <a:r>
              <a:rPr lang="fr-FR" baseline="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494F-D56F-4525-8E34-5E06447D040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07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Retrouver la publication</a:t>
            </a:r>
            <a:r>
              <a:rPr lang="fr-FR" baseline="0" dirty="0"/>
              <a:t> (ou retrouver une étude caucasienne) au </a:t>
            </a:r>
            <a:r>
              <a:rPr lang="fr-FR" baseline="0" dirty="0" err="1"/>
              <a:t>diag</a:t>
            </a:r>
            <a:r>
              <a:rPr lang="fr-FR" baseline="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494F-D56F-4525-8E34-5E06447D040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39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494F-D56F-4525-8E34-5E06447D040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10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494F-D56F-4525-8E34-5E06447D040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85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494F-D56F-4525-8E34-5E06447D040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05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4494F-D56F-4525-8E34-5E06447D040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752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494F-D56F-4525-8E34-5E06447D040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242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494F-D56F-4525-8E34-5E06447D040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2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03B8-39C4-4B24-B8B2-5D71E8520E2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258E-ADAB-4B6F-BFFF-C79B2F08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3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03B8-39C4-4B24-B8B2-5D71E8520E2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258E-ADAB-4B6F-BFFF-C79B2F08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03B8-39C4-4B24-B8B2-5D71E8520E2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258E-ADAB-4B6F-BFFF-C79B2F08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69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03B8-39C4-4B24-B8B2-5D71E8520E2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258E-ADAB-4B6F-BFFF-C79B2F08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12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03B8-39C4-4B24-B8B2-5D71E8520E2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258E-ADAB-4B6F-BFFF-C79B2F08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65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03B8-39C4-4B24-B8B2-5D71E8520E2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258E-ADAB-4B6F-BFFF-C79B2F08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15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03B8-39C4-4B24-B8B2-5D71E8520E2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258E-ADAB-4B6F-BFFF-C79B2F08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69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03B8-39C4-4B24-B8B2-5D71E8520E2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258E-ADAB-4B6F-BFFF-C79B2F08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83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03B8-39C4-4B24-B8B2-5D71E8520E2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258E-ADAB-4B6F-BFFF-C79B2F08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64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03B8-39C4-4B24-B8B2-5D71E8520E2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258E-ADAB-4B6F-BFFF-C79B2F08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65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03B8-39C4-4B24-B8B2-5D71E8520E2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258E-ADAB-4B6F-BFFF-C79B2F08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07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03B8-39C4-4B24-B8B2-5D71E8520E2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E258E-ADAB-4B6F-BFFF-C79B2F08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36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6ECCB-0AEE-A704-AC32-B94E4203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00" y="1635759"/>
            <a:ext cx="11633200" cy="1793241"/>
          </a:xfrm>
        </p:spPr>
        <p:txBody>
          <a:bodyPr>
            <a:normAutofit/>
          </a:bodyPr>
          <a:lstStyle/>
          <a:p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Détection par NGS des anomalies du gène MET dans une série de 851 cancers pulmonaires non à petites cellules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4B85CF-E51D-D4DD-EB85-945870E8D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3769360"/>
            <a:ext cx="10637520" cy="184912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Camera A (1), </a:t>
            </a:r>
            <a:r>
              <a:rPr lang="fr-FR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Tournier B (2), </a:t>
            </a:r>
            <a:r>
              <a:rPr lang="fr-FR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Millière</a:t>
            </a:r>
            <a:r>
              <a:rPr lang="fr-FR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(1), Dubois LM (2), Vinson C (1), Pioche C (2),</a:t>
            </a:r>
            <a:r>
              <a:rPr lang="fr-FR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Chalot</a:t>
            </a:r>
            <a:r>
              <a:rPr lang="fr-FR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(1), Aubry M (2), Grangier N (2), </a:t>
            </a:r>
            <a:r>
              <a:rPr lang="fr-FR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Remond</a:t>
            </a:r>
            <a:r>
              <a:rPr lang="fr-FR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(2), Aubriot-</a:t>
            </a:r>
            <a:r>
              <a:rPr lang="fr-FR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Lorton</a:t>
            </a:r>
            <a:r>
              <a:rPr lang="fr-FR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MH (1,2), </a:t>
            </a:r>
            <a:r>
              <a:rPr lang="fr-FR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Chapusot</a:t>
            </a:r>
            <a:r>
              <a:rPr lang="fr-FR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(2), Martin L (1,2)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Service de Pathologie, (2) Plateforme de Génétique des cancers solides et des hémopathies malignes CHU Dijon/Bourgogne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213" t="7190" r="70048" b="36936"/>
          <a:stretch/>
        </p:blipFill>
        <p:spPr>
          <a:xfrm>
            <a:off x="641838" y="154494"/>
            <a:ext cx="1345224" cy="14711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65390" t="21365" r="19539" b="61599"/>
          <a:stretch/>
        </p:blipFill>
        <p:spPr>
          <a:xfrm>
            <a:off x="9360849" y="219809"/>
            <a:ext cx="2226905" cy="14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3325332-76B7-F80F-ECFF-67C4D80A1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3" y="643466"/>
            <a:ext cx="108703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8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E7629-8ABE-0823-F9FC-83FD4196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84613" cy="875846"/>
          </a:xfrm>
        </p:spPr>
        <p:txBody>
          <a:bodyPr>
            <a:noAutofit/>
          </a:bodyPr>
          <a:lstStyle/>
          <a:p>
            <a:r>
              <a:rPr lang="fr-FR" sz="4000" dirty="0"/>
              <a:t>IHC c-met :  cas avec anomalie moléculaire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8CBA7E-31C6-2424-5FF5-96E4BC54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656" y="2542214"/>
            <a:ext cx="3894221" cy="435133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20/ 26 cas testés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20/20 positifs (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même pour les 3 mutations sans saut d’exon 14)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CD442-4C7F-009E-F88B-F1457870C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4" t="37116" r="47331" b="14158"/>
          <a:stretch/>
        </p:blipFill>
        <p:spPr>
          <a:xfrm>
            <a:off x="768848" y="1368344"/>
            <a:ext cx="5327152" cy="45621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303BF1-5505-865A-D14C-36F347DD9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90" t="21365" r="19539" b="61599"/>
          <a:stretch/>
        </p:blipFill>
        <p:spPr>
          <a:xfrm>
            <a:off x="10328919" y="5609699"/>
            <a:ext cx="1724360" cy="1096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A63DC4-44D0-D09D-23D8-370ACB537F99}"/>
              </a:ext>
            </a:extLst>
          </p:cNvPr>
          <p:cNvSpPr txBox="1"/>
          <p:nvPr/>
        </p:nvSpPr>
        <p:spPr>
          <a:xfrm>
            <a:off x="888838" y="1368344"/>
            <a:ext cx="371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x400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735BD02-971A-16EA-AE02-BB78B088B2FD}"/>
              </a:ext>
            </a:extLst>
          </p:cNvPr>
          <p:cNvCxnSpPr/>
          <p:nvPr/>
        </p:nvCxnSpPr>
        <p:spPr>
          <a:xfrm>
            <a:off x="838200" y="1012371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2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CB7F24-E205-3265-5503-EEFB1D9E2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830"/>
            <a:ext cx="10515600" cy="48271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ncidences (3% et 2%) comparables à celles rapportées dans la littérature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Mutation du site d’épissage -&gt; saut d’exon 14 (100%)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accumulation de la protéine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Autres mutations -&gt; pas de saut d’exon -&gt; accumulation de la protéine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 l’intron 13 p.(S156L)</a:t>
            </a:r>
          </a:p>
          <a:p>
            <a:pPr lvl="1" algn="just">
              <a:lnSpc>
                <a:spcPct val="110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sein de l’exon 16 p.(HIS1112) </a:t>
            </a:r>
          </a:p>
          <a:p>
            <a:pPr lvl="1" algn="just">
              <a:lnSpc>
                <a:spcPct val="110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au sein de l’exon 14 p.(Y1021H)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6D751C-6DF7-106F-18D8-1AD9CD4BC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90" t="21365" r="19539" b="61599"/>
          <a:stretch/>
        </p:blipFill>
        <p:spPr>
          <a:xfrm>
            <a:off x="10328919" y="5609699"/>
            <a:ext cx="1724360" cy="1096413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D57601E-AD92-680A-B45C-E10EF02E792E}"/>
              </a:ext>
            </a:extLst>
          </p:cNvPr>
          <p:cNvCxnSpPr/>
          <p:nvPr/>
        </p:nvCxnSpPr>
        <p:spPr>
          <a:xfrm>
            <a:off x="838200" y="1012371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8F3F87BA-8AA0-F28E-6411-9490CEAF5953}"/>
              </a:ext>
            </a:extLst>
          </p:cNvPr>
          <p:cNvSpPr txBox="1">
            <a:spLocks/>
          </p:cNvSpPr>
          <p:nvPr/>
        </p:nvSpPr>
        <p:spPr>
          <a:xfrm>
            <a:off x="838200" y="448130"/>
            <a:ext cx="10515600" cy="647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100" dirty="0"/>
              <a:t>Discussion</a:t>
            </a:r>
            <a:r>
              <a:rPr lang="fr-F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574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5CC66-3F9A-F55B-02A7-FCCFC0C8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130"/>
            <a:ext cx="10515600" cy="647246"/>
          </a:xfrm>
        </p:spPr>
        <p:txBody>
          <a:bodyPr>
            <a:normAutofit fontScale="90000"/>
          </a:bodyPr>
          <a:lstStyle/>
          <a:p>
            <a:r>
              <a:rPr lang="fr-FR" dirty="0"/>
              <a:t>Discussion (IHC)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CB7F24-E205-3265-5503-EEFB1D9E2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597"/>
            <a:ext cx="10515600" cy="499042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diagnostic : l’IHC n’est pas un bon screening du saut d’exon 14, car il existe plusieurs anomalies moléculaires susceptibles d’induire l’expression de la protéine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Mutation du site d’épissage, mutation du domaine tyrosine kinase, amplification du gène MET, surexpression du ligand…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En cas d’échappement thérapeutique sous TKI, l’IHC peut être utilisée pour rechercher les anomalies de MET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96DDB5-BBF7-EAA8-97C8-4F4F7D60C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90" t="21365" r="19539" b="61599"/>
          <a:stretch/>
        </p:blipFill>
        <p:spPr>
          <a:xfrm>
            <a:off x="10328919" y="5609699"/>
            <a:ext cx="1724360" cy="1096413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67269B2-5DF9-4C0E-5869-D351D8542CCD}"/>
              </a:ext>
            </a:extLst>
          </p:cNvPr>
          <p:cNvCxnSpPr/>
          <p:nvPr/>
        </p:nvCxnSpPr>
        <p:spPr>
          <a:xfrm>
            <a:off x="838200" y="1012371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3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397AE-0C3F-FB40-DC83-EA437E8D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r>
              <a:rPr lang="fr-FR" dirty="0"/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F1F109-8642-4723-0E94-CF62BA660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514"/>
            <a:ext cx="10515600" cy="489244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/>
              <a:t>Saut d’exon 14  = r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Actionnable en 2</a:t>
            </a:r>
            <a:r>
              <a:rPr lang="fr-FR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ligne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ocalisation de la mutation : prédiction du saut d’exon 14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screening en IHC par c-met non recommandé au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 pour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recherche du saut d’exon 14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 utile si progression sous TKI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E64CBF-C7EB-4826-2E65-4266A3DDF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90" t="21365" r="19539" b="61599"/>
          <a:stretch/>
        </p:blipFill>
        <p:spPr>
          <a:xfrm>
            <a:off x="10328919" y="5609699"/>
            <a:ext cx="1724360" cy="1096413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1450C5E-4B8D-8D0E-7D63-27FC93537F70}"/>
              </a:ext>
            </a:extLst>
          </p:cNvPr>
          <p:cNvCxnSpPr/>
          <p:nvPr/>
        </p:nvCxnSpPr>
        <p:spPr>
          <a:xfrm>
            <a:off x="838200" y="1012371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5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BD4FF14-1450-12A5-A995-44429C3F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65442E-8D34-CB2C-8BE4-A4FE9A44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7" y="1825625"/>
            <a:ext cx="1055914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Merci de votre attention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D10657-83B2-B88E-C150-BEF49D9EE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" t="7190" r="70048" b="36936"/>
          <a:stretch/>
        </p:blipFill>
        <p:spPr>
          <a:xfrm>
            <a:off x="838201" y="4450249"/>
            <a:ext cx="1724360" cy="18857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AB2D93-370D-DF9E-B54E-A3E2BEAE1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90" t="21365" r="19539" b="61599"/>
          <a:stretch/>
        </p:blipFill>
        <p:spPr>
          <a:xfrm>
            <a:off x="8863870" y="4593772"/>
            <a:ext cx="2489931" cy="158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1F7F88-2EDE-4206-8FF4-5CDEEB9BF47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92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5C06B-4928-A1BB-770A-3CF9297E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Autofit/>
          </a:bodyPr>
          <a:lstStyle/>
          <a:p>
            <a:r>
              <a:rPr lang="fr-FR" sz="4000" dirty="0"/>
              <a:t>Introduction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DFE42A-6674-D922-A25B-5288EE46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229"/>
            <a:ext cx="10515600" cy="50557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/>
              <a:t>CBPNPC </a:t>
            </a:r>
            <a:endParaRPr lang="fr-FR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F30D44-E075-FF46-CC19-4598B700E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90" t="21365" r="19539" b="61599"/>
          <a:stretch/>
        </p:blipFill>
        <p:spPr>
          <a:xfrm>
            <a:off x="10328919" y="5609699"/>
            <a:ext cx="1724360" cy="109641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E0CF4A0-9A6B-CCFD-9CE5-BFA8D20B2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25400" r="34859" b="12927"/>
          <a:stretch/>
        </p:blipFill>
        <p:spPr bwMode="auto">
          <a:xfrm>
            <a:off x="332522" y="1938994"/>
            <a:ext cx="5546131" cy="36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5EF9119-A952-976D-0816-0EE58B532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46171" r="54271" b="14817"/>
          <a:stretch/>
        </p:blipFill>
        <p:spPr bwMode="auto">
          <a:xfrm>
            <a:off x="6096000" y="1938994"/>
            <a:ext cx="5546131" cy="36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82230F7-CF18-BC0A-A891-CB709CA2E7C2}"/>
              </a:ext>
            </a:extLst>
          </p:cNvPr>
          <p:cNvCxnSpPr/>
          <p:nvPr/>
        </p:nvCxnSpPr>
        <p:spPr>
          <a:xfrm>
            <a:off x="838200" y="1012371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16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5C06B-4928-A1BB-770A-3CF9297E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Autofit/>
          </a:bodyPr>
          <a:lstStyle/>
          <a:p>
            <a:r>
              <a:rPr lang="fr-FR" sz="4000" dirty="0"/>
              <a:t>Introduction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DFE42A-6674-D922-A25B-5288EE46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229"/>
            <a:ext cx="10515600" cy="50557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/>
              <a:t>CBPNPC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/>
              <a:t>Altérations moléculaires : 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/>
              <a:t> - EGFR, KRAS, BRAF </a:t>
            </a:r>
          </a:p>
          <a:p>
            <a:pPr>
              <a:buFontTx/>
              <a:buChar char="-"/>
            </a:pPr>
            <a:r>
              <a:rPr lang="fr-FR" dirty="0"/>
              <a:t>réarrangements d’ALK, ROS1, NTRK, RET et </a:t>
            </a:r>
            <a:r>
              <a:rPr lang="fr-FR" b="1" i="1" dirty="0">
                <a:solidFill>
                  <a:srgbClr val="FF0000"/>
                </a:solidFill>
              </a:rPr>
              <a:t>saut</a:t>
            </a:r>
            <a:r>
              <a:rPr lang="fr-FR" dirty="0"/>
              <a:t> </a:t>
            </a:r>
            <a:r>
              <a:rPr lang="fr-FR" b="1" i="1" dirty="0">
                <a:solidFill>
                  <a:srgbClr val="FF0000"/>
                </a:solidFill>
              </a:rPr>
              <a:t>d’exon 14 de MET</a:t>
            </a:r>
            <a:r>
              <a:rPr lang="fr-FR" i="1" dirty="0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F30D44-E075-FF46-CC19-4598B700E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90" t="21365" r="19539" b="61599"/>
          <a:stretch/>
        </p:blipFill>
        <p:spPr>
          <a:xfrm>
            <a:off x="10328919" y="5609699"/>
            <a:ext cx="1724360" cy="1096413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190BB3A-4DBE-EE32-61B0-39F31D7D8618}"/>
              </a:ext>
            </a:extLst>
          </p:cNvPr>
          <p:cNvCxnSpPr/>
          <p:nvPr/>
        </p:nvCxnSpPr>
        <p:spPr>
          <a:xfrm>
            <a:off x="838200" y="1012371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5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8A8BCB2-94ED-3775-2AD1-628EBB10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Autofit/>
          </a:bodyPr>
          <a:lstStyle/>
          <a:p>
            <a:r>
              <a:rPr lang="fr-FR" sz="4000" dirty="0" err="1"/>
              <a:t>Actionnabilité</a:t>
            </a:r>
            <a:r>
              <a:rPr lang="fr-FR" sz="4000" dirty="0"/>
              <a:t>  </a:t>
            </a:r>
          </a:p>
        </p:txBody>
      </p:sp>
      <p:pic>
        <p:nvPicPr>
          <p:cNvPr id="4" name="Espace réservé du contenu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74CCD7B-1D93-5AB7-3DD6-BCEECBA97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252" t="47103" r="29421" b="29234"/>
          <a:stretch/>
        </p:blipFill>
        <p:spPr bwMode="auto">
          <a:xfrm>
            <a:off x="643467" y="1791724"/>
            <a:ext cx="10905066" cy="327455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B2711F3-A0A7-3B66-FC55-636D88AE1BF1}"/>
              </a:ext>
            </a:extLst>
          </p:cNvPr>
          <p:cNvSpPr txBox="1"/>
          <p:nvPr/>
        </p:nvSpPr>
        <p:spPr>
          <a:xfrm>
            <a:off x="3634348" y="5390438"/>
            <a:ext cx="802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Référence Cancer Bronchique Non à Petites Cellules (oncologik.fr)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BD6AFA-E507-E2A2-F7C2-C4FE5D58A2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90" t="21365" r="19539" b="61599"/>
          <a:stretch/>
        </p:blipFill>
        <p:spPr>
          <a:xfrm>
            <a:off x="10328919" y="5609699"/>
            <a:ext cx="1724360" cy="1096413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90679CE8-458B-E520-119B-2E319F47817E}"/>
              </a:ext>
            </a:extLst>
          </p:cNvPr>
          <p:cNvCxnSpPr/>
          <p:nvPr/>
        </p:nvCxnSpPr>
        <p:spPr>
          <a:xfrm>
            <a:off x="838200" y="1012371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B18CC-F688-08D2-45DF-B0822C42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fr-FR" sz="4000" dirty="0"/>
              <a:t>Rôle de l’exon 14 de c-met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79DF2D-4414-BB42-CB6E-CB3E67220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572"/>
            <a:ext cx="10515600" cy="5088391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BCA355-A80B-1C3E-F86E-3B646BC15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70" t="19386" r="18511" b="35965"/>
          <a:stretch/>
        </p:blipFill>
        <p:spPr bwMode="auto">
          <a:xfrm>
            <a:off x="478017" y="1717765"/>
            <a:ext cx="10713082" cy="4062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A077C6-A501-77F0-BFF8-98EF434C8E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90" t="21365" r="19539" b="61599"/>
          <a:stretch/>
        </p:blipFill>
        <p:spPr>
          <a:xfrm>
            <a:off x="10328919" y="5609699"/>
            <a:ext cx="1724360" cy="10964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5D0A4BA-F5F7-4C79-1FB9-E0D6A55DE294}"/>
              </a:ext>
            </a:extLst>
          </p:cNvPr>
          <p:cNvSpPr txBox="1"/>
          <p:nvPr/>
        </p:nvSpPr>
        <p:spPr>
          <a:xfrm>
            <a:off x="2198914" y="5885335"/>
            <a:ext cx="779417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0E355E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Lingzhi Hong et </a:t>
            </a:r>
            <a:r>
              <a:rPr lang="fr-FR" sz="1600" i="1" dirty="0">
                <a:solidFill>
                  <a:srgbClr val="0E355E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FR" sz="1600" dirty="0">
                <a:solidFill>
                  <a:srgbClr val="0E355E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spc="60" dirty="0">
                <a:solidFill>
                  <a:srgbClr val="231F2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Options de traitement actuelles et futures</a:t>
            </a:r>
            <a:r>
              <a:rPr lang="fr-FR" sz="1600" dirty="0">
                <a:solidFill>
                  <a:srgbClr val="231F2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spc="60" dirty="0">
                <a:solidFill>
                  <a:srgbClr val="231F2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saut d’</a:t>
            </a:r>
            <a:r>
              <a:rPr lang="fr-FR" sz="1600" spc="60" dirty="0" err="1">
                <a:solidFill>
                  <a:srgbClr val="231F2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éxon</a:t>
            </a:r>
            <a:r>
              <a:rPr lang="fr-FR" sz="1600" spc="60" dirty="0">
                <a:solidFill>
                  <a:srgbClr val="231F2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 dans les cancer du poumon non à petites cellules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9EB69B-2C52-F990-2FD8-E5E31F4C418F}"/>
              </a:ext>
            </a:extLst>
          </p:cNvPr>
          <p:cNvCxnSpPr/>
          <p:nvPr/>
        </p:nvCxnSpPr>
        <p:spPr>
          <a:xfrm>
            <a:off x="838200" y="1012371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77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E667A-5912-0810-987E-DDC74D57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646"/>
          </a:xfrm>
        </p:spPr>
        <p:txBody>
          <a:bodyPr>
            <a:normAutofit/>
          </a:bodyPr>
          <a:lstStyle/>
          <a:p>
            <a:r>
              <a:rPr lang="fr-FR" sz="4000"/>
              <a:t>Buts / objectifs 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F964E-6C26-5EF5-A3D6-032FADCA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143"/>
            <a:ext cx="10515600" cy="4380820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Estimer la fréquence des mutations du gène MET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(NGS ADN)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du saut d’exon 14 (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NGS ARN)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une série de 851 cancers pulmonaires non à petites cellules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0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echercher par immunohistochimie (IHC) une relation éventuelle entre le saut d’exon 14 et l’expression de c-MET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712A07-DE4D-7C90-628C-E09103632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90" t="21365" r="19539" b="61599"/>
          <a:stretch/>
        </p:blipFill>
        <p:spPr>
          <a:xfrm>
            <a:off x="10328919" y="5609699"/>
            <a:ext cx="1724360" cy="1096413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E01FBEB-4530-21EE-7B78-0CDF5CC71AAA}"/>
              </a:ext>
            </a:extLst>
          </p:cNvPr>
          <p:cNvCxnSpPr/>
          <p:nvPr/>
        </p:nvCxnSpPr>
        <p:spPr>
          <a:xfrm>
            <a:off x="838200" y="1012371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9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2E34F0-8103-9928-6BCF-25FBB3CF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Matériel et méthode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47481B-E838-A6F1-680C-776CD3F5A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Etude descriptive rétrospective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851 CBNPC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1</a:t>
            </a:r>
            <a:r>
              <a:rPr lang="fr-FR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janvier 2020 et 31 décembre 2021 au diagnostic,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 séquençage à haut débit (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NGS, </a:t>
            </a:r>
            <a:r>
              <a:rPr lang="fr-F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NetSeq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550 Illumina)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recherche de mutation (ADN, kit STS Sophia </a:t>
            </a:r>
            <a:r>
              <a:rPr lang="fr-F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Genetics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saut d’exon 14 (ARN, kit STS plus Sophia </a:t>
            </a:r>
            <a:r>
              <a:rPr lang="fr-F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Genetics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L’immunohistochimie (IHC) c-MET (clone SP44 </a:t>
            </a:r>
            <a:r>
              <a:rPr lang="fr-F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Ventana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Roche) a été réalisé avec l’automate </a:t>
            </a:r>
            <a:r>
              <a:rPr lang="fr-F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Dako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(Agilent) à postériori chez les patients avec mutation et/ou saut d’exon 14.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5159CC-5C72-CEE8-E5D3-84BFEB67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90" t="21365" r="19539" b="61599"/>
          <a:stretch/>
        </p:blipFill>
        <p:spPr>
          <a:xfrm>
            <a:off x="10328919" y="5609699"/>
            <a:ext cx="1724360" cy="1096413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2A7D9DA-89B0-E627-4EB6-39FEE0360B27}"/>
              </a:ext>
            </a:extLst>
          </p:cNvPr>
          <p:cNvCxnSpPr/>
          <p:nvPr/>
        </p:nvCxnSpPr>
        <p:spPr>
          <a:xfrm>
            <a:off x="838200" y="1012371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7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CB3D5-2BA9-6E99-A2D5-40C157F0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151" y="2726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Description des cas </a:t>
            </a:r>
            <a:br>
              <a:rPr lang="fr-FR" dirty="0"/>
            </a:br>
            <a:r>
              <a:rPr lang="fr-FR" dirty="0"/>
              <a:t>avec une </a:t>
            </a:r>
            <a:r>
              <a:rPr lang="fr-FR" sz="4900" b="1" dirty="0">
                <a:solidFill>
                  <a:srgbClr val="FF0000"/>
                </a:solidFill>
              </a:rPr>
              <a:t>anomalie de </a:t>
            </a:r>
            <a:r>
              <a:rPr lang="fr-FR" sz="4900" b="1" i="1" dirty="0">
                <a:solidFill>
                  <a:srgbClr val="FF0000"/>
                </a:solidFill>
              </a:rPr>
              <a:t>MET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DEC750-75F0-14D7-B80B-DAF055708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79" y="1806567"/>
            <a:ext cx="5867400" cy="435133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femmes et 14 hommes âgés en moyenne de 74 ans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prélèvements : 16 biopsies, 5 pièces opératoires, 3 cytoponctions et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biopsies liquides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primitifs (poumon) et 7 métastases (foie, vertèbre, cerveaux, plèvre)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adénocarcinomes, 1 carcinome épidermoïde, 1 carcinome peu différencié pléomorphe, 4 CBNPC NOS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29562E-21D1-CF0E-92E7-EA3C56445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90" t="21365" r="19539" b="61599"/>
          <a:stretch/>
        </p:blipFill>
        <p:spPr>
          <a:xfrm>
            <a:off x="10328919" y="5609699"/>
            <a:ext cx="1724360" cy="1096413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E80C429-3C3C-7E43-DA3A-2BFDEED60FCD}"/>
              </a:ext>
            </a:extLst>
          </p:cNvPr>
          <p:cNvSpPr txBox="1">
            <a:spLocks/>
          </p:cNvSpPr>
          <p:nvPr/>
        </p:nvSpPr>
        <p:spPr>
          <a:xfrm>
            <a:off x="7539191" y="1742559"/>
            <a:ext cx="5867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mutations du gène MET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(3%)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NGS ADN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sauts d’exon 14 </a:t>
            </a:r>
            <a:r>
              <a:rPr lang="fr-FR" sz="2400" dirty="0"/>
              <a:t>(≈2%)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dirty="0"/>
              <a:t> par NGS ARN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5136824-79DE-7598-7EAD-BA95C4C90619}"/>
              </a:ext>
            </a:extLst>
          </p:cNvPr>
          <p:cNvCxnSpPr/>
          <p:nvPr/>
        </p:nvCxnSpPr>
        <p:spPr>
          <a:xfrm>
            <a:off x="928079" y="1513114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4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YIMDOI" val="True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</TotalTime>
  <Words>666</Words>
  <Application>Microsoft Office PowerPoint</Application>
  <PresentationFormat>Grand écran</PresentationFormat>
  <Paragraphs>71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Segoe UI</vt:lpstr>
      <vt:lpstr>Segoe UI Light</vt:lpstr>
      <vt:lpstr>Times New Roman</vt:lpstr>
      <vt:lpstr>Office Theme</vt:lpstr>
      <vt:lpstr>Détection par NGS des anomalies du gène MET dans une série de 851 cancers pulmonaires non à petites cellules</vt:lpstr>
      <vt:lpstr>Présentation PowerPoint</vt:lpstr>
      <vt:lpstr>Introduction </vt:lpstr>
      <vt:lpstr>Introduction </vt:lpstr>
      <vt:lpstr>Actionnabilité  </vt:lpstr>
      <vt:lpstr>Rôle de l’exon 14 de c-met</vt:lpstr>
      <vt:lpstr>Buts / objectifs </vt:lpstr>
      <vt:lpstr>Matériel et méthode</vt:lpstr>
      <vt:lpstr>Description des cas  avec une anomalie de MET</vt:lpstr>
      <vt:lpstr>Présentation PowerPoint</vt:lpstr>
      <vt:lpstr>IHC c-met :  cas avec anomalie moléculaire   </vt:lpstr>
      <vt:lpstr>Présentation PowerPoint</vt:lpstr>
      <vt:lpstr>Discussion (IHC) </vt:lpstr>
      <vt:lpstr>Conclusion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Détection par NGS des anomalies du gène MET dans une série de 851 cancers pulmonaires non à petites cellules</dc:title>
  <dc:creator>Amélie Camera</dc:creator>
  <cp:lastModifiedBy>tcongres</cp:lastModifiedBy>
  <cp:revision>48</cp:revision>
  <dcterms:created xsi:type="dcterms:W3CDTF">2022-10-11T13:01:47Z</dcterms:created>
  <dcterms:modified xsi:type="dcterms:W3CDTF">2022-11-16T09:13:45Z</dcterms:modified>
</cp:coreProperties>
</file>