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68" r:id="rId3"/>
    <p:sldId id="257" r:id="rId4"/>
    <p:sldId id="265" r:id="rId5"/>
    <p:sldId id="266" r:id="rId6"/>
    <p:sldId id="260" r:id="rId7"/>
    <p:sldId id="259" r:id="rId8"/>
    <p:sldId id="261" r:id="rId9"/>
    <p:sldId id="263" r:id="rId10"/>
    <p:sldId id="262" r:id="rId11"/>
    <p:sldId id="264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41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0" d="100"/>
          <a:sy n="50" d="100"/>
        </p:scale>
        <p:origin x="2640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84D2A-93DF-439A-8D3F-F115781992CE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B90FF-1208-4A52-AB86-C2F6B8BED0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5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5159-EB06-4A3E-BDEF-97E3513F4D3C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4042-03D1-44BE-8DEE-866443DDAC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8071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5159-EB06-4A3E-BDEF-97E3513F4D3C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4042-03D1-44BE-8DEE-866443DDAC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0785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5159-EB06-4A3E-BDEF-97E3513F4D3C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4042-03D1-44BE-8DEE-866443DDAC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4496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2535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5159-EB06-4A3E-BDEF-97E3513F4D3C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4042-03D1-44BE-8DEE-866443DDAC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655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5159-EB06-4A3E-BDEF-97E3513F4D3C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4042-03D1-44BE-8DEE-866443DDAC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9438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5159-EB06-4A3E-BDEF-97E3513F4D3C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4042-03D1-44BE-8DEE-866443DDAC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9986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5159-EB06-4A3E-BDEF-97E3513F4D3C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4042-03D1-44BE-8DEE-866443DDAC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7087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5159-EB06-4A3E-BDEF-97E3513F4D3C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4042-03D1-44BE-8DEE-866443DDAC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411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5159-EB06-4A3E-BDEF-97E3513F4D3C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4042-03D1-44BE-8DEE-866443DDAC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9666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5159-EB06-4A3E-BDEF-97E3513F4D3C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4042-03D1-44BE-8DEE-866443DDAC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4477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5159-EB06-4A3E-BDEF-97E3513F4D3C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4042-03D1-44BE-8DEE-866443DDAC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478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05159-EB06-4A3E-BDEF-97E3513F4D3C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C4042-03D1-44BE-8DEE-866443DDAC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044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latin typeface="+mn-lt"/>
              </a:rPr>
              <a:t>Association des sous-types moléculaires de cancer de vessie infiltrant le muscle à la survie sans progression à trois ans après chimiothérapie </a:t>
            </a:r>
            <a:r>
              <a:rPr lang="fr-FR" sz="3200" dirty="0" err="1">
                <a:latin typeface="+mn-lt"/>
              </a:rPr>
              <a:t>néoadjuvante</a:t>
            </a:r>
            <a:r>
              <a:rPr lang="fr-FR" sz="3200" dirty="0">
                <a:latin typeface="+mn-lt"/>
              </a:rPr>
              <a:t> dans l’essai </a:t>
            </a:r>
            <a:r>
              <a:rPr lang="fr-FR" sz="3200" dirty="0" err="1">
                <a:latin typeface="+mn-lt"/>
              </a:rPr>
              <a:t>getug-afu</a:t>
            </a:r>
            <a:r>
              <a:rPr lang="fr-FR" sz="3200" dirty="0">
                <a:latin typeface="+mn-lt"/>
              </a:rPr>
              <a:t> v05 </a:t>
            </a:r>
            <a:r>
              <a:rPr lang="fr-FR" sz="3200" dirty="0" err="1">
                <a:latin typeface="+mn-lt"/>
              </a:rPr>
              <a:t>vesper</a:t>
            </a:r>
            <a:endParaRPr lang="fr-FR" sz="3200" dirty="0"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105" y="4187099"/>
            <a:ext cx="11693471" cy="1070701"/>
          </a:xfrm>
        </p:spPr>
        <p:txBody>
          <a:bodyPr>
            <a:normAutofit fontScale="77500" lnSpcReduction="20000"/>
          </a:bodyPr>
          <a:lstStyle/>
          <a:p>
            <a:r>
              <a:rPr lang="fr-FR" sz="2000" dirty="0"/>
              <a:t>Yves </a:t>
            </a:r>
            <a:r>
              <a:rPr lang="fr-FR" sz="2000" dirty="0" err="1"/>
              <a:t>Allory</a:t>
            </a:r>
            <a:r>
              <a:rPr lang="fr-FR" sz="2000" dirty="0"/>
              <a:t>, Clarice S. Groeneveld, Valentin </a:t>
            </a:r>
            <a:r>
              <a:rPr lang="fr-FR" sz="2000" dirty="0" err="1"/>
              <a:t>Harter</a:t>
            </a:r>
            <a:r>
              <a:rPr lang="fr-FR" sz="2000" dirty="0"/>
              <a:t>, Clémentine </a:t>
            </a:r>
            <a:r>
              <a:rPr lang="fr-FR" sz="2000" dirty="0" err="1"/>
              <a:t>Krucker</a:t>
            </a:r>
            <a:r>
              <a:rPr lang="fr-FR" sz="2000" dirty="0"/>
              <a:t>, </a:t>
            </a:r>
            <a:r>
              <a:rPr lang="fr-FR" sz="2000" dirty="0" err="1"/>
              <a:t>Nanor</a:t>
            </a:r>
            <a:r>
              <a:rPr lang="fr-FR" sz="2000" dirty="0"/>
              <a:t> </a:t>
            </a:r>
            <a:r>
              <a:rPr lang="fr-FR" sz="2000" dirty="0" err="1"/>
              <a:t>Sirab</a:t>
            </a:r>
            <a:r>
              <a:rPr lang="fr-FR" sz="2000" dirty="0"/>
              <a:t>, </a:t>
            </a:r>
          </a:p>
          <a:p>
            <a:r>
              <a:rPr lang="fr-FR" sz="2000" dirty="0"/>
              <a:t>Aurélien de </a:t>
            </a:r>
            <a:r>
              <a:rPr lang="fr-FR" sz="2000" dirty="0" err="1"/>
              <a:t>Reynies</a:t>
            </a:r>
            <a:r>
              <a:rPr lang="fr-FR" sz="2000" dirty="0"/>
              <a:t>, François </a:t>
            </a:r>
            <a:r>
              <a:rPr lang="fr-FR" sz="2000" dirty="0" err="1"/>
              <a:t>Radvanyi</a:t>
            </a:r>
            <a:r>
              <a:rPr lang="fr-FR" sz="2000" dirty="0"/>
              <a:t>, Christian </a:t>
            </a:r>
            <a:r>
              <a:rPr lang="fr-FR" sz="2000" dirty="0" err="1"/>
              <a:t>Pfister</a:t>
            </a:r>
            <a:r>
              <a:rPr lang="fr-FR" sz="2000" dirty="0"/>
              <a:t>, Stéphane </a:t>
            </a:r>
            <a:r>
              <a:rPr lang="fr-FR" sz="2000" dirty="0" err="1"/>
              <a:t>Culine</a:t>
            </a:r>
            <a:r>
              <a:rPr lang="fr-FR" sz="2000" dirty="0"/>
              <a:t>, </a:t>
            </a:r>
          </a:p>
          <a:p>
            <a:r>
              <a:rPr lang="fr-FR" sz="2000" dirty="0"/>
              <a:t>Investigateurs de l'essai VESPER</a:t>
            </a:r>
            <a:br>
              <a:rPr lang="fr-FR" sz="2000" dirty="0"/>
            </a:br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25" y="251303"/>
            <a:ext cx="1107105" cy="111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499" y="199933"/>
            <a:ext cx="1913860" cy="10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50778" y="5448436"/>
            <a:ext cx="8907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dirty="0">
                <a:cs typeface="Verdana"/>
              </a:rPr>
              <a:t>Département de Pathologie, UMR144, Institut Curie, St-Cloud, Université Paris Saclay, UVSQ </a:t>
            </a:r>
          </a:p>
        </p:txBody>
      </p:sp>
    </p:spTree>
    <p:extLst>
      <p:ext uri="{BB962C8B-B14F-4D97-AF65-F5344CB8AC3E}">
        <p14:creationId xmlns:p14="http://schemas.microsoft.com/office/powerpoint/2010/main" val="1189394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>
            <a:extLst>
              <a:ext uri="{FF2B5EF4-FFF2-40B4-BE49-F238E27FC236}">
                <a16:creationId xmlns:a16="http://schemas.microsoft.com/office/drawing/2014/main" id="{A88EB8B1-4EE3-C873-FA8A-062B9ED04199}"/>
              </a:ext>
            </a:extLst>
          </p:cNvPr>
          <p:cNvGrpSpPr/>
          <p:nvPr/>
        </p:nvGrpSpPr>
        <p:grpSpPr>
          <a:xfrm>
            <a:off x="1283368" y="103471"/>
            <a:ext cx="9625263" cy="6487428"/>
            <a:chOff x="3620830" y="727179"/>
            <a:chExt cx="5699099" cy="3981906"/>
          </a:xfrm>
        </p:grpSpPr>
        <p:sp>
          <p:nvSpPr>
            <p:cNvPr id="3" name="TextBox 7">
              <a:extLst>
                <a:ext uri="{FF2B5EF4-FFF2-40B4-BE49-F238E27FC236}">
                  <a16:creationId xmlns:a16="http://schemas.microsoft.com/office/drawing/2014/main" id="{97DCF60A-D0C6-AF0E-F707-4E1114DA6139}"/>
                </a:ext>
              </a:extLst>
            </p:cNvPr>
            <p:cNvSpPr txBox="1"/>
            <p:nvPr/>
          </p:nvSpPr>
          <p:spPr>
            <a:xfrm>
              <a:off x="3620830" y="727179"/>
              <a:ext cx="5699099" cy="28336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FF0000"/>
                  </a:solidFill>
                  <a:latin typeface="Arial Narrow"/>
                </a:rPr>
                <a:t>Analyse</a:t>
              </a:r>
              <a:r>
                <a:rPr lang="en-US" sz="2400" b="1" dirty="0">
                  <a:solidFill>
                    <a:srgbClr val="FF0000"/>
                  </a:solidFill>
                  <a:latin typeface="Arial Narrow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 Narrow"/>
                </a:rPr>
                <a:t>multivariée</a:t>
              </a:r>
              <a:r>
                <a:rPr lang="en-US" sz="2400" b="1" dirty="0">
                  <a:solidFill>
                    <a:srgbClr val="FF0000"/>
                  </a:solidFill>
                  <a:latin typeface="Arial Narrow"/>
                </a:rPr>
                <a:t> (</a:t>
              </a:r>
              <a:r>
                <a:rPr lang="en-US" sz="2400" b="1" dirty="0" err="1">
                  <a:solidFill>
                    <a:srgbClr val="FF0000"/>
                  </a:solidFill>
                  <a:latin typeface="Arial Narrow"/>
                </a:rPr>
                <a:t>modèle</a:t>
              </a:r>
              <a:r>
                <a:rPr lang="en-US" sz="2400" b="1" dirty="0">
                  <a:solidFill>
                    <a:srgbClr val="FF0000"/>
                  </a:solidFill>
                  <a:latin typeface="Arial Narrow"/>
                </a:rPr>
                <a:t> de Cox)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pic>
          <p:nvPicPr>
            <p:cNvPr id="4" name="Picture 13" descr="Chart, box and whisker chart&#10;&#10;Description automatically generated">
              <a:extLst>
                <a:ext uri="{FF2B5EF4-FFF2-40B4-BE49-F238E27FC236}">
                  <a16:creationId xmlns:a16="http://schemas.microsoft.com/office/drawing/2014/main" id="{A62AD4D2-324F-CF64-3D45-813C3C922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24250" y="1102400"/>
              <a:ext cx="5103420" cy="3606685"/>
            </a:xfrm>
            <a:prstGeom prst="rect">
              <a:avLst/>
            </a:prstGeom>
          </p:spPr>
        </p:pic>
      </p:grpSp>
      <p:cxnSp>
        <p:nvCxnSpPr>
          <p:cNvPr id="5" name="Connecteur droit avec flèche 4"/>
          <p:cNvCxnSpPr/>
          <p:nvPr/>
        </p:nvCxnSpPr>
        <p:spPr>
          <a:xfrm>
            <a:off x="1283368" y="2677333"/>
            <a:ext cx="47657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1283368" y="3337303"/>
            <a:ext cx="47657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1283368" y="4070890"/>
            <a:ext cx="47657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089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CD631598-4D78-40EE-8603-CCEF5E7D73F6}"/>
              </a:ext>
            </a:extLst>
          </p:cNvPr>
          <p:cNvSpPr txBox="1">
            <a:spLocks/>
          </p:cNvSpPr>
          <p:nvPr/>
        </p:nvSpPr>
        <p:spPr>
          <a:xfrm>
            <a:off x="-3460" y="86006"/>
            <a:ext cx="8409765" cy="43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atin typeface="+mn-lt"/>
              </a:rPr>
              <a:t>Conclusions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941FC01-3F73-89E6-B91D-6365E7109168}"/>
              </a:ext>
            </a:extLst>
          </p:cNvPr>
          <p:cNvSpPr txBox="1">
            <a:spLocks/>
          </p:cNvSpPr>
          <p:nvPr/>
        </p:nvSpPr>
        <p:spPr>
          <a:xfrm>
            <a:off x="254528" y="817161"/>
            <a:ext cx="8388957" cy="2824941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285750">
              <a:buFont typeface="Arial"/>
              <a:buChar char="•"/>
            </a:pPr>
            <a:r>
              <a:rPr lang="en-US" sz="2400" dirty="0"/>
              <a:t>~15% des </a:t>
            </a:r>
            <a:r>
              <a:rPr lang="en-US" sz="2400" dirty="0" err="1"/>
              <a:t>cas</a:t>
            </a:r>
            <a:r>
              <a:rPr lang="en-US" sz="2400" dirty="0"/>
              <a:t> </a:t>
            </a:r>
            <a:r>
              <a:rPr lang="en-US" sz="2400" dirty="0" err="1"/>
              <a:t>comportent</a:t>
            </a:r>
            <a:r>
              <a:rPr lang="en-US" sz="2400" dirty="0"/>
              <a:t> </a:t>
            </a:r>
            <a:r>
              <a:rPr lang="en-US" sz="2400" dirty="0" err="1"/>
              <a:t>une</a:t>
            </a:r>
            <a:r>
              <a:rPr lang="en-US" sz="2400" dirty="0"/>
              <a:t> </a:t>
            </a:r>
            <a:r>
              <a:rPr lang="en-US" sz="2400" dirty="0" err="1"/>
              <a:t>hétérogénéité</a:t>
            </a:r>
            <a:r>
              <a:rPr lang="en-US" sz="2400" dirty="0"/>
              <a:t> (type </a:t>
            </a:r>
            <a:r>
              <a:rPr lang="en-US" sz="2400" dirty="0" err="1"/>
              <a:t>mixte</a:t>
            </a:r>
            <a:r>
              <a:rPr lang="en-US" sz="2400" dirty="0"/>
              <a:t>)</a:t>
            </a:r>
          </a:p>
          <a:p>
            <a:pPr marL="514350" indent="-285750">
              <a:buFont typeface="Arial"/>
              <a:buChar char="•"/>
            </a:pPr>
            <a:r>
              <a:rPr lang="en-US" sz="2400" dirty="0"/>
              <a:t>Le </a:t>
            </a:r>
            <a:r>
              <a:rPr lang="en-US" sz="2400" dirty="0" err="1"/>
              <a:t>pronostic</a:t>
            </a:r>
            <a:r>
              <a:rPr lang="en-US" sz="2400" dirty="0"/>
              <a:t> des </a:t>
            </a:r>
            <a:r>
              <a:rPr lang="en-US" sz="2400" dirty="0" err="1"/>
              <a:t>tumeurs</a:t>
            </a:r>
            <a:r>
              <a:rPr lang="en-US" sz="2400" dirty="0"/>
              <a:t> basales </a:t>
            </a:r>
            <a:r>
              <a:rPr lang="en-US" sz="2400" dirty="0" err="1"/>
              <a:t>ou</a:t>
            </a:r>
            <a:r>
              <a:rPr lang="en-US" sz="2400" dirty="0"/>
              <a:t> </a:t>
            </a:r>
            <a:r>
              <a:rPr lang="en-US" sz="2400" dirty="0" err="1"/>
              <a:t>mixtes</a:t>
            </a:r>
            <a:r>
              <a:rPr lang="en-US" sz="2400" dirty="0"/>
              <a:t> après </a:t>
            </a:r>
            <a:r>
              <a:rPr lang="en-US" sz="2400" dirty="0" err="1"/>
              <a:t>chimiothérapie</a:t>
            </a:r>
            <a:r>
              <a:rPr lang="en-US" sz="2400" dirty="0"/>
              <a:t> </a:t>
            </a:r>
            <a:r>
              <a:rPr lang="en-US" sz="2400" dirty="0" err="1"/>
              <a:t>néoadjuvante</a:t>
            </a:r>
            <a:r>
              <a:rPr lang="en-US" sz="2400" dirty="0"/>
              <a:t> </a:t>
            </a:r>
            <a:r>
              <a:rPr lang="en-US" sz="2400" dirty="0" err="1"/>
              <a:t>reste</a:t>
            </a:r>
            <a:r>
              <a:rPr lang="en-US" sz="2400" dirty="0"/>
              <a:t> </a:t>
            </a:r>
            <a:r>
              <a:rPr lang="en-US" sz="2400" dirty="0" err="1"/>
              <a:t>péjoratif</a:t>
            </a:r>
            <a:endParaRPr lang="en-US" sz="2400" dirty="0"/>
          </a:p>
          <a:p>
            <a:pPr marL="514350" indent="-285750">
              <a:buFont typeface="Arial"/>
              <a:buChar char="•"/>
            </a:pPr>
            <a:r>
              <a:rPr lang="en-US" sz="2400" dirty="0" err="1"/>
              <a:t>L’hétérogénéité</a:t>
            </a:r>
            <a:r>
              <a:rPr lang="en-US" sz="2400" dirty="0"/>
              <a:t> </a:t>
            </a:r>
            <a:r>
              <a:rPr lang="en-US" sz="2400" dirty="0" err="1"/>
              <a:t>moléculaire</a:t>
            </a:r>
            <a:r>
              <a:rPr lang="en-US" sz="2400" dirty="0"/>
              <a:t> a un impact </a:t>
            </a:r>
            <a:r>
              <a:rPr lang="en-US" sz="2400" dirty="0" err="1"/>
              <a:t>négatif</a:t>
            </a:r>
            <a:r>
              <a:rPr lang="en-US" sz="2400" dirty="0"/>
              <a:t> sur le </a:t>
            </a:r>
            <a:r>
              <a:rPr lang="en-US" sz="2400" dirty="0" err="1"/>
              <a:t>pronostic</a:t>
            </a:r>
            <a:endParaRPr lang="en-US" sz="2400" dirty="0"/>
          </a:p>
          <a:p>
            <a:pPr marL="514350" indent="-285750">
              <a:buFont typeface="Arial"/>
              <a:buChar char="•"/>
            </a:pPr>
            <a:r>
              <a:rPr lang="en-US" sz="2400" dirty="0"/>
              <a:t>Les futures </a:t>
            </a:r>
            <a:r>
              <a:rPr lang="en-US" sz="2400" dirty="0" err="1"/>
              <a:t>études</a:t>
            </a:r>
            <a:r>
              <a:rPr lang="en-US" sz="2400" dirty="0"/>
              <a:t> </a:t>
            </a:r>
            <a:r>
              <a:rPr lang="en-US" sz="2400" dirty="0" err="1"/>
              <a:t>chercheront</a:t>
            </a:r>
            <a:r>
              <a:rPr lang="en-US" sz="2400" dirty="0"/>
              <a:t> à </a:t>
            </a:r>
            <a:r>
              <a:rPr lang="en-US" sz="2400" dirty="0" err="1"/>
              <a:t>expliquer</a:t>
            </a:r>
            <a:r>
              <a:rPr lang="en-US" sz="2400" dirty="0"/>
              <a:t> </a:t>
            </a:r>
            <a:r>
              <a:rPr lang="en-US" sz="2400" dirty="0" err="1"/>
              <a:t>ces</a:t>
            </a:r>
            <a:r>
              <a:rPr lang="en-US" sz="2400" dirty="0"/>
              <a:t> </a:t>
            </a:r>
            <a:r>
              <a:rPr lang="en-US" sz="2400" dirty="0" err="1"/>
              <a:t>différences</a:t>
            </a:r>
            <a:r>
              <a:rPr lang="en-US" sz="2400" dirty="0"/>
              <a:t> et à proposer de </a:t>
            </a:r>
            <a:r>
              <a:rPr lang="en-US" sz="2400" dirty="0" err="1"/>
              <a:t>nouvelles</a:t>
            </a:r>
            <a:r>
              <a:rPr lang="en-US" sz="2400" dirty="0"/>
              <a:t> </a:t>
            </a:r>
            <a:r>
              <a:rPr lang="en-US" sz="2400" dirty="0" err="1"/>
              <a:t>stratégies</a:t>
            </a:r>
            <a:r>
              <a:rPr lang="en-US" sz="2400" dirty="0"/>
              <a:t> de </a:t>
            </a:r>
            <a:r>
              <a:rPr lang="en-US" sz="2400" dirty="0" err="1"/>
              <a:t>traitement</a:t>
            </a:r>
            <a:r>
              <a:rPr lang="en-US" sz="2400" dirty="0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B8894D8-E299-4B3F-3364-95E55B6276B5}"/>
              </a:ext>
            </a:extLst>
          </p:cNvPr>
          <p:cNvSpPr txBox="1">
            <a:spLocks/>
          </p:cNvSpPr>
          <p:nvPr/>
        </p:nvSpPr>
        <p:spPr>
          <a:xfrm>
            <a:off x="9278754" y="1248765"/>
            <a:ext cx="3197698" cy="27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r>
              <a:rPr lang="en-US" sz="2000" b="1" dirty="0"/>
              <a:t>Contact info</a:t>
            </a:r>
            <a:endParaRPr lang="en-US" sz="2000" dirty="0"/>
          </a:p>
          <a:p>
            <a:endParaRPr lang="en-US" dirty="0"/>
          </a:p>
          <a:p>
            <a:r>
              <a:rPr lang="en-US" sz="2000" dirty="0"/>
              <a:t>yves.allory@curie.fr</a:t>
            </a:r>
          </a:p>
          <a:p>
            <a:endParaRPr lang="en-US" dirty="0"/>
          </a:p>
        </p:txBody>
      </p:sp>
      <p:pic>
        <p:nvPicPr>
          <p:cNvPr id="7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02D17A43-4C6F-D3C1-5BD4-B95B1CE07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789" y="4629752"/>
            <a:ext cx="7183854" cy="206368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64" y="4878286"/>
            <a:ext cx="1800387" cy="90019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188" y="5029394"/>
            <a:ext cx="1585818" cy="1032493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82664" y="3858192"/>
            <a:ext cx="4746356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Merci aux patients et à leurs familles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096505" y="5831054"/>
            <a:ext cx="1425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PRTK</a:t>
            </a:r>
          </a:p>
        </p:txBody>
      </p:sp>
    </p:spTree>
    <p:extLst>
      <p:ext uri="{BB962C8B-B14F-4D97-AF65-F5344CB8AC3E}">
        <p14:creationId xmlns:p14="http://schemas.microsoft.com/office/powerpoint/2010/main" val="52237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latin typeface="+mn-lt"/>
              </a:rPr>
              <a:t>Liens d’intérêt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2220527"/>
            <a:ext cx="10197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Orateur</a:t>
            </a:r>
            <a:r>
              <a:rPr lang="en-US" dirty="0"/>
              <a:t> </a:t>
            </a:r>
            <a:r>
              <a:rPr lang="en-US" dirty="0" err="1"/>
              <a:t>invité</a:t>
            </a:r>
            <a:r>
              <a:rPr lang="en-US" dirty="0"/>
              <a:t> : AstraZeneca, </a:t>
            </a:r>
            <a:r>
              <a:rPr lang="en-US" dirty="0" err="1"/>
              <a:t>Astellas</a:t>
            </a:r>
            <a:r>
              <a:rPr lang="en-US" dirty="0"/>
              <a:t>, </a:t>
            </a:r>
            <a:r>
              <a:rPr lang="fr-FR" dirty="0"/>
              <a:t>Bristol-Myers Squibb, IPSEN, </a:t>
            </a:r>
            <a:r>
              <a:rPr lang="en-US" dirty="0"/>
              <a:t>MSD</a:t>
            </a:r>
            <a:endParaRPr lang="fr-FR" dirty="0"/>
          </a:p>
          <a:p>
            <a:r>
              <a:rPr lang="en-US" dirty="0" err="1"/>
              <a:t>Financements</a:t>
            </a:r>
            <a:r>
              <a:rPr lang="en-US" dirty="0"/>
              <a:t> </a:t>
            </a:r>
            <a:r>
              <a:rPr lang="en-US" dirty="0" err="1"/>
              <a:t>projets</a:t>
            </a:r>
            <a:r>
              <a:rPr lang="en-US" dirty="0"/>
              <a:t> de </a:t>
            </a:r>
            <a:r>
              <a:rPr lang="en-US" dirty="0" err="1"/>
              <a:t>recherche</a:t>
            </a:r>
            <a:r>
              <a:rPr lang="en-US" dirty="0"/>
              <a:t>: </a:t>
            </a:r>
            <a:r>
              <a:rPr lang="en-US" dirty="0" err="1"/>
              <a:t>INCa</a:t>
            </a:r>
            <a:r>
              <a:rPr lang="en-US" dirty="0"/>
              <a:t>, ANR, </a:t>
            </a:r>
            <a:r>
              <a:rPr lang="en-US" dirty="0" err="1"/>
              <a:t>Ligue</a:t>
            </a:r>
            <a:r>
              <a:rPr lang="en-US" dirty="0"/>
              <a:t> </a:t>
            </a:r>
            <a:r>
              <a:rPr lang="en-US" dirty="0" err="1"/>
              <a:t>Contre</a:t>
            </a:r>
            <a:r>
              <a:rPr lang="en-US" dirty="0"/>
              <a:t> le Cancer, </a:t>
            </a:r>
            <a:r>
              <a:rPr lang="en-US" dirty="0" err="1"/>
              <a:t>Fondation</a:t>
            </a:r>
            <a:r>
              <a:rPr lang="en-US" dirty="0"/>
              <a:t> ARC, Union </a:t>
            </a:r>
            <a:r>
              <a:rPr lang="en-US" dirty="0" err="1"/>
              <a:t>Européenne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436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631598-4D78-40EE-8603-CCEF5E7D73F6}"/>
              </a:ext>
            </a:extLst>
          </p:cNvPr>
          <p:cNvSpPr txBox="1">
            <a:spLocks/>
          </p:cNvSpPr>
          <p:nvPr/>
        </p:nvSpPr>
        <p:spPr>
          <a:xfrm>
            <a:off x="2168398" y="185395"/>
            <a:ext cx="8409765" cy="43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atin typeface="+mn-lt"/>
              </a:rPr>
              <a:t>Les sous-types </a:t>
            </a:r>
            <a:r>
              <a:rPr lang="en-US" sz="2800" b="1" dirty="0" err="1">
                <a:latin typeface="+mn-lt"/>
              </a:rPr>
              <a:t>moléculaires</a:t>
            </a:r>
            <a:r>
              <a:rPr lang="en-US" sz="2800" b="1" dirty="0">
                <a:latin typeface="+mn-lt"/>
              </a:rPr>
              <a:t> consensus de </a:t>
            </a:r>
            <a:r>
              <a:rPr lang="en-US" sz="2800" b="1" dirty="0" err="1">
                <a:latin typeface="+mn-lt"/>
              </a:rPr>
              <a:t>carcinome</a:t>
            </a:r>
            <a:r>
              <a:rPr lang="en-US" sz="2800" b="1" dirty="0">
                <a:latin typeface="+mn-lt"/>
              </a:rPr>
              <a:t> urothelial </a:t>
            </a:r>
            <a:r>
              <a:rPr lang="en-US" sz="2800" b="1" dirty="0" err="1">
                <a:latin typeface="+mn-lt"/>
              </a:rPr>
              <a:t>envahissant</a:t>
            </a:r>
            <a:r>
              <a:rPr lang="en-US" sz="2800" b="1" dirty="0">
                <a:latin typeface="+mn-lt"/>
              </a:rPr>
              <a:t> le muscle </a:t>
            </a:r>
            <a:r>
              <a:rPr lang="en-US" sz="2800" b="1" dirty="0" err="1">
                <a:latin typeface="+mn-lt"/>
              </a:rPr>
              <a:t>vésical</a:t>
            </a:r>
            <a:endParaRPr lang="en-US" sz="2800" b="1" dirty="0">
              <a:latin typeface="+mn-lt"/>
            </a:endParaRPr>
          </a:p>
        </p:txBody>
      </p:sp>
      <p:pic>
        <p:nvPicPr>
          <p:cNvPr id="4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C62106C7-DCE1-3602-6C12-87DC3C58DA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481"/>
          <a:stretch/>
        </p:blipFill>
        <p:spPr>
          <a:xfrm>
            <a:off x="913530" y="1518150"/>
            <a:ext cx="9664633" cy="4552963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01CBEAC-61F3-15D4-89B6-DE711E06E767}"/>
              </a:ext>
            </a:extLst>
          </p:cNvPr>
          <p:cNvSpPr txBox="1">
            <a:spLocks/>
          </p:cNvSpPr>
          <p:nvPr/>
        </p:nvSpPr>
        <p:spPr>
          <a:xfrm>
            <a:off x="7576457" y="6260883"/>
            <a:ext cx="4245829" cy="41206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a-ET" sz="1600" b="1" dirty="0">
                <a:solidFill>
                  <a:srgbClr val="06426B"/>
                </a:solidFill>
              </a:rPr>
              <a:t>Kamoun et al (2020)</a:t>
            </a:r>
            <a:r>
              <a:rPr lang="fr-FR" sz="1600" b="1" dirty="0">
                <a:solidFill>
                  <a:srgbClr val="06426B"/>
                </a:solidFill>
              </a:rPr>
              <a:t> </a:t>
            </a:r>
            <a:r>
              <a:rPr lang="fr-FR" sz="1600" b="1" dirty="0" err="1">
                <a:solidFill>
                  <a:srgbClr val="06426B"/>
                </a:solidFill>
              </a:rPr>
              <a:t>Eur</a:t>
            </a:r>
            <a:r>
              <a:rPr lang="fr-FR" sz="1600" b="1" dirty="0">
                <a:solidFill>
                  <a:srgbClr val="06426B"/>
                </a:solidFill>
              </a:rPr>
              <a:t> </a:t>
            </a:r>
            <a:r>
              <a:rPr lang="fr-FR" sz="1600" b="1" dirty="0" err="1">
                <a:solidFill>
                  <a:srgbClr val="06426B"/>
                </a:solidFill>
              </a:rPr>
              <a:t>Urol</a:t>
            </a:r>
            <a:r>
              <a:rPr lang="fr-FR" sz="1600" b="1" dirty="0">
                <a:solidFill>
                  <a:srgbClr val="06426B"/>
                </a:solidFill>
              </a:rPr>
              <a:t> </a:t>
            </a:r>
            <a:r>
              <a:rPr lang="en-US" sz="1600" b="1" dirty="0">
                <a:solidFill>
                  <a:srgbClr val="06426B"/>
                </a:solidFill>
              </a:rPr>
              <a:t> PMID: 31563503</a:t>
            </a:r>
          </a:p>
        </p:txBody>
      </p:sp>
    </p:spTree>
    <p:extLst>
      <p:ext uri="{BB962C8B-B14F-4D97-AF65-F5344CB8AC3E}">
        <p14:creationId xmlns:p14="http://schemas.microsoft.com/office/powerpoint/2010/main" val="673713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1DBF29F-5B18-E760-9254-931F41FEC543}"/>
              </a:ext>
            </a:extLst>
          </p:cNvPr>
          <p:cNvSpPr txBox="1">
            <a:spLocks/>
          </p:cNvSpPr>
          <p:nvPr/>
        </p:nvSpPr>
        <p:spPr>
          <a:xfrm>
            <a:off x="3945414" y="2328075"/>
            <a:ext cx="2440536" cy="960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r>
              <a:rPr lang="en-US" sz="1400" b="1" dirty="0">
                <a:solidFill>
                  <a:srgbClr val="05406B"/>
                </a:solidFill>
              </a:rPr>
              <a:t>Seiler et al (2017)</a:t>
            </a:r>
          </a:p>
          <a:p>
            <a:r>
              <a:rPr lang="en-US" sz="1400" dirty="0">
                <a:solidFill>
                  <a:srgbClr val="05406B"/>
                </a:solidFill>
              </a:rPr>
              <a:t>PMID: 28390739</a:t>
            </a:r>
          </a:p>
          <a:p>
            <a:endParaRPr lang="en-US" sz="1400" b="1" dirty="0">
              <a:solidFill>
                <a:srgbClr val="05406B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1E3CCE6B-46D7-42BA-8579-FCEBAB422B2E}"/>
              </a:ext>
            </a:extLst>
          </p:cNvPr>
          <p:cNvSpPr txBox="1">
            <a:spLocks/>
          </p:cNvSpPr>
          <p:nvPr/>
        </p:nvSpPr>
        <p:spPr>
          <a:xfrm>
            <a:off x="2061430" y="298528"/>
            <a:ext cx="8409765" cy="43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atin typeface="+mn-lt"/>
              </a:rPr>
              <a:t>Sous-types </a:t>
            </a:r>
            <a:r>
              <a:rPr lang="en-US" sz="2800" b="1" dirty="0" err="1">
                <a:latin typeface="+mn-lt"/>
              </a:rPr>
              <a:t>moléculaires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prédictifs</a:t>
            </a:r>
            <a:r>
              <a:rPr lang="en-US" sz="2800" b="1" dirty="0">
                <a:latin typeface="+mn-lt"/>
              </a:rPr>
              <a:t> de </a:t>
            </a:r>
            <a:r>
              <a:rPr lang="en-US" sz="2800" b="1" dirty="0" err="1">
                <a:latin typeface="+mn-lt"/>
              </a:rPr>
              <a:t>l’évolution</a:t>
            </a:r>
            <a:r>
              <a:rPr lang="en-US" sz="2800" b="1" dirty="0">
                <a:latin typeface="+mn-lt"/>
              </a:rPr>
              <a:t> après </a:t>
            </a:r>
            <a:r>
              <a:rPr lang="en-US" sz="2800" b="1" dirty="0" err="1">
                <a:latin typeface="+mn-lt"/>
              </a:rPr>
              <a:t>chimiothérapie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néodajuvante</a:t>
            </a:r>
            <a:r>
              <a:rPr lang="en-US" sz="2800" b="1" dirty="0">
                <a:latin typeface="+mn-lt"/>
              </a:rPr>
              <a:t> (</a:t>
            </a:r>
            <a:r>
              <a:rPr lang="en-US" sz="2800" b="1" dirty="0" err="1">
                <a:latin typeface="+mn-lt"/>
              </a:rPr>
              <a:t>CNéoA</a:t>
            </a:r>
            <a:r>
              <a:rPr lang="en-US" sz="2800" b="1" dirty="0">
                <a:latin typeface="+mn-lt"/>
              </a:rPr>
              <a:t>) ?</a:t>
            </a:r>
          </a:p>
        </p:txBody>
      </p:sp>
      <p:sp>
        <p:nvSpPr>
          <p:cNvPr id="4" name="Arrow: Right 7">
            <a:extLst>
              <a:ext uri="{FF2B5EF4-FFF2-40B4-BE49-F238E27FC236}">
                <a16:creationId xmlns:a16="http://schemas.microsoft.com/office/drawing/2014/main" id="{96DEE3B4-00B6-108C-C9B5-0FCE18B58ACD}"/>
              </a:ext>
            </a:extLst>
          </p:cNvPr>
          <p:cNvSpPr/>
          <p:nvPr/>
        </p:nvSpPr>
        <p:spPr>
          <a:xfrm>
            <a:off x="2362095" y="3090802"/>
            <a:ext cx="7451757" cy="75853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E3AE65E-2E5F-3AFC-48AE-6913114B3B55}"/>
              </a:ext>
            </a:extLst>
          </p:cNvPr>
          <p:cNvSpPr txBox="1">
            <a:spLocks/>
          </p:cNvSpPr>
          <p:nvPr/>
        </p:nvSpPr>
        <p:spPr>
          <a:xfrm>
            <a:off x="76355" y="1745726"/>
            <a:ext cx="2227954" cy="133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182563" indent="0"/>
            <a:r>
              <a:rPr lang="en-US" sz="1800" b="1" i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Tumeurs</a:t>
            </a:r>
            <a:r>
              <a:rPr lang="en-US" sz="18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basales plus </a:t>
            </a:r>
            <a:r>
              <a:rPr lang="en-US" sz="1800" b="1" i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sensibles</a:t>
            </a:r>
            <a:r>
              <a:rPr lang="en-US" sz="18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à la </a:t>
            </a:r>
            <a:r>
              <a:rPr lang="en-US" sz="1800" b="1" i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chimiothérapie</a:t>
            </a:r>
            <a:r>
              <a:rPr lang="en-US" sz="18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et/</a:t>
            </a:r>
            <a:r>
              <a:rPr lang="en-US" sz="1800" b="1" i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ou</a:t>
            </a:r>
            <a:r>
              <a:rPr lang="en-US" sz="18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 avec un </a:t>
            </a:r>
            <a:r>
              <a:rPr lang="en-US" sz="1800" b="1" i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pronostic</a:t>
            </a:r>
            <a:r>
              <a:rPr lang="en-US" sz="18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800" b="1" i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amélioré</a:t>
            </a:r>
            <a:r>
              <a:rPr lang="en-US" sz="18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par la </a:t>
            </a:r>
            <a:r>
              <a:rPr lang="en-US" sz="1800" b="1" i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chimiothérapie</a:t>
            </a:r>
            <a:endParaRPr lang="en-US" sz="1800" b="1" i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1278465-B36E-B5E7-D0C3-E453D8C0176E}"/>
              </a:ext>
            </a:extLst>
          </p:cNvPr>
          <p:cNvSpPr txBox="1">
            <a:spLocks/>
          </p:cNvSpPr>
          <p:nvPr/>
        </p:nvSpPr>
        <p:spPr>
          <a:xfrm>
            <a:off x="8681988" y="3781649"/>
            <a:ext cx="3383008" cy="1171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269875" indent="0"/>
            <a:r>
              <a:rPr lang="en-US" sz="2000" b="1" i="1" dirty="0" err="1">
                <a:solidFill>
                  <a:srgbClr val="FF0000"/>
                </a:solidFill>
                <a:latin typeface="+mn-lt"/>
              </a:rPr>
              <a:t>Tumeurs</a:t>
            </a:r>
            <a:r>
              <a:rPr lang="en-US" sz="2000" b="1" i="1" dirty="0">
                <a:solidFill>
                  <a:srgbClr val="FF0000"/>
                </a:solidFill>
                <a:latin typeface="+mn-lt"/>
              </a:rPr>
              <a:t> basales avec un </a:t>
            </a:r>
            <a:r>
              <a:rPr lang="en-US" sz="2000" b="1" i="1" dirty="0" err="1">
                <a:solidFill>
                  <a:srgbClr val="FF0000"/>
                </a:solidFill>
                <a:latin typeface="+mn-lt"/>
              </a:rPr>
              <a:t>pronostic</a:t>
            </a:r>
            <a:r>
              <a:rPr lang="en-US" sz="2000" b="1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+mn-lt"/>
              </a:rPr>
              <a:t>moins</a:t>
            </a:r>
            <a:r>
              <a:rPr lang="en-US" sz="2000" b="1" i="1" dirty="0">
                <a:solidFill>
                  <a:srgbClr val="FF0000"/>
                </a:solidFill>
                <a:latin typeface="+mn-lt"/>
              </a:rPr>
              <a:t> bon que les </a:t>
            </a:r>
            <a:r>
              <a:rPr lang="en-US" sz="2000" b="1" i="1" dirty="0" err="1">
                <a:solidFill>
                  <a:srgbClr val="FF0000"/>
                </a:solidFill>
                <a:latin typeface="+mn-lt"/>
              </a:rPr>
              <a:t>autres</a:t>
            </a:r>
            <a:r>
              <a:rPr lang="en-US" sz="2000" b="1" i="1" dirty="0">
                <a:solidFill>
                  <a:srgbClr val="FF0000"/>
                </a:solidFill>
                <a:latin typeface="+mn-lt"/>
              </a:rPr>
              <a:t> types </a:t>
            </a:r>
            <a:r>
              <a:rPr lang="en-US" sz="2000" b="1" i="1" dirty="0" err="1">
                <a:solidFill>
                  <a:srgbClr val="FF0000"/>
                </a:solidFill>
                <a:latin typeface="+mn-lt"/>
              </a:rPr>
              <a:t>moléculaires</a:t>
            </a:r>
            <a:r>
              <a:rPr lang="en-US" sz="2000" b="1" i="1" dirty="0">
                <a:solidFill>
                  <a:srgbClr val="FF0000"/>
                </a:solidFill>
                <a:latin typeface="+mn-lt"/>
              </a:rPr>
              <a:t> après </a:t>
            </a:r>
            <a:r>
              <a:rPr lang="en-US" sz="2000" b="1" i="1" dirty="0" err="1">
                <a:solidFill>
                  <a:srgbClr val="FF0000"/>
                </a:solidFill>
                <a:latin typeface="+mn-lt"/>
              </a:rPr>
              <a:t>chimiothérapie</a:t>
            </a:r>
            <a:endParaRPr lang="en-US" sz="20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4A84045-0C4B-A10A-4A8E-D5C25C5A876E}"/>
              </a:ext>
            </a:extLst>
          </p:cNvPr>
          <p:cNvSpPr txBox="1">
            <a:spLocks/>
          </p:cNvSpPr>
          <p:nvPr/>
        </p:nvSpPr>
        <p:spPr>
          <a:xfrm>
            <a:off x="154468" y="5446882"/>
            <a:ext cx="11627317" cy="737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269875" indent="0" algn="just"/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Problèmes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: 	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études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rétrospectives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traitements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hétérogènes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définition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variable du type basal,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critères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de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jugement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hétérogènes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8" name="Straight Arrow Connector 14">
            <a:extLst>
              <a:ext uri="{FF2B5EF4-FFF2-40B4-BE49-F238E27FC236}">
                <a16:creationId xmlns:a16="http://schemas.microsoft.com/office/drawing/2014/main" id="{E82ABFE1-54E6-6827-6227-6AEEDFA229B7}"/>
              </a:ext>
            </a:extLst>
          </p:cNvPr>
          <p:cNvCxnSpPr/>
          <p:nvPr/>
        </p:nvCxnSpPr>
        <p:spPr>
          <a:xfrm>
            <a:off x="3306206" y="2878649"/>
            <a:ext cx="0" cy="398992"/>
          </a:xfrm>
          <a:prstGeom prst="straightConnector1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959A4B8-1D7E-2641-A1EE-095D5EB75F28}"/>
              </a:ext>
            </a:extLst>
          </p:cNvPr>
          <p:cNvSpPr txBox="1">
            <a:spLocks/>
          </p:cNvSpPr>
          <p:nvPr/>
        </p:nvSpPr>
        <p:spPr>
          <a:xfrm>
            <a:off x="2362095" y="2328075"/>
            <a:ext cx="2440536" cy="960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r>
              <a:rPr lang="en-US" sz="1400" b="1" dirty="0">
                <a:solidFill>
                  <a:srgbClr val="05406B"/>
                </a:solidFill>
              </a:rPr>
              <a:t>Choi et al (2014)</a:t>
            </a:r>
          </a:p>
          <a:p>
            <a:r>
              <a:rPr lang="en-US" sz="1400" dirty="0">
                <a:solidFill>
                  <a:srgbClr val="05406B"/>
                </a:solidFill>
              </a:rPr>
              <a:t>PMID: 24525232</a:t>
            </a:r>
          </a:p>
          <a:p>
            <a:endParaRPr lang="en-US" sz="1400" b="1" dirty="0">
              <a:solidFill>
                <a:srgbClr val="05406B"/>
              </a:solidFill>
            </a:endParaRPr>
          </a:p>
        </p:txBody>
      </p:sp>
      <p:cxnSp>
        <p:nvCxnSpPr>
          <p:cNvPr id="10" name="Straight Arrow Connector 17">
            <a:extLst>
              <a:ext uri="{FF2B5EF4-FFF2-40B4-BE49-F238E27FC236}">
                <a16:creationId xmlns:a16="http://schemas.microsoft.com/office/drawing/2014/main" id="{108C7672-8421-F232-A639-CB40385B3913}"/>
              </a:ext>
            </a:extLst>
          </p:cNvPr>
          <p:cNvCxnSpPr>
            <a:cxnSpLocks/>
          </p:cNvCxnSpPr>
          <p:nvPr/>
        </p:nvCxnSpPr>
        <p:spPr>
          <a:xfrm>
            <a:off x="4856143" y="2878649"/>
            <a:ext cx="0" cy="398992"/>
          </a:xfrm>
          <a:prstGeom prst="straightConnector1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8">
            <a:extLst>
              <a:ext uri="{FF2B5EF4-FFF2-40B4-BE49-F238E27FC236}">
                <a16:creationId xmlns:a16="http://schemas.microsoft.com/office/drawing/2014/main" id="{EAC134D2-2035-445D-8484-8EF34B0DA960}"/>
              </a:ext>
            </a:extLst>
          </p:cNvPr>
          <p:cNvCxnSpPr>
            <a:cxnSpLocks/>
          </p:cNvCxnSpPr>
          <p:nvPr/>
        </p:nvCxnSpPr>
        <p:spPr>
          <a:xfrm>
            <a:off x="6993112" y="2851494"/>
            <a:ext cx="0" cy="398992"/>
          </a:xfrm>
          <a:prstGeom prst="straightConnector1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8BF048E-63A8-92C5-C227-4D277DEB4515}"/>
              </a:ext>
            </a:extLst>
          </p:cNvPr>
          <p:cNvSpPr txBox="1">
            <a:spLocks/>
          </p:cNvSpPr>
          <p:nvPr/>
        </p:nvSpPr>
        <p:spPr>
          <a:xfrm>
            <a:off x="6087973" y="2328075"/>
            <a:ext cx="3559330" cy="594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r>
              <a:rPr lang="en-US" sz="1400" b="1" dirty="0">
                <a:solidFill>
                  <a:srgbClr val="05406B"/>
                </a:solidFill>
              </a:rPr>
              <a:t>Lotan et al (2021)</a:t>
            </a:r>
          </a:p>
          <a:p>
            <a:r>
              <a:rPr lang="en-US" sz="1400" dirty="0">
                <a:solidFill>
                  <a:srgbClr val="05406B"/>
                </a:solidFill>
              </a:rPr>
              <a:t>PMID: 34643090</a:t>
            </a:r>
          </a:p>
          <a:p>
            <a:endParaRPr lang="en-US" sz="1400" b="1" dirty="0">
              <a:solidFill>
                <a:srgbClr val="05406B"/>
              </a:solidFill>
            </a:endParaRPr>
          </a:p>
        </p:txBody>
      </p:sp>
      <p:cxnSp>
        <p:nvCxnSpPr>
          <p:cNvPr id="14" name="Straight Arrow Connector 21">
            <a:extLst>
              <a:ext uri="{FF2B5EF4-FFF2-40B4-BE49-F238E27FC236}">
                <a16:creationId xmlns:a16="http://schemas.microsoft.com/office/drawing/2014/main" id="{D94A8BE0-5750-0C6A-429D-886D70E82075}"/>
              </a:ext>
            </a:extLst>
          </p:cNvPr>
          <p:cNvCxnSpPr>
            <a:cxnSpLocks/>
          </p:cNvCxnSpPr>
          <p:nvPr/>
        </p:nvCxnSpPr>
        <p:spPr>
          <a:xfrm>
            <a:off x="6058547" y="3645169"/>
            <a:ext cx="0" cy="398992"/>
          </a:xfrm>
          <a:prstGeom prst="straightConnector1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22">
            <a:extLst>
              <a:ext uri="{FF2B5EF4-FFF2-40B4-BE49-F238E27FC236}">
                <a16:creationId xmlns:a16="http://schemas.microsoft.com/office/drawing/2014/main" id="{8BE3E9CF-D079-9EFD-6ECB-A73EF927440B}"/>
              </a:ext>
            </a:extLst>
          </p:cNvPr>
          <p:cNvCxnSpPr>
            <a:cxnSpLocks/>
          </p:cNvCxnSpPr>
          <p:nvPr/>
        </p:nvCxnSpPr>
        <p:spPr>
          <a:xfrm>
            <a:off x="7665533" y="3676417"/>
            <a:ext cx="0" cy="398992"/>
          </a:xfrm>
          <a:prstGeom prst="straightConnector1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F6CB0C7-33B0-E360-BA51-F38764B2BE63}"/>
              </a:ext>
            </a:extLst>
          </p:cNvPr>
          <p:cNvSpPr txBox="1">
            <a:spLocks/>
          </p:cNvSpPr>
          <p:nvPr/>
        </p:nvSpPr>
        <p:spPr>
          <a:xfrm>
            <a:off x="5109495" y="3967997"/>
            <a:ext cx="2440536" cy="594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r>
              <a:rPr lang="en-US" sz="1400" b="1" dirty="0">
                <a:solidFill>
                  <a:srgbClr val="05406B"/>
                </a:solidFill>
              </a:rPr>
              <a:t>Taber et al (2020)</a:t>
            </a:r>
          </a:p>
          <a:p>
            <a:r>
              <a:rPr lang="en-US" sz="1400" dirty="0">
                <a:solidFill>
                  <a:srgbClr val="05406B"/>
                </a:solidFill>
              </a:rPr>
              <a:t>PMID: 32978382</a:t>
            </a:r>
          </a:p>
          <a:p>
            <a:endParaRPr lang="en-US" sz="1400" dirty="0">
              <a:solidFill>
                <a:srgbClr val="05406B"/>
              </a:solidFill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A51F74D-C7C6-DB11-A5E8-CAE81422BD28}"/>
              </a:ext>
            </a:extLst>
          </p:cNvPr>
          <p:cNvSpPr txBox="1">
            <a:spLocks/>
          </p:cNvSpPr>
          <p:nvPr/>
        </p:nvSpPr>
        <p:spPr>
          <a:xfrm>
            <a:off x="6773147" y="3959419"/>
            <a:ext cx="2669379" cy="594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r>
              <a:rPr lang="en-US" sz="1400" b="1" dirty="0" err="1">
                <a:solidFill>
                  <a:srgbClr val="05406B"/>
                </a:solidFill>
              </a:rPr>
              <a:t>Sj</a:t>
            </a:r>
            <a:r>
              <a:rPr lang="en-US" sz="1400" b="1" dirty="0" err="1"/>
              <a:t>ödahl</a:t>
            </a:r>
            <a:r>
              <a:rPr lang="en-US" sz="1400" b="1" dirty="0">
                <a:solidFill>
                  <a:srgbClr val="05406B"/>
                </a:solidFill>
              </a:rPr>
              <a:t> et al (2021)</a:t>
            </a:r>
          </a:p>
          <a:p>
            <a:r>
              <a:rPr lang="en-US" sz="1400" dirty="0">
                <a:solidFill>
                  <a:srgbClr val="05406B"/>
                </a:solidFill>
              </a:rPr>
              <a:t>PMID: 32978382</a:t>
            </a:r>
          </a:p>
          <a:p>
            <a:endParaRPr lang="en-US" sz="1400" b="1" dirty="0">
              <a:solidFill>
                <a:srgbClr val="054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056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>
            <a:extLst>
              <a:ext uri="{FF2B5EF4-FFF2-40B4-BE49-F238E27FC236}">
                <a16:creationId xmlns:a16="http://schemas.microsoft.com/office/drawing/2014/main" id="{841D408A-45F5-DDD5-776F-1E52574CCE0F}"/>
              </a:ext>
            </a:extLst>
          </p:cNvPr>
          <p:cNvSpPr txBox="1"/>
          <p:nvPr/>
        </p:nvSpPr>
        <p:spPr>
          <a:xfrm>
            <a:off x="528798" y="2074180"/>
            <a:ext cx="11663202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cs typeface="Segoe UI"/>
              </a:rPr>
              <a:t>Comparer la </a:t>
            </a:r>
            <a:r>
              <a:rPr lang="en-US" sz="2400" dirty="0" err="1">
                <a:cs typeface="Segoe UI"/>
              </a:rPr>
              <a:t>réponse</a:t>
            </a:r>
            <a:r>
              <a:rPr lang="en-US" sz="2400" dirty="0">
                <a:cs typeface="Segoe UI"/>
              </a:rPr>
              <a:t> </a:t>
            </a:r>
            <a:r>
              <a:rPr lang="en-US" sz="2400" dirty="0" err="1">
                <a:cs typeface="Segoe UI"/>
              </a:rPr>
              <a:t>pathologique</a:t>
            </a:r>
            <a:r>
              <a:rPr lang="en-US" sz="2400" dirty="0">
                <a:cs typeface="Segoe UI"/>
              </a:rPr>
              <a:t> après </a:t>
            </a:r>
            <a:r>
              <a:rPr lang="en-US" sz="2400" dirty="0" err="1">
                <a:cs typeface="Segoe UI"/>
              </a:rPr>
              <a:t>CNéoA</a:t>
            </a:r>
            <a:r>
              <a:rPr lang="en-US" sz="2400" dirty="0">
                <a:cs typeface="Segoe UI"/>
              </a:rPr>
              <a:t> des sous-types </a:t>
            </a:r>
            <a:r>
              <a:rPr lang="en-US" sz="2400" dirty="0" err="1">
                <a:cs typeface="Segoe UI"/>
              </a:rPr>
              <a:t>moléculaires</a:t>
            </a:r>
            <a:endParaRPr lang="en-US" sz="2400" dirty="0">
              <a:cs typeface="Segoe UI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cs typeface="Segoe UI"/>
              </a:rPr>
              <a:t>Evaluer</a:t>
            </a:r>
            <a:r>
              <a:rPr lang="en-US" sz="2400" dirty="0">
                <a:cs typeface="Segoe UI"/>
              </a:rPr>
              <a:t> la </a:t>
            </a:r>
            <a:r>
              <a:rPr lang="en-US" sz="2400" dirty="0" err="1">
                <a:cs typeface="Segoe UI"/>
              </a:rPr>
              <a:t>survie</a:t>
            </a:r>
            <a:r>
              <a:rPr lang="en-US" sz="2400" dirty="0">
                <a:cs typeface="Segoe UI"/>
              </a:rPr>
              <a:t> sans progression après </a:t>
            </a:r>
            <a:r>
              <a:rPr lang="en-US" sz="2400" dirty="0" err="1">
                <a:cs typeface="Segoe UI"/>
              </a:rPr>
              <a:t>CNéoA</a:t>
            </a:r>
            <a:r>
              <a:rPr lang="en-US" sz="2400" dirty="0">
                <a:cs typeface="Segoe UI"/>
              </a:rPr>
              <a:t> </a:t>
            </a:r>
            <a:r>
              <a:rPr lang="en-US" sz="2400" dirty="0" err="1">
                <a:cs typeface="Segoe UI"/>
              </a:rPr>
              <a:t>selon</a:t>
            </a:r>
            <a:r>
              <a:rPr lang="en-US" sz="2400" dirty="0">
                <a:cs typeface="Segoe UI"/>
              </a:rPr>
              <a:t> les sous-types </a:t>
            </a:r>
            <a:r>
              <a:rPr lang="en-US" sz="2400" dirty="0" err="1">
                <a:cs typeface="Segoe UI"/>
              </a:rPr>
              <a:t>moléculaires</a:t>
            </a:r>
            <a:endParaRPr lang="en-US" sz="2400" dirty="0">
              <a:cs typeface="Segoe UI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Determiner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l’hétérogénéité</a:t>
            </a:r>
            <a:r>
              <a:rPr lang="en-US" sz="2400" dirty="0"/>
              <a:t> intra-</a:t>
            </a:r>
            <a:r>
              <a:rPr lang="en-US" sz="2400" dirty="0" err="1"/>
              <a:t>tumorale</a:t>
            </a:r>
            <a:r>
              <a:rPr lang="en-US" sz="2400" dirty="0"/>
              <a:t> a un impact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1E3CCE6B-46D7-42BA-8579-FCEBAB422B2E}"/>
              </a:ext>
            </a:extLst>
          </p:cNvPr>
          <p:cNvSpPr txBox="1">
            <a:spLocks/>
          </p:cNvSpPr>
          <p:nvPr/>
        </p:nvSpPr>
        <p:spPr>
          <a:xfrm>
            <a:off x="2022929" y="570523"/>
            <a:ext cx="8409765" cy="43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>
                <a:latin typeface="+mn-lt"/>
              </a:rPr>
              <a:t>Objectifs</a:t>
            </a:r>
            <a:r>
              <a:rPr lang="en-US" sz="2800" b="1" dirty="0">
                <a:latin typeface="+mn-lt"/>
              </a:rPr>
              <a:t> du travail</a:t>
            </a:r>
          </a:p>
        </p:txBody>
      </p:sp>
    </p:spTree>
    <p:extLst>
      <p:ext uri="{BB962C8B-B14F-4D97-AF65-F5344CB8AC3E}">
        <p14:creationId xmlns:p14="http://schemas.microsoft.com/office/powerpoint/2010/main" val="3297115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Diagram&#10;&#10;Description automatically generated">
            <a:extLst>
              <a:ext uri="{FF2B5EF4-FFF2-40B4-BE49-F238E27FC236}">
                <a16:creationId xmlns:a16="http://schemas.microsoft.com/office/drawing/2014/main" id="{01EB289B-5CDB-C7D1-DF74-35D5960F7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297" y="2732908"/>
            <a:ext cx="5421129" cy="3863399"/>
          </a:xfrm>
          <a:prstGeom prst="rect">
            <a:avLst/>
          </a:prstGeom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2E33FCC9-701A-F2BD-E723-4D5043A50C5C}"/>
              </a:ext>
            </a:extLst>
          </p:cNvPr>
          <p:cNvSpPr txBox="1"/>
          <p:nvPr/>
        </p:nvSpPr>
        <p:spPr>
          <a:xfrm>
            <a:off x="494348" y="313469"/>
            <a:ext cx="10730794" cy="224676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N= 296 patients de </a:t>
            </a:r>
            <a:r>
              <a:rPr lang="en-US" sz="2000" dirty="0" err="1"/>
              <a:t>l’essai</a:t>
            </a:r>
            <a:r>
              <a:rPr lang="en-US" sz="2000" dirty="0"/>
              <a:t> VESPER (NCT01812369), </a:t>
            </a:r>
            <a:r>
              <a:rPr lang="en-US" sz="2000" dirty="0" err="1"/>
              <a:t>tous</a:t>
            </a:r>
            <a:r>
              <a:rPr lang="en-US" sz="2000" dirty="0"/>
              <a:t> </a:t>
            </a:r>
            <a:r>
              <a:rPr lang="en-US" sz="2000" dirty="0" err="1"/>
              <a:t>traités</a:t>
            </a:r>
            <a:r>
              <a:rPr lang="en-US" sz="2000" dirty="0"/>
              <a:t> par </a:t>
            </a:r>
            <a:r>
              <a:rPr lang="en-US" sz="2000" dirty="0" err="1"/>
              <a:t>CNéoA</a:t>
            </a:r>
            <a:r>
              <a:rPr lang="en-US" sz="2000" dirty="0"/>
              <a:t> (</a:t>
            </a:r>
            <a:r>
              <a:rPr lang="en-US" sz="2000" dirty="0" err="1"/>
              <a:t>ddMVAC</a:t>
            </a:r>
            <a:r>
              <a:rPr lang="en-US" sz="2000" dirty="0"/>
              <a:t> </a:t>
            </a:r>
            <a:r>
              <a:rPr lang="en-US" sz="2000" dirty="0" err="1"/>
              <a:t>ou</a:t>
            </a:r>
            <a:r>
              <a:rPr lang="en-US" sz="2000" dirty="0"/>
              <a:t> GC après </a:t>
            </a:r>
            <a:r>
              <a:rPr lang="en-US" sz="2000" dirty="0" err="1"/>
              <a:t>randomisation</a:t>
            </a:r>
            <a:r>
              <a:rPr lang="en-US" sz="2000" dirty="0"/>
              <a:t>)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Morphologie</a:t>
            </a:r>
            <a:r>
              <a:rPr lang="en-US" sz="2000" dirty="0"/>
              <a:t> et </a:t>
            </a:r>
            <a:r>
              <a:rPr lang="en-US" sz="2000" dirty="0" err="1"/>
              <a:t>immunomarquage</a:t>
            </a:r>
            <a:r>
              <a:rPr lang="en-US" sz="2000" dirty="0"/>
              <a:t> GATA3-CK5/6-TUBB2a pour </a:t>
            </a:r>
            <a:r>
              <a:rPr lang="en-US" sz="2000" dirty="0" err="1"/>
              <a:t>sélectionner</a:t>
            </a:r>
            <a:r>
              <a:rPr lang="en-US" sz="2000" dirty="0"/>
              <a:t> les </a:t>
            </a:r>
            <a:r>
              <a:rPr lang="en-US" sz="2000" dirty="0" err="1"/>
              <a:t>potentiels</a:t>
            </a:r>
            <a:r>
              <a:rPr lang="en-US" sz="2000" dirty="0"/>
              <a:t> </a:t>
            </a:r>
            <a:r>
              <a:rPr lang="en-US" sz="2000" dirty="0" err="1"/>
              <a:t>secteurs</a:t>
            </a:r>
            <a:r>
              <a:rPr lang="en-US" sz="2000" dirty="0"/>
              <a:t> </a:t>
            </a:r>
            <a:r>
              <a:rPr lang="en-US" sz="2000" dirty="0" err="1"/>
              <a:t>hétérogènes</a:t>
            </a:r>
            <a:r>
              <a:rPr lang="en-US" sz="2000" dirty="0"/>
              <a:t> au </a:t>
            </a:r>
            <a:r>
              <a:rPr lang="en-US" sz="2000" dirty="0" err="1"/>
              <a:t>niveau</a:t>
            </a:r>
            <a:r>
              <a:rPr lang="en-US" sz="2000" dirty="0"/>
              <a:t> </a:t>
            </a:r>
            <a:r>
              <a:rPr lang="en-US" sz="2000" dirty="0" err="1"/>
              <a:t>moléculaire</a:t>
            </a:r>
            <a:r>
              <a:rPr lang="en-US" sz="2000" dirty="0"/>
              <a:t> sur le matériel de resection </a:t>
            </a:r>
            <a:r>
              <a:rPr lang="en-US" sz="2000" dirty="0" err="1"/>
              <a:t>transurétrale</a:t>
            </a:r>
            <a:r>
              <a:rPr lang="en-US" sz="2000" dirty="0"/>
              <a:t> </a:t>
            </a:r>
            <a:r>
              <a:rPr lang="en-US" sz="2000" dirty="0" err="1"/>
              <a:t>diagnostique</a:t>
            </a:r>
            <a:endParaRPr lang="en-US" sz="2000" dirty="0"/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3' RNA-seq après extraction des </a:t>
            </a:r>
            <a:r>
              <a:rPr lang="en-US" sz="2000" dirty="0" err="1"/>
              <a:t>différents</a:t>
            </a:r>
            <a:r>
              <a:rPr lang="en-US" sz="2000" dirty="0"/>
              <a:t> </a:t>
            </a:r>
            <a:r>
              <a:rPr lang="en-US" sz="2000" dirty="0" err="1"/>
              <a:t>secteurs</a:t>
            </a:r>
            <a:r>
              <a:rPr lang="en-US" sz="2000" dirty="0"/>
              <a:t> sur les blocs </a:t>
            </a:r>
            <a:r>
              <a:rPr lang="en-US" sz="2000" dirty="0" err="1"/>
              <a:t>fixés</a:t>
            </a:r>
            <a:r>
              <a:rPr lang="en-US" sz="2000" dirty="0"/>
              <a:t> au </a:t>
            </a:r>
            <a:r>
              <a:rPr lang="en-US" sz="2000" dirty="0" err="1"/>
              <a:t>formol</a:t>
            </a:r>
            <a:endParaRPr lang="en-US" sz="2000" dirty="0"/>
          </a:p>
        </p:txBody>
      </p:sp>
      <p:pic>
        <p:nvPicPr>
          <p:cNvPr id="4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A489DF78-9F66-44BE-4F24-F7C5075021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609"/>
          <a:stretch/>
        </p:blipFill>
        <p:spPr>
          <a:xfrm>
            <a:off x="244627" y="3289515"/>
            <a:ext cx="5174692" cy="2922611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01CBEAC-61F3-15D4-89B6-DE711E06E767}"/>
              </a:ext>
            </a:extLst>
          </p:cNvPr>
          <p:cNvSpPr txBox="1">
            <a:spLocks/>
          </p:cNvSpPr>
          <p:nvPr/>
        </p:nvSpPr>
        <p:spPr>
          <a:xfrm>
            <a:off x="3918936" y="785706"/>
            <a:ext cx="4245829" cy="41206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err="1">
                <a:solidFill>
                  <a:srgbClr val="06426B"/>
                </a:solidFill>
              </a:rPr>
              <a:t>Pfister</a:t>
            </a:r>
            <a:r>
              <a:rPr lang="en-US" sz="1600" b="1" dirty="0">
                <a:solidFill>
                  <a:srgbClr val="06426B"/>
                </a:solidFill>
              </a:rPr>
              <a:t> et al, 2022, J </a:t>
            </a:r>
            <a:r>
              <a:rPr lang="en-US" sz="1600" b="1" dirty="0" err="1">
                <a:solidFill>
                  <a:srgbClr val="06426B"/>
                </a:solidFill>
              </a:rPr>
              <a:t>Clin</a:t>
            </a:r>
            <a:r>
              <a:rPr lang="en-US" sz="1600" b="1" dirty="0">
                <a:solidFill>
                  <a:srgbClr val="06426B"/>
                </a:solidFill>
              </a:rPr>
              <a:t> </a:t>
            </a:r>
            <a:r>
              <a:rPr lang="en-US" sz="1600" b="1" dirty="0" err="1">
                <a:solidFill>
                  <a:srgbClr val="06426B"/>
                </a:solidFill>
              </a:rPr>
              <a:t>Oncol</a:t>
            </a:r>
            <a:r>
              <a:rPr lang="en-US" sz="1600" b="1" dirty="0">
                <a:solidFill>
                  <a:srgbClr val="06426B"/>
                </a:solidFill>
              </a:rPr>
              <a:t> PMID 35254888</a:t>
            </a:r>
          </a:p>
        </p:txBody>
      </p:sp>
    </p:spTree>
    <p:extLst>
      <p:ext uri="{BB962C8B-B14F-4D97-AF65-F5344CB8AC3E}">
        <p14:creationId xmlns:p14="http://schemas.microsoft.com/office/powerpoint/2010/main" val="26594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hart&#10;&#10;Description automatically generated">
            <a:extLst>
              <a:ext uri="{FF2B5EF4-FFF2-40B4-BE49-F238E27FC236}">
                <a16:creationId xmlns:a16="http://schemas.microsoft.com/office/drawing/2014/main" id="{09BD8BEC-DF81-B450-D07A-942555569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654" y="2858703"/>
            <a:ext cx="5972247" cy="2930810"/>
          </a:xfrm>
          <a:prstGeom prst="rect">
            <a:avLst/>
          </a:prstGeom>
        </p:spPr>
      </p:pic>
      <p:pic>
        <p:nvPicPr>
          <p:cNvPr id="4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403EA68C-C7D3-97A5-DE2D-24326BD56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84" y="2858703"/>
            <a:ext cx="4468104" cy="3455655"/>
          </a:xfrm>
          <a:prstGeom prst="rect">
            <a:avLst/>
          </a:prstGeom>
        </p:spPr>
      </p:pic>
      <p:pic>
        <p:nvPicPr>
          <p:cNvPr id="6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C62106C7-DCE1-3602-6C12-87DC3C58DA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653" t="3575" b="70936"/>
          <a:stretch/>
        </p:blipFill>
        <p:spPr>
          <a:xfrm>
            <a:off x="4408371" y="528265"/>
            <a:ext cx="7267073" cy="13746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5892" y="808870"/>
            <a:ext cx="37841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Sous-types </a:t>
            </a:r>
            <a:r>
              <a:rPr lang="en-US" sz="2800" b="1" dirty="0" err="1"/>
              <a:t>moléculaires</a:t>
            </a:r>
            <a:endParaRPr lang="en-US" sz="28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7577422" y="5945026"/>
            <a:ext cx="428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28/46 mixtes comportent un secteur basal</a:t>
            </a:r>
          </a:p>
        </p:txBody>
      </p:sp>
    </p:spTree>
    <p:extLst>
      <p:ext uri="{BB962C8B-B14F-4D97-AF65-F5344CB8AC3E}">
        <p14:creationId xmlns:p14="http://schemas.microsoft.com/office/powerpoint/2010/main" val="818593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hart, scatter chart&#10;&#10;Description automatically generated">
            <a:extLst>
              <a:ext uri="{FF2B5EF4-FFF2-40B4-BE49-F238E27FC236}">
                <a16:creationId xmlns:a16="http://schemas.microsoft.com/office/drawing/2014/main" id="{7D4D0442-A23A-E62A-39DB-3986C015B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360" y="1296326"/>
            <a:ext cx="6935503" cy="34939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3802" y="5293897"/>
            <a:ext cx="99043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Le </a:t>
            </a:r>
            <a:r>
              <a:rPr lang="en-US" sz="2400" b="1" i="1" dirty="0" err="1">
                <a:solidFill>
                  <a:srgbClr val="FF0000"/>
                </a:solidFill>
              </a:rPr>
              <a:t>taux</a:t>
            </a:r>
            <a:r>
              <a:rPr lang="en-US" sz="2400" b="1" i="1" dirty="0">
                <a:solidFill>
                  <a:srgbClr val="FF0000"/>
                </a:solidFill>
              </a:rPr>
              <a:t> de </a:t>
            </a:r>
            <a:r>
              <a:rPr lang="en-US" sz="2400" b="1" i="1" dirty="0" err="1">
                <a:solidFill>
                  <a:srgbClr val="FF0000"/>
                </a:solidFill>
              </a:rPr>
              <a:t>réponse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pathologique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complète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n’était</a:t>
            </a:r>
            <a:r>
              <a:rPr lang="en-US" sz="2400" b="1" i="1" dirty="0">
                <a:solidFill>
                  <a:srgbClr val="FF0000"/>
                </a:solidFill>
              </a:rPr>
              <a:t> pas different entre les sous-types </a:t>
            </a:r>
            <a:r>
              <a:rPr lang="en-US" sz="2400" b="1" i="1" dirty="0" err="1">
                <a:solidFill>
                  <a:srgbClr val="FF0000"/>
                </a:solidFill>
              </a:rPr>
              <a:t>moléculaires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purs</a:t>
            </a:r>
            <a:r>
              <a:rPr lang="en-US" sz="2400" b="1" i="1" dirty="0">
                <a:solidFill>
                  <a:srgbClr val="FF0000"/>
                </a:solidFill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</a:rPr>
              <a:t>mais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diminué</a:t>
            </a:r>
            <a:r>
              <a:rPr lang="en-US" sz="2400" b="1" i="1" dirty="0">
                <a:solidFill>
                  <a:srgbClr val="FF0000"/>
                </a:solidFill>
              </a:rPr>
              <a:t> pour les </a:t>
            </a:r>
            <a:r>
              <a:rPr lang="en-US" sz="2400" b="1" i="1" dirty="0" err="1">
                <a:solidFill>
                  <a:srgbClr val="FF0000"/>
                </a:solidFill>
              </a:rPr>
              <a:t>cas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mixtes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effectLst/>
              </a:rPr>
              <a:t>(OR </a:t>
            </a:r>
            <a:r>
              <a:rPr lang="en-US" sz="2400" b="1" i="1" dirty="0" err="1">
                <a:solidFill>
                  <a:srgbClr val="FF0000"/>
                </a:solidFill>
                <a:effectLst/>
              </a:rPr>
              <a:t>ajusté</a:t>
            </a:r>
            <a:r>
              <a:rPr lang="en-US" sz="2400" b="1" i="1" dirty="0">
                <a:solidFill>
                  <a:srgbClr val="FF0000"/>
                </a:solidFill>
                <a:effectLst/>
              </a:rPr>
              <a:t> pour le bras de </a:t>
            </a:r>
            <a:r>
              <a:rPr lang="en-US" sz="2400" b="1" i="1" dirty="0" err="1">
                <a:solidFill>
                  <a:srgbClr val="FF0000"/>
                </a:solidFill>
                <a:effectLst/>
              </a:rPr>
              <a:t>traitement</a:t>
            </a:r>
            <a:r>
              <a:rPr lang="en-US" sz="2400" b="1" i="1" dirty="0">
                <a:solidFill>
                  <a:srgbClr val="FF0000"/>
                </a:solidFill>
                <a:effectLst/>
              </a:rPr>
              <a:t>: 0.43, 95% CI 0.19-0.96, p=0.040). </a:t>
            </a:r>
            <a:endParaRPr lang="fr-FR" sz="2400" b="1" i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71637" y="269507"/>
            <a:ext cx="11001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Réponse pathologique complète après chimiothérapie </a:t>
            </a:r>
            <a:r>
              <a:rPr lang="fr-FR" sz="2800" b="1" dirty="0" err="1"/>
              <a:t>néoadjuvante</a:t>
            </a:r>
            <a:endParaRPr lang="fr-FR" sz="2800" b="1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2313125" y="2809068"/>
            <a:ext cx="47657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2314408" y="3829366"/>
            <a:ext cx="47657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103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>
            <a:extLst>
              <a:ext uri="{FF2B5EF4-FFF2-40B4-BE49-F238E27FC236}">
                <a16:creationId xmlns:a16="http://schemas.microsoft.com/office/drawing/2014/main" id="{DF2AA172-D0D1-42ED-5E7C-054CCAB169D0}"/>
              </a:ext>
            </a:extLst>
          </p:cNvPr>
          <p:cNvGrpSpPr/>
          <p:nvPr/>
        </p:nvGrpSpPr>
        <p:grpSpPr>
          <a:xfrm>
            <a:off x="253465" y="808765"/>
            <a:ext cx="6088610" cy="3348469"/>
            <a:chOff x="312190" y="1050276"/>
            <a:chExt cx="4055172" cy="1928156"/>
          </a:xfrm>
        </p:grpSpPr>
        <p:sp>
          <p:nvSpPr>
            <p:cNvPr id="3" name="TextBox 5">
              <a:extLst>
                <a:ext uri="{FF2B5EF4-FFF2-40B4-BE49-F238E27FC236}">
                  <a16:creationId xmlns:a16="http://schemas.microsoft.com/office/drawing/2014/main" id="{3FD62B24-55DD-D2D8-41CE-7638B9BC4489}"/>
                </a:ext>
              </a:extLst>
            </p:cNvPr>
            <p:cNvSpPr txBox="1"/>
            <p:nvPr/>
          </p:nvSpPr>
          <p:spPr>
            <a:xfrm>
              <a:off x="427582" y="1050276"/>
              <a:ext cx="3939780" cy="19495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 err="1">
                  <a:solidFill>
                    <a:srgbClr val="05406B"/>
                  </a:solidFill>
                  <a:latin typeface="Arial Narrow"/>
                </a:rPr>
                <a:t>Survie</a:t>
              </a:r>
              <a:r>
                <a:rPr lang="en-US" sz="1600" b="1" dirty="0">
                  <a:solidFill>
                    <a:srgbClr val="05406B"/>
                  </a:solidFill>
                  <a:latin typeface="Arial Narrow"/>
                </a:rPr>
                <a:t> sans progression </a:t>
              </a:r>
              <a:r>
                <a:rPr lang="en-US" sz="1600" b="1" dirty="0" err="1">
                  <a:solidFill>
                    <a:srgbClr val="05406B"/>
                  </a:solidFill>
                  <a:latin typeface="Arial Narrow"/>
                </a:rPr>
                <a:t>diminuée</a:t>
              </a:r>
              <a:r>
                <a:rPr lang="en-US" sz="1600" b="1" dirty="0">
                  <a:solidFill>
                    <a:srgbClr val="05406B"/>
                  </a:solidFill>
                  <a:latin typeface="Arial Narrow"/>
                </a:rPr>
                <a:t> pour les </a:t>
              </a:r>
              <a:r>
                <a:rPr lang="en-US" sz="1600" b="1" dirty="0" err="1">
                  <a:solidFill>
                    <a:srgbClr val="05406B"/>
                  </a:solidFill>
                  <a:latin typeface="Arial Narrow"/>
                </a:rPr>
                <a:t>cas</a:t>
              </a:r>
              <a:r>
                <a:rPr lang="en-US" sz="1600" b="1" dirty="0">
                  <a:solidFill>
                    <a:srgbClr val="05406B"/>
                  </a:solidFill>
                  <a:latin typeface="Arial Narrow"/>
                </a:rPr>
                <a:t> </a:t>
              </a:r>
              <a:r>
                <a:rPr lang="en-US" sz="1600" b="1" dirty="0" err="1">
                  <a:solidFill>
                    <a:srgbClr val="05406B"/>
                  </a:solidFill>
                  <a:latin typeface="Arial Narrow"/>
                </a:rPr>
                <a:t>basaux</a:t>
              </a:r>
              <a:r>
                <a:rPr lang="en-US" sz="1600" b="1" dirty="0">
                  <a:solidFill>
                    <a:srgbClr val="05406B"/>
                  </a:solidFill>
                  <a:latin typeface="Arial Narrow"/>
                </a:rPr>
                <a:t> </a:t>
              </a:r>
              <a:r>
                <a:rPr lang="en-US" sz="1600" b="1" dirty="0" err="1">
                  <a:solidFill>
                    <a:srgbClr val="05406B"/>
                  </a:solidFill>
                  <a:latin typeface="Arial Narrow"/>
                </a:rPr>
                <a:t>ou</a:t>
              </a:r>
              <a:r>
                <a:rPr lang="en-US" sz="1600" b="1" dirty="0">
                  <a:solidFill>
                    <a:srgbClr val="05406B"/>
                  </a:solidFill>
                  <a:latin typeface="Arial Narrow"/>
                </a:rPr>
                <a:t> </a:t>
              </a:r>
              <a:r>
                <a:rPr lang="en-US" sz="1600" b="1" dirty="0" err="1">
                  <a:solidFill>
                    <a:srgbClr val="05406B"/>
                  </a:solidFill>
                  <a:latin typeface="Arial Narrow"/>
                </a:rPr>
                <a:t>mixtes</a:t>
              </a:r>
              <a:endParaRPr lang="en-US" sz="1600" b="1" dirty="0">
                <a:solidFill>
                  <a:srgbClr val="05406B"/>
                </a:solidFill>
                <a:latin typeface="Arial Narrow"/>
              </a:endParaRPr>
            </a:p>
          </p:txBody>
        </p:sp>
        <p:pic>
          <p:nvPicPr>
            <p:cNvPr id="4" name="Picture 20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6348AB7C-90E0-03EE-6A8F-BC827CEE9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2190" y="1425895"/>
              <a:ext cx="3545106" cy="1552537"/>
            </a:xfrm>
            <a:prstGeom prst="rect">
              <a:avLst/>
            </a:prstGeom>
          </p:spPr>
        </p:pic>
      </p:grpSp>
      <p:grpSp>
        <p:nvGrpSpPr>
          <p:cNvPr id="5" name="Group 16">
            <a:extLst>
              <a:ext uri="{FF2B5EF4-FFF2-40B4-BE49-F238E27FC236}">
                <a16:creationId xmlns:a16="http://schemas.microsoft.com/office/drawing/2014/main" id="{E267EF4A-8D3E-4D07-F8E3-37E1E87B59F2}"/>
              </a:ext>
            </a:extLst>
          </p:cNvPr>
          <p:cNvGrpSpPr/>
          <p:nvPr/>
        </p:nvGrpSpPr>
        <p:grpSpPr>
          <a:xfrm>
            <a:off x="6611582" y="808765"/>
            <a:ext cx="5555150" cy="3423105"/>
            <a:chOff x="962771" y="2850908"/>
            <a:chExt cx="3325707" cy="1726584"/>
          </a:xfrm>
        </p:grpSpPr>
        <p:pic>
          <p:nvPicPr>
            <p:cNvPr id="6" name="Picture 14" descr="Chart, line chart&#10;&#10;Description automatically generated">
              <a:extLst>
                <a:ext uri="{FF2B5EF4-FFF2-40B4-BE49-F238E27FC236}">
                  <a16:creationId xmlns:a16="http://schemas.microsoft.com/office/drawing/2014/main" id="{4655A2DC-5100-0E2F-F92E-8CC3AA060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9642" y="3104358"/>
              <a:ext cx="3158836" cy="147313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EF863BD-9945-717E-EB26-0AD100964FF8}"/>
                </a:ext>
              </a:extLst>
            </p:cNvPr>
            <p:cNvSpPr txBox="1"/>
            <p:nvPr/>
          </p:nvSpPr>
          <p:spPr>
            <a:xfrm>
              <a:off x="962771" y="2850908"/>
              <a:ext cx="3269700" cy="29495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>
                  <a:solidFill>
                    <a:srgbClr val="05406B"/>
                  </a:solidFill>
                  <a:latin typeface="Arial Narrow"/>
                </a:rPr>
                <a:t>La </a:t>
              </a:r>
              <a:r>
                <a:rPr lang="en-US" sz="1600" b="1" dirty="0" err="1">
                  <a:solidFill>
                    <a:srgbClr val="05406B"/>
                  </a:solidFill>
                  <a:latin typeface="Arial Narrow"/>
                </a:rPr>
                <a:t>survie</a:t>
              </a:r>
              <a:r>
                <a:rPr lang="en-US" sz="1600" b="1" dirty="0">
                  <a:solidFill>
                    <a:srgbClr val="05406B"/>
                  </a:solidFill>
                  <a:latin typeface="Arial Narrow"/>
                </a:rPr>
                <a:t> sans progression des </a:t>
              </a:r>
              <a:r>
                <a:rPr lang="en-US" sz="1600" b="1" dirty="0" err="1">
                  <a:solidFill>
                    <a:srgbClr val="05406B"/>
                  </a:solidFill>
                  <a:latin typeface="Arial Narrow"/>
                </a:rPr>
                <a:t>cas</a:t>
              </a:r>
              <a:r>
                <a:rPr lang="en-US" sz="1600" b="1" dirty="0">
                  <a:solidFill>
                    <a:srgbClr val="05406B"/>
                  </a:solidFill>
                  <a:latin typeface="Arial Narrow"/>
                </a:rPr>
                <a:t> </a:t>
              </a:r>
              <a:r>
                <a:rPr lang="en-US" sz="1600" b="1" dirty="0" err="1">
                  <a:solidFill>
                    <a:srgbClr val="05406B"/>
                  </a:solidFill>
                  <a:latin typeface="Arial Narrow"/>
                </a:rPr>
                <a:t>basaux</a:t>
              </a:r>
              <a:r>
                <a:rPr lang="en-US" sz="1600" b="1" dirty="0">
                  <a:solidFill>
                    <a:srgbClr val="05406B"/>
                  </a:solidFill>
                  <a:latin typeface="Arial Narrow"/>
                </a:rPr>
                <a:t> </a:t>
              </a:r>
              <a:r>
                <a:rPr lang="en-US" sz="1600" b="1" dirty="0" err="1">
                  <a:solidFill>
                    <a:srgbClr val="05406B"/>
                  </a:solidFill>
                  <a:latin typeface="Arial Narrow"/>
                </a:rPr>
                <a:t>ou</a:t>
              </a:r>
              <a:r>
                <a:rPr lang="en-US" sz="1600" b="1" dirty="0">
                  <a:solidFill>
                    <a:srgbClr val="05406B"/>
                  </a:solidFill>
                  <a:latin typeface="Arial Narrow"/>
                </a:rPr>
                <a:t> </a:t>
              </a:r>
              <a:r>
                <a:rPr lang="en-US" sz="1600" b="1" dirty="0" err="1">
                  <a:solidFill>
                    <a:srgbClr val="05406B"/>
                  </a:solidFill>
                  <a:latin typeface="Arial Narrow"/>
                </a:rPr>
                <a:t>mixtes</a:t>
              </a:r>
              <a:r>
                <a:rPr lang="en-US" sz="1600" b="1" dirty="0">
                  <a:solidFill>
                    <a:srgbClr val="05406B"/>
                  </a:solidFill>
                  <a:latin typeface="Arial Narrow"/>
                </a:rPr>
                <a:t> </a:t>
              </a:r>
              <a:r>
                <a:rPr lang="en-US" sz="1600" b="1" dirty="0" err="1">
                  <a:solidFill>
                    <a:srgbClr val="05406B"/>
                  </a:solidFill>
                  <a:latin typeface="Arial Narrow"/>
                </a:rPr>
                <a:t>est</a:t>
              </a:r>
              <a:r>
                <a:rPr lang="en-US" sz="1600" b="1" dirty="0">
                  <a:solidFill>
                    <a:srgbClr val="05406B"/>
                  </a:solidFill>
                  <a:latin typeface="Arial Narrow"/>
                </a:rPr>
                <a:t> </a:t>
              </a:r>
              <a:r>
                <a:rPr lang="en-US" sz="1600" b="1" dirty="0" err="1">
                  <a:solidFill>
                    <a:srgbClr val="05406B"/>
                  </a:solidFill>
                  <a:latin typeface="Arial Narrow"/>
                </a:rPr>
                <a:t>prédite</a:t>
              </a:r>
              <a:r>
                <a:rPr lang="en-US" sz="1600" b="1" dirty="0">
                  <a:solidFill>
                    <a:srgbClr val="05406B"/>
                  </a:solidFill>
                  <a:latin typeface="Arial Narrow"/>
                </a:rPr>
                <a:t> par </a:t>
              </a:r>
              <a:r>
                <a:rPr lang="en-US" sz="1600" b="1" dirty="0" err="1">
                  <a:solidFill>
                    <a:srgbClr val="05406B"/>
                  </a:solidFill>
                  <a:latin typeface="Arial Narrow"/>
                </a:rPr>
                <a:t>une</a:t>
              </a:r>
              <a:r>
                <a:rPr lang="en-US" sz="1600" b="1" dirty="0">
                  <a:solidFill>
                    <a:srgbClr val="05406B"/>
                  </a:solidFill>
                  <a:latin typeface="Arial Narrow"/>
                </a:rPr>
                <a:t> </a:t>
              </a:r>
              <a:r>
                <a:rPr lang="en-US" sz="1600" b="1" dirty="0" err="1">
                  <a:solidFill>
                    <a:srgbClr val="05406B"/>
                  </a:solidFill>
                  <a:latin typeface="Arial Narrow"/>
                </a:rPr>
                <a:t>réponse</a:t>
              </a:r>
              <a:r>
                <a:rPr lang="en-US" sz="1600" b="1" dirty="0">
                  <a:solidFill>
                    <a:srgbClr val="05406B"/>
                  </a:solidFill>
                  <a:latin typeface="Arial Narrow"/>
                </a:rPr>
                <a:t> </a:t>
              </a:r>
              <a:r>
                <a:rPr lang="en-US" sz="1600" b="1" dirty="0" err="1">
                  <a:solidFill>
                    <a:srgbClr val="05406B"/>
                  </a:solidFill>
                  <a:latin typeface="Arial Narrow"/>
                </a:rPr>
                <a:t>pathologique</a:t>
              </a:r>
              <a:r>
                <a:rPr lang="en-US" sz="1600" b="1" dirty="0">
                  <a:solidFill>
                    <a:srgbClr val="05406B"/>
                  </a:solidFill>
                  <a:latin typeface="Arial Narrow"/>
                </a:rPr>
                <a:t> </a:t>
              </a:r>
              <a:r>
                <a:rPr lang="en-US" sz="1600" b="1" dirty="0" err="1">
                  <a:solidFill>
                    <a:srgbClr val="05406B"/>
                  </a:solidFill>
                  <a:latin typeface="Arial Narrow"/>
                </a:rPr>
                <a:t>complète</a:t>
              </a:r>
              <a:endParaRPr lang="en-US" sz="1600" b="1" dirty="0">
                <a:solidFill>
                  <a:srgbClr val="05406B"/>
                </a:solidFill>
                <a:latin typeface="Arial Narrow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26720" y="4764670"/>
            <a:ext cx="11338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Comparées</a:t>
            </a:r>
            <a:r>
              <a:rPr lang="en-US" sz="2400" b="1" i="1" dirty="0">
                <a:solidFill>
                  <a:srgbClr val="FF0000"/>
                </a:solidFill>
              </a:rPr>
              <a:t> aux </a:t>
            </a:r>
            <a:r>
              <a:rPr lang="en-US" sz="2400" b="1" i="1" dirty="0" err="1">
                <a:solidFill>
                  <a:srgbClr val="FF0000"/>
                </a:solidFill>
              </a:rPr>
              <a:t>tumeurs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luminales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ou</a:t>
            </a:r>
            <a:r>
              <a:rPr lang="en-US" sz="2400" b="1" i="1" dirty="0">
                <a:solidFill>
                  <a:srgbClr val="FF0000"/>
                </a:solidFill>
              </a:rPr>
              <a:t> riches </a:t>
            </a:r>
            <a:r>
              <a:rPr lang="en-US" sz="2400" b="1" i="1" dirty="0" err="1">
                <a:solidFill>
                  <a:srgbClr val="FF0000"/>
                </a:solidFill>
              </a:rPr>
              <a:t>en</a:t>
            </a:r>
            <a:r>
              <a:rPr lang="en-US" sz="2400" b="1" i="1" dirty="0">
                <a:solidFill>
                  <a:srgbClr val="FF0000"/>
                </a:solidFill>
              </a:rPr>
              <a:t> stroma, les </a:t>
            </a:r>
            <a:r>
              <a:rPr lang="en-US" sz="2400" b="1" i="1" dirty="0" err="1">
                <a:solidFill>
                  <a:srgbClr val="FF0000"/>
                </a:solidFill>
              </a:rPr>
              <a:t>tumeurs</a:t>
            </a:r>
            <a:r>
              <a:rPr lang="en-US" sz="2400" b="1" i="1" dirty="0">
                <a:solidFill>
                  <a:srgbClr val="FF0000"/>
                </a:solidFill>
              </a:rPr>
              <a:t> basales, </a:t>
            </a:r>
            <a:r>
              <a:rPr lang="en-US" sz="2400" b="1" i="1" dirty="0" err="1">
                <a:solidFill>
                  <a:srgbClr val="FF0000"/>
                </a:solidFill>
              </a:rPr>
              <a:t>pures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ou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mixtes</a:t>
            </a:r>
            <a:r>
              <a:rPr lang="en-US" sz="2400" b="1" i="1" dirty="0">
                <a:solidFill>
                  <a:srgbClr val="FF0000"/>
                </a:solidFill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</a:rPr>
              <a:t>ont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une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survie</a:t>
            </a:r>
            <a:r>
              <a:rPr lang="en-US" sz="2400" b="1" i="1" dirty="0">
                <a:solidFill>
                  <a:srgbClr val="FF0000"/>
                </a:solidFill>
              </a:rPr>
              <a:t> sans progression à 3 </a:t>
            </a:r>
            <a:r>
              <a:rPr lang="en-US" sz="2400" b="1" i="1" dirty="0" err="1">
                <a:solidFill>
                  <a:srgbClr val="FF0000"/>
                </a:solidFill>
              </a:rPr>
              <a:t>ans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diminuée</a:t>
            </a:r>
            <a:r>
              <a:rPr lang="en-US" sz="2400" b="1" i="1" dirty="0">
                <a:solidFill>
                  <a:srgbClr val="FF0000"/>
                </a:solidFill>
              </a:rPr>
              <a:t>. </a:t>
            </a:r>
          </a:p>
          <a:p>
            <a:endParaRPr lang="en-US" sz="2400" b="1" i="1" dirty="0">
              <a:solidFill>
                <a:srgbClr val="FF0000"/>
              </a:solidFill>
            </a:endParaRPr>
          </a:p>
          <a:p>
            <a:r>
              <a:rPr lang="en-US" sz="2400" b="1" i="1" dirty="0">
                <a:solidFill>
                  <a:srgbClr val="FF0000"/>
                </a:solidFill>
              </a:rPr>
              <a:t>(HR </a:t>
            </a:r>
            <a:r>
              <a:rPr lang="en-US" sz="2400" b="1" i="1" dirty="0" err="1">
                <a:solidFill>
                  <a:srgbClr val="FF0000"/>
                </a:solidFill>
              </a:rPr>
              <a:t>ajusté</a:t>
            </a:r>
            <a:r>
              <a:rPr lang="en-US" sz="2400" b="1" i="1" dirty="0">
                <a:solidFill>
                  <a:srgbClr val="FF0000"/>
                </a:solidFill>
              </a:rPr>
              <a:t> par bras de </a:t>
            </a:r>
            <a:r>
              <a:rPr lang="en-US" sz="2400" b="1" i="1" dirty="0" err="1">
                <a:solidFill>
                  <a:srgbClr val="FF0000"/>
                </a:solidFill>
              </a:rPr>
              <a:t>traitement</a:t>
            </a:r>
            <a:r>
              <a:rPr lang="en-US" sz="2400" b="1" i="1" dirty="0">
                <a:solidFill>
                  <a:srgbClr val="FF0000"/>
                </a:solidFill>
              </a:rPr>
              <a:t>: 2.16, 95% CI 1.46-3.20, p&lt;1e-3)</a:t>
            </a:r>
            <a:endParaRPr lang="fr-FR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22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563</Words>
  <Application>Microsoft Office PowerPoint</Application>
  <PresentationFormat>Grand écran</PresentationFormat>
  <Paragraphs>54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Comic Sans MS</vt:lpstr>
      <vt:lpstr>Noto Sans Symbols</vt:lpstr>
      <vt:lpstr>Segoe UI</vt:lpstr>
      <vt:lpstr>Verdana</vt:lpstr>
      <vt:lpstr>Thème Office</vt:lpstr>
      <vt:lpstr>Association des sous-types moléculaires de cancer de vessie infiltrant le muscle à la survie sans progression à trois ans après chimiothérapie néoadjuvante dans l’essai getug-afu v05 vesper</vt:lpstr>
      <vt:lpstr>Liens d’intérêt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Outcomes according to consensus molecular subtypes of urothelial carcinoma after neoadjuvant chemotherapy in the GETUG-AFU V05 VESPER trial</dc:title>
  <dc:creator>Yves Pro</dc:creator>
  <cp:lastModifiedBy>tcongres</cp:lastModifiedBy>
  <cp:revision>33</cp:revision>
  <dcterms:created xsi:type="dcterms:W3CDTF">2022-09-02T17:00:12Z</dcterms:created>
  <dcterms:modified xsi:type="dcterms:W3CDTF">2022-11-16T09:37:12Z</dcterms:modified>
</cp:coreProperties>
</file>