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7"/>
  </p:notesMasterIdLst>
  <p:sldIdLst>
    <p:sldId id="292" r:id="rId2"/>
    <p:sldId id="257" r:id="rId3"/>
    <p:sldId id="274" r:id="rId4"/>
    <p:sldId id="275" r:id="rId5"/>
    <p:sldId id="278" r:id="rId6"/>
    <p:sldId id="287" r:id="rId7"/>
    <p:sldId id="279" r:id="rId8"/>
    <p:sldId id="288" r:id="rId9"/>
    <p:sldId id="298" r:id="rId10"/>
    <p:sldId id="258" r:id="rId11"/>
    <p:sldId id="265" r:id="rId12"/>
    <p:sldId id="276" r:id="rId13"/>
    <p:sldId id="266" r:id="rId14"/>
    <p:sldId id="286" r:id="rId15"/>
    <p:sldId id="267" r:id="rId16"/>
    <p:sldId id="295" r:id="rId17"/>
    <p:sldId id="299" r:id="rId18"/>
    <p:sldId id="269" r:id="rId19"/>
    <p:sldId id="300" r:id="rId20"/>
    <p:sldId id="268" r:id="rId21"/>
    <p:sldId id="273" r:id="rId22"/>
    <p:sldId id="259" r:id="rId23"/>
    <p:sldId id="261" r:id="rId24"/>
    <p:sldId id="289" r:id="rId25"/>
    <p:sldId id="263" r:id="rId26"/>
    <p:sldId id="297" r:id="rId27"/>
    <p:sldId id="260" r:id="rId28"/>
    <p:sldId id="262" r:id="rId29"/>
    <p:sldId id="264" r:id="rId30"/>
    <p:sldId id="285" r:id="rId31"/>
    <p:sldId id="283" r:id="rId32"/>
    <p:sldId id="282" r:id="rId33"/>
    <p:sldId id="271" r:id="rId34"/>
    <p:sldId id="281" r:id="rId35"/>
    <p:sldId id="29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38C74-427F-4169-8F32-BBDB2074322A}" v="2" dt="2022-11-12T10:10:19.013"/>
    <p1510:client id="{75086EC8-D740-4558-8D4D-8482D3736088}" v="54" dt="2022-11-11T16:25:30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64A2E-23E3-4609-9F9C-96ACBBE0534A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D00D-8D7B-4EE0-962E-0D3CA800E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50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Remerciements </a:t>
            </a:r>
          </a:p>
          <a:p>
            <a:r>
              <a:rPr lang="fr-FR" dirty="0"/>
              <a:t>L’IA sujet à la mode et très porteur , </a:t>
            </a:r>
            <a:r>
              <a:rPr lang="fr-FR" sz="1000" baseline="0" dirty="0"/>
              <a:t>sujet</a:t>
            </a:r>
            <a:r>
              <a:rPr lang="fr-FR" dirty="0"/>
              <a:t> ++ pour les personnalités qualifiées en charge de Santé Numérique 2030</a:t>
            </a:r>
          </a:p>
          <a:p>
            <a:r>
              <a:rPr lang="fr-FR" dirty="0"/>
              <a:t>Le fonctionnement en pathologie numérique des services ACP est le socle de l’IA indispensable en pathologie: matière pour fabriquer les algorithmes et support pour les utiliser</a:t>
            </a:r>
          </a:p>
          <a:p>
            <a:r>
              <a:rPr lang="fr-FR" dirty="0"/>
              <a:t>Cette étape n’est pas encore franchie. Il m’a semblé nécessaire d’une part de faire le point des obstacles qui persistent à sa généralisation d’autre part de montrer à partir de notre expérience les difficultés d’implémentation de l’ IA dans notre exercice quotidien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911F7-A5BB-42CE-96AD-D12B033D3D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8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9D897-AFBB-4AFF-893A-C9327656DE1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58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30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42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91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12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14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68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13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2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75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18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04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448D3C-DE59-4C88-B91C-D21A02F7D610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68CC3A3-87FC-4E67-9B88-982C9EE32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08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7A2E36-4BFC-43C2-85DA-495A007B2B7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543050"/>
            <a:ext cx="12192000" cy="1165225"/>
          </a:xfrm>
          <a:solidFill>
            <a:srgbClr val="5F96D3"/>
          </a:solidFill>
        </p:spPr>
        <p:txBody>
          <a:bodyPr anchor="ctr">
            <a:no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Quand les tumeurs pédiatriques et adultes se rejoignent 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C98CA4-4614-4E28-89C0-303339327FC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405188"/>
            <a:ext cx="9039225" cy="1506537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Cas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n°2</a:t>
            </a:r>
            <a:endParaRPr lang="fr-FR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Charlotte Mussini – Hôpital Bicêtre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fr-FR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6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Absence de conflits d’intérêts</a:t>
            </a:r>
            <a:endParaRPr lang="fr-FR" i="1" dirty="0">
              <a:solidFill>
                <a:schemeClr val="accent5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A7FC5F-3099-90B9-F6CE-483DEC6C964E}"/>
              </a:ext>
            </a:extLst>
          </p:cNvPr>
          <p:cNvSpPr txBox="1"/>
          <p:nvPr/>
        </p:nvSpPr>
        <p:spPr>
          <a:xfrm>
            <a:off x="75156" y="352925"/>
            <a:ext cx="120416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err="1">
                <a:solidFill>
                  <a:srgbClr val="5F96D3"/>
                </a:solidFill>
                <a:effectLst/>
                <a:latin typeface="+mj-lt"/>
                <a:ea typeface="Calibri" panose="020F0502020204030204" pitchFamily="34" charset="0"/>
              </a:rPr>
              <a:t>Histoséminaire</a:t>
            </a:r>
            <a:r>
              <a:rPr lang="fr-FR" sz="3600" b="1" dirty="0">
                <a:solidFill>
                  <a:srgbClr val="5F96D3"/>
                </a:solidFill>
                <a:effectLst/>
                <a:latin typeface="+mj-lt"/>
                <a:ea typeface="Calibri" panose="020F0502020204030204" pitchFamily="34" charset="0"/>
              </a:rPr>
              <a:t> Carrefour Pathologie 2022</a:t>
            </a:r>
            <a:endParaRPr lang="fr-FR" sz="3600" b="1" dirty="0">
              <a:solidFill>
                <a:srgbClr val="5F96D3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75BEF7-E85B-3FF5-CDA9-EFEB190C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0767"/>
            <a:ext cx="1202748" cy="9772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F70F23-38D8-2299-10C4-42F534D29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32" y="5880767"/>
            <a:ext cx="2589667" cy="977233"/>
          </a:xfrm>
          <a:prstGeom prst="rect">
            <a:avLst/>
          </a:prstGeom>
        </p:spPr>
      </p:pic>
      <p:pic>
        <p:nvPicPr>
          <p:cNvPr id="1026" name="Picture 2" descr="https://upload.wikimedia.org/wikipedia/fr/0/0f/AP-HP_Universit%C3%A9_Paris-Saclay_logo_20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5935995"/>
            <a:ext cx="26098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7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91682-8291-F8E5-B2FB-4E957E3D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B15586-5738-2BF9-91B8-B5F08904F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/>
              <a:t>Sarcome embryonnaire indifférencié du foie</a:t>
            </a:r>
          </a:p>
          <a:p>
            <a:pPr marL="0" indent="0" algn="ctr">
              <a:buNone/>
            </a:pPr>
            <a:r>
              <a:rPr lang="en-US" sz="2800" i="1" dirty="0"/>
              <a:t>Undifferentiated  Embryonal Sarcoma of the Liver UESL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795652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ED682-242D-DA13-C245-B46B115F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Épidémiologie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01B49E-22E8-5677-AC20-76F99A1A5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Enfant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75C79-DCA8-07BE-60DE-3403CD120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701288" cy="4023360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Troisième cause de tumeur maligne après hépatoblastome et CHC</a:t>
            </a:r>
          </a:p>
          <a:p>
            <a:r>
              <a:rPr lang="fr-FR" sz="2800" dirty="0"/>
              <a:t>Incidence :</a:t>
            </a:r>
          </a:p>
          <a:p>
            <a:pPr lvl="1"/>
            <a:r>
              <a:rPr lang="fr-FR" sz="2600" dirty="0"/>
              <a:t>1 cas pour </a:t>
            </a:r>
            <a:r>
              <a:rPr lang="fr-FR" sz="2800" dirty="0"/>
              <a:t>1 000 000</a:t>
            </a:r>
          </a:p>
          <a:p>
            <a:r>
              <a:rPr lang="fr-FR" sz="2800" dirty="0"/>
              <a:t>Pic entre 6 et 10 ans</a:t>
            </a:r>
          </a:p>
          <a:p>
            <a:r>
              <a:rPr lang="fr-FR" sz="2800" dirty="0" err="1"/>
              <a:t>Sex</a:t>
            </a:r>
            <a:r>
              <a:rPr lang="fr-FR" sz="2800" dirty="0"/>
              <a:t> ratio = 1 chez l’enfant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937225-8FD2-CDF8-698A-FC8B7CED3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sz="2800" dirty="0"/>
              <a:t>Adulte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5BEA35-5A9E-02B8-7B08-848945F11E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Pas d’incidence connue, tumeur rare sans recueil exhaustif</a:t>
            </a:r>
          </a:p>
          <a:p>
            <a:r>
              <a:rPr lang="fr-FR" sz="2800" dirty="0"/>
              <a:t>Décrit jusqu’à la sixième décade</a:t>
            </a:r>
          </a:p>
          <a:p>
            <a:r>
              <a:rPr lang="fr-FR" sz="2800" dirty="0"/>
              <a:t>Légère prédominance féminine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317DCE-56B4-AAFF-4E11-E92B3F27C1EB}"/>
              </a:ext>
            </a:extLst>
          </p:cNvPr>
          <p:cNvSpPr txBox="1"/>
          <p:nvPr/>
        </p:nvSpPr>
        <p:spPr>
          <a:xfrm flipH="1">
            <a:off x="4998719" y="300583"/>
            <a:ext cx="5703437" cy="5232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Sarcome hépatique le plus fréquent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562FB6-71E6-6EAC-B7E6-533C8DD460DD}"/>
              </a:ext>
            </a:extLst>
          </p:cNvPr>
          <p:cNvSpPr txBox="1"/>
          <p:nvPr/>
        </p:nvSpPr>
        <p:spPr>
          <a:xfrm>
            <a:off x="8010143" y="5934670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Zhang, World J Clin Cases, 2020</a:t>
            </a:r>
          </a:p>
        </p:txBody>
      </p:sp>
    </p:spTree>
    <p:extLst>
      <p:ext uri="{BB962C8B-B14F-4D97-AF65-F5344CB8AC3E}">
        <p14:creationId xmlns:p14="http://schemas.microsoft.com/office/powerpoint/2010/main" val="66048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7D853-3455-0215-089F-762BC0D3D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clinique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14E9AF1-FE5F-6C3A-3C72-4AD47506D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05789" cy="512064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fr-FR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Symptômes peu spécifiques : </a:t>
            </a:r>
          </a:p>
          <a:p>
            <a:pPr lvl="1" algn="just">
              <a:lnSpc>
                <a:spcPct val="110000"/>
              </a:lnSpc>
              <a:spcAft>
                <a:spcPts val="1000"/>
              </a:spcAft>
            </a:pP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douleurs abdominales, masse abdominale, fièvre, altération de l’état général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fr-FR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Biologie :</a:t>
            </a:r>
          </a:p>
          <a:p>
            <a:pPr lvl="1" algn="just">
              <a:lnSpc>
                <a:spcPct val="110000"/>
              </a:lnSpc>
              <a:spcAft>
                <a:spcPts val="1000"/>
              </a:spcAf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Alpha-</a:t>
            </a:r>
            <a:r>
              <a:rPr lang="fr-F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foeto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-protéine normale</a:t>
            </a:r>
          </a:p>
          <a:p>
            <a:pPr lvl="1" algn="just">
              <a:lnSpc>
                <a:spcPct val="110000"/>
              </a:lnSpc>
              <a:spcAft>
                <a:spcPts val="1000"/>
              </a:spcAf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Hyperleucocytose à </a:t>
            </a:r>
            <a:r>
              <a:rPr lang="fr-F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PNNs</a:t>
            </a:r>
            <a:endParaRPr lang="fr-F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  <a:spcAft>
                <a:spcPts val="1000"/>
              </a:spcAf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inconstante du CA125 ou du CA19.9</a:t>
            </a:r>
          </a:p>
          <a:p>
            <a:pPr algn="just">
              <a:lnSpc>
                <a:spcPct val="110000"/>
              </a:lnSpc>
              <a:spcAft>
                <a:spcPts val="1000"/>
              </a:spcAft>
            </a:pPr>
            <a:r>
              <a:rPr lang="fr-FR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de différence de stade local ou métastatique entre les enfants et les adultes</a:t>
            </a:r>
            <a:endParaRPr lang="fr-FR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4672A5-DD9D-3FB6-47CF-BF9D8A2AAB5F}"/>
              </a:ext>
            </a:extLst>
          </p:cNvPr>
          <p:cNvSpPr txBox="1"/>
          <p:nvPr/>
        </p:nvSpPr>
        <p:spPr>
          <a:xfrm>
            <a:off x="8046720" y="6211669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Zhang, World J Clin Cases, 2020</a:t>
            </a:r>
          </a:p>
        </p:txBody>
      </p:sp>
    </p:spTree>
    <p:extLst>
      <p:ext uri="{BB962C8B-B14F-4D97-AF65-F5344CB8AC3E}">
        <p14:creationId xmlns:p14="http://schemas.microsoft.com/office/powerpoint/2010/main" val="450523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638F5-DDB0-4833-6C59-E882D0C3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Macroscopie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D804AA-4902-34A3-57DE-CFA9F48A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97162" cy="5120640"/>
          </a:xfrm>
        </p:spPr>
        <p:txBody>
          <a:bodyPr>
            <a:normAutofit/>
          </a:bodyPr>
          <a:lstStyle/>
          <a:p>
            <a:r>
              <a:rPr lang="fr-FR" sz="2800" dirty="0"/>
              <a:t>&gt; 10 cm, jusqu’à 30 cm</a:t>
            </a:r>
          </a:p>
          <a:p>
            <a:r>
              <a:rPr lang="fr-FR" sz="2800" dirty="0"/>
              <a:t>Unique ou multiple</a:t>
            </a:r>
          </a:p>
          <a:p>
            <a:r>
              <a:rPr lang="fr-FR" sz="2800" dirty="0"/>
              <a:t>Extension </a:t>
            </a:r>
            <a:r>
              <a:rPr lang="fr-FR" sz="2800" dirty="0" err="1"/>
              <a:t>extrahépatique</a:t>
            </a:r>
            <a:r>
              <a:rPr lang="fr-FR" sz="2800" dirty="0"/>
              <a:t> dans 5-15%</a:t>
            </a:r>
          </a:p>
          <a:p>
            <a:r>
              <a:rPr lang="fr-FR" sz="2800" dirty="0"/>
              <a:t>Solide et kystique</a:t>
            </a:r>
          </a:p>
          <a:p>
            <a:r>
              <a:rPr lang="fr-FR" sz="2800" dirty="0"/>
              <a:t>Jaune – beige, hétérogène avec zones charnues, </a:t>
            </a:r>
            <a:r>
              <a:rPr lang="fr-FR" sz="2800" dirty="0" err="1"/>
              <a:t>myxoïdes</a:t>
            </a:r>
            <a:r>
              <a:rPr lang="fr-FR" sz="2800" dirty="0"/>
              <a:t> et hémorragique</a:t>
            </a:r>
          </a:p>
          <a:p>
            <a:r>
              <a:rPr lang="fr-FR" sz="2800" dirty="0"/>
              <a:t>Nécrose spontanée avec </a:t>
            </a:r>
            <a:r>
              <a:rPr lang="fr-FR" sz="2800" dirty="0" err="1"/>
              <a:t>pseudokystes</a:t>
            </a:r>
            <a:endParaRPr lang="fr-FR" sz="2800" dirty="0"/>
          </a:p>
          <a:p>
            <a:r>
              <a:rPr lang="fr-FR" sz="2800" dirty="0"/>
              <a:t>Parfois, contingent de type </a:t>
            </a:r>
            <a:r>
              <a:rPr lang="fr-FR" sz="2800" dirty="0" err="1"/>
              <a:t>hamartome</a:t>
            </a:r>
            <a:r>
              <a:rPr lang="fr-FR" sz="2800" dirty="0"/>
              <a:t> mésenchymateux du foie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5B3BB7-EC73-3B4A-EBBC-568EBCCFA9A6}"/>
              </a:ext>
            </a:extLst>
          </p:cNvPr>
          <p:cNvSpPr txBox="1"/>
          <p:nvPr/>
        </p:nvSpPr>
        <p:spPr>
          <a:xfrm>
            <a:off x="8046720" y="5934670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Putra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Arch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Lab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Med, 2015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402863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B774AA01-ED7E-DEB7-F0C9-9F939B26CE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360045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36" y="0"/>
            <a:ext cx="4505864" cy="328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58000"/>
            <a:ext cx="502043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05" y="3258000"/>
            <a:ext cx="485559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99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7B705B-5B59-E4D3-82C0-878A550E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Microscopie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1F18E6-E5B3-C169-8B27-6689CF36D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97162" cy="5120640"/>
          </a:xfrm>
        </p:spPr>
        <p:txBody>
          <a:bodyPr>
            <a:normAutofit/>
          </a:bodyPr>
          <a:lstStyle/>
          <a:p>
            <a:r>
              <a:rPr lang="fr-FR" sz="2800" dirty="0"/>
              <a:t>Architecture et densité hétérogènes</a:t>
            </a:r>
          </a:p>
          <a:p>
            <a:r>
              <a:rPr lang="fr-FR" sz="2800" dirty="0"/>
              <a:t>Cellules fusiformes ou étoilées :</a:t>
            </a:r>
          </a:p>
          <a:p>
            <a:pPr lvl="1"/>
            <a:r>
              <a:rPr lang="fr-FR" sz="2400" dirty="0"/>
              <a:t>Limites cytoplasmiques peu visibles</a:t>
            </a:r>
          </a:p>
          <a:p>
            <a:pPr lvl="1"/>
            <a:r>
              <a:rPr lang="fr-FR" sz="2400" dirty="0"/>
              <a:t>Noyaux irréguliers, inconstamment </a:t>
            </a:r>
            <a:r>
              <a:rPr lang="fr-FR" sz="2400" dirty="0" err="1"/>
              <a:t>nucléolés</a:t>
            </a:r>
            <a:endParaRPr lang="fr-FR" sz="2400" dirty="0"/>
          </a:p>
          <a:p>
            <a:pPr lvl="1"/>
            <a:r>
              <a:rPr lang="fr-FR" sz="2400" dirty="0"/>
              <a:t>Rares foyers de différenciation musculaire</a:t>
            </a:r>
          </a:p>
          <a:p>
            <a:r>
              <a:rPr lang="fr-FR" sz="2800" dirty="0"/>
              <a:t>Cellules géantes, en particulier dans les territoires </a:t>
            </a:r>
            <a:r>
              <a:rPr lang="fr-FR" sz="2800" dirty="0" err="1"/>
              <a:t>myxoïdes</a:t>
            </a:r>
            <a:r>
              <a:rPr lang="fr-FR" sz="2800" dirty="0"/>
              <a:t> :</a:t>
            </a:r>
          </a:p>
          <a:p>
            <a:pPr lvl="1"/>
            <a:r>
              <a:rPr lang="fr-FR" sz="2400" dirty="0"/>
              <a:t>Cellules géantes multinucléées</a:t>
            </a:r>
          </a:p>
          <a:p>
            <a:pPr lvl="1"/>
            <a:r>
              <a:rPr lang="fr-FR" sz="2400" dirty="0"/>
              <a:t>Globules hyalins PAS+ et résistants à la diastase</a:t>
            </a:r>
          </a:p>
          <a:p>
            <a:r>
              <a:rPr lang="fr-FR" sz="2800" dirty="0"/>
              <a:t>Nécrose </a:t>
            </a:r>
          </a:p>
          <a:p>
            <a:r>
              <a:rPr lang="fr-FR" sz="2800" dirty="0"/>
              <a:t>Index mitotique élevé avec mitoses atypiques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BB0E36-A93A-AF33-265B-7E6AB36A58F9}"/>
              </a:ext>
            </a:extLst>
          </p:cNvPr>
          <p:cNvSpPr txBox="1"/>
          <p:nvPr/>
        </p:nvSpPr>
        <p:spPr>
          <a:xfrm>
            <a:off x="8046720" y="5934670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Putra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Arch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Lab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Med, 2015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80980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"/>
          <a:stretch/>
        </p:blipFill>
        <p:spPr bwMode="auto">
          <a:xfrm rot="5400000">
            <a:off x="-1736757" y="1736755"/>
            <a:ext cx="6858002" cy="338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/>
          <a:stretch/>
        </p:blipFill>
        <p:spPr bwMode="auto">
          <a:xfrm>
            <a:off x="7020830" y="3368987"/>
            <a:ext cx="5179796" cy="3510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/>
          <a:stretch/>
        </p:blipFill>
        <p:spPr bwMode="auto">
          <a:xfrm>
            <a:off x="7020830" y="-1"/>
            <a:ext cx="5171170" cy="336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 bwMode="auto">
          <a:xfrm rot="5400000">
            <a:off x="1773657" y="1610828"/>
            <a:ext cx="6858003" cy="3636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90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0B3AB-4398-4B54-6C0A-DBADA62F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65"/>
            <a:ext cx="10515600" cy="1325563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DF4804-CCE9-F5EC-B780-B04FA4B8E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242AB42-4A73-0747-364F-89011741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30682" r="31348" b="7833"/>
          <a:stretch/>
        </p:blipFill>
        <p:spPr>
          <a:xfrm>
            <a:off x="7391954" y="3877792"/>
            <a:ext cx="4800046" cy="29802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617FC5-46D3-FEC4-505B-9090373EF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5305" r="29154" b="20253"/>
          <a:stretch/>
        </p:blipFill>
        <p:spPr>
          <a:xfrm flipV="1">
            <a:off x="7391954" y="-9144"/>
            <a:ext cx="4800046" cy="38869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1F3979-1639-460F-99F6-9C5A7520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4" t="3601" r="19664" b="9827"/>
          <a:stretch/>
        </p:blipFill>
        <p:spPr>
          <a:xfrm>
            <a:off x="-1" y="0"/>
            <a:ext cx="739195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B7783F-2844-6CD4-23F0-1DDE213E8C0D}"/>
              </a:ext>
            </a:extLst>
          </p:cNvPr>
          <p:cNvSpPr txBox="1"/>
          <p:nvPr/>
        </p:nvSpPr>
        <p:spPr>
          <a:xfrm>
            <a:off x="11521440" y="3508460"/>
            <a:ext cx="67003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dirty="0"/>
              <a:t>PAS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C6D6FC-E99E-0A44-48DC-842C60185088}"/>
              </a:ext>
            </a:extLst>
          </p:cNvPr>
          <p:cNvSpPr txBox="1"/>
          <p:nvPr/>
        </p:nvSpPr>
        <p:spPr>
          <a:xfrm>
            <a:off x="10609482" y="6502088"/>
            <a:ext cx="15819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dirty="0"/>
              <a:t>PAS-diastase</a:t>
            </a:r>
          </a:p>
        </p:txBody>
      </p:sp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9242AB42-4A73-0747-364F-89011741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30682" r="31348" b="7833"/>
          <a:stretch/>
        </p:blipFill>
        <p:spPr>
          <a:xfrm>
            <a:off x="7391429" y="3877792"/>
            <a:ext cx="4800046" cy="29802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617FC5-46D3-FEC4-505B-9090373EF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5305" r="29154" b="20253"/>
          <a:stretch/>
        </p:blipFill>
        <p:spPr>
          <a:xfrm flipV="1">
            <a:off x="7391429" y="-9144"/>
            <a:ext cx="4800046" cy="3886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1620870" y="3508460"/>
            <a:ext cx="57060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PAS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758979" y="6488668"/>
            <a:ext cx="143302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PAS-diastase</a:t>
            </a:r>
          </a:p>
        </p:txBody>
      </p:sp>
    </p:spTree>
    <p:extLst>
      <p:ext uri="{BB962C8B-B14F-4D97-AF65-F5344CB8AC3E}">
        <p14:creationId xmlns:p14="http://schemas.microsoft.com/office/powerpoint/2010/main" val="255196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24F09-A2F6-7336-C8EE-00B87CE2A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Immunohisto</a:t>
            </a:r>
            <a:br>
              <a:rPr lang="fr-FR" dirty="0"/>
            </a:br>
            <a:r>
              <a:rPr lang="fr-FR" dirty="0"/>
              <a:t>chimie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7E864C-93B2-F1D3-5DDE-E87C836A7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879909" cy="5120640"/>
          </a:xfrm>
        </p:spPr>
        <p:txBody>
          <a:bodyPr>
            <a:normAutofit/>
          </a:bodyPr>
          <a:lstStyle/>
          <a:p>
            <a:r>
              <a:rPr lang="fr-FR" sz="3200" dirty="0"/>
              <a:t>Non spécifique mais permet d’éliminer les diagnostics différentiels</a:t>
            </a:r>
          </a:p>
          <a:p>
            <a:pPr lvl="1"/>
            <a:r>
              <a:rPr lang="fr-FR" sz="2800" dirty="0"/>
              <a:t>Vimentine +, </a:t>
            </a:r>
          </a:p>
          <a:p>
            <a:pPr lvl="1"/>
            <a:r>
              <a:rPr lang="fr-FR" sz="2800" dirty="0" err="1"/>
              <a:t>alpha1</a:t>
            </a:r>
            <a:r>
              <a:rPr lang="fr-FR" sz="2800" dirty="0"/>
              <a:t> antitrypsine +</a:t>
            </a:r>
          </a:p>
          <a:p>
            <a:pPr lvl="1"/>
            <a:r>
              <a:rPr lang="fr-FR" sz="2800" dirty="0"/>
              <a:t>CD68 +</a:t>
            </a:r>
          </a:p>
          <a:p>
            <a:pPr lvl="1"/>
            <a:endParaRPr lang="fr-FR" sz="2800" dirty="0"/>
          </a:p>
          <a:p>
            <a:pPr lvl="1"/>
            <a:r>
              <a:rPr lang="fr-FR" sz="2800" dirty="0" err="1"/>
              <a:t>bcl2</a:t>
            </a:r>
            <a:r>
              <a:rPr lang="fr-FR" sz="2800" dirty="0"/>
              <a:t>, CD10, CD56 variables</a:t>
            </a:r>
          </a:p>
          <a:p>
            <a:pPr lvl="1"/>
            <a:r>
              <a:rPr lang="fr-FR" sz="2800" dirty="0"/>
              <a:t>CKAE1/AE3 : focal ou en dot</a:t>
            </a:r>
          </a:p>
          <a:p>
            <a:pPr lvl="1"/>
            <a:endParaRPr lang="fr-FR" sz="2800" dirty="0"/>
          </a:p>
          <a:p>
            <a:pPr lvl="1"/>
            <a:r>
              <a:rPr lang="fr-FR" sz="2800" dirty="0"/>
              <a:t>Négatifs : </a:t>
            </a:r>
            <a:r>
              <a:rPr lang="fr-FR" sz="2800" dirty="0" err="1"/>
              <a:t>HepPar</a:t>
            </a:r>
            <a:r>
              <a:rPr lang="fr-FR" sz="2800" dirty="0"/>
              <a:t>, AFP, AML, </a:t>
            </a:r>
            <a:r>
              <a:rPr lang="fr-FR" sz="2800" dirty="0" err="1"/>
              <a:t>myogénine</a:t>
            </a:r>
            <a:r>
              <a:rPr lang="fr-FR" sz="2800" dirty="0"/>
              <a:t>, synaptophysine, CD117, HMB45, CD34, etc.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F0DB3F-14C3-2DCD-51A3-2ADEB7BE3BFD}"/>
              </a:ext>
            </a:extLst>
          </p:cNvPr>
          <p:cNvSpPr txBox="1"/>
          <p:nvPr/>
        </p:nvSpPr>
        <p:spPr>
          <a:xfrm>
            <a:off x="8046720" y="5934670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Putra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Arch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Lab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Med, 2015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92454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Alpha 1 </a:t>
            </a:r>
            <a:r>
              <a:rPr lang="fr-FR" dirty="0" err="1"/>
              <a:t>anti-trypsine</a:t>
            </a:r>
            <a:br>
              <a:rPr lang="fr-FR" dirty="0"/>
            </a:br>
            <a:br>
              <a:rPr lang="fr-FR" dirty="0"/>
            </a:br>
            <a:r>
              <a:rPr lang="fr-FR" sz="2800" dirty="0"/>
              <a:t>Positivité des cellules géantes et des cellules fusiformes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r="27411" b="1947"/>
          <a:stretch/>
        </p:blipFill>
        <p:spPr bwMode="auto">
          <a:xfrm>
            <a:off x="3429000" y="0"/>
            <a:ext cx="876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64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5DBA0-BEF7-9AC8-26E1-FBC33C5A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Observation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50EBCB-E111-3D82-6CBE-E355F8937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36289" cy="5120640"/>
          </a:xfrm>
        </p:spPr>
        <p:txBody>
          <a:bodyPr>
            <a:normAutofit/>
          </a:bodyPr>
          <a:lstStyle/>
          <a:p>
            <a:r>
              <a:rPr lang="fr-FR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Jeune fille de 17 ans</a:t>
            </a:r>
          </a:p>
          <a:p>
            <a:r>
              <a:rPr lang="fr-FR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ntécédent d’ostéosarcome anaplasique à cellules géantes du fémur droit à l’âge de 7 ans en rémission après traitement par chimiothérapie et chirurgie</a:t>
            </a:r>
          </a:p>
          <a:p>
            <a:r>
              <a:rPr lang="fr-FR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Découverte d’une masse hépatique kystique du segment IV lors d’un bilan de nausées avec anomalies du bilan hépatique</a:t>
            </a:r>
          </a:p>
          <a:p>
            <a:r>
              <a:rPr lang="fr-FR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Une chirurgie première sans chimiothérapie avec hépatectomie droite élargie aux segments IV et I</a:t>
            </a:r>
          </a:p>
        </p:txBody>
      </p:sp>
    </p:spTree>
    <p:extLst>
      <p:ext uri="{BB962C8B-B14F-4D97-AF65-F5344CB8AC3E}">
        <p14:creationId xmlns:p14="http://schemas.microsoft.com/office/powerpoint/2010/main" val="1684755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B05F9-EDCC-0A3E-3D6D-063DA754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B6E943-C3C4-77A5-9838-72AC731DE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05789" cy="5120640"/>
          </a:xfrm>
        </p:spPr>
        <p:txBody>
          <a:bodyPr>
            <a:normAutofit/>
          </a:bodyPr>
          <a:lstStyle/>
          <a:p>
            <a:r>
              <a:rPr lang="fr-FR" sz="2800" dirty="0"/>
              <a:t>Cellule d’origine encore débattue</a:t>
            </a:r>
          </a:p>
          <a:p>
            <a:r>
              <a:rPr lang="fr-FR" sz="2800" dirty="0"/>
              <a:t>Quand il y a des zones de type HMH, anomalies de </a:t>
            </a:r>
            <a:r>
              <a:rPr lang="fr-FR" sz="2800" i="1" dirty="0"/>
              <a:t>C19MC</a:t>
            </a:r>
            <a:r>
              <a:rPr lang="fr-FR" sz="2800" dirty="0"/>
              <a:t> associées à des mutations de </a:t>
            </a:r>
            <a:r>
              <a:rPr lang="fr-FR" sz="2800" i="1" dirty="0"/>
              <a:t>TP53</a:t>
            </a:r>
          </a:p>
          <a:p>
            <a:pPr lvl="1"/>
            <a:r>
              <a:rPr lang="fr-FR" sz="2400" dirty="0" err="1"/>
              <a:t>Add</a:t>
            </a:r>
            <a:r>
              <a:rPr lang="fr-FR" sz="2400" dirty="0"/>
              <a:t>(19)(q13.4) et t(11;19)(q11;q13.3-13.4)</a:t>
            </a:r>
          </a:p>
          <a:p>
            <a:r>
              <a:rPr lang="fr-FR" sz="2800" dirty="0"/>
              <a:t>CGH : instabilité chromosomique ? </a:t>
            </a:r>
            <a:r>
              <a:rPr lang="fr-FR" sz="2800" dirty="0" err="1"/>
              <a:t>CNV</a:t>
            </a:r>
            <a:r>
              <a:rPr lang="fr-FR" sz="2800" dirty="0"/>
              <a:t> (Copy </a:t>
            </a:r>
            <a:r>
              <a:rPr lang="fr-FR" sz="2800" dirty="0" err="1"/>
              <a:t>Number</a:t>
            </a:r>
            <a:r>
              <a:rPr lang="fr-FR" sz="2800" dirty="0"/>
              <a:t>  </a:t>
            </a:r>
            <a:r>
              <a:rPr lang="fr-FR" sz="2800" dirty="0" err="1"/>
              <a:t>Variability</a:t>
            </a:r>
            <a:r>
              <a:rPr lang="fr-FR" sz="2800" dirty="0"/>
              <a:t>) ?</a:t>
            </a:r>
          </a:p>
          <a:p>
            <a:pPr lvl="1"/>
            <a:r>
              <a:rPr lang="fr-FR" sz="2400" dirty="0"/>
              <a:t>Pas de CNV spécifique</a:t>
            </a:r>
          </a:p>
          <a:p>
            <a:pPr lvl="1"/>
            <a:r>
              <a:rPr lang="fr-FR" sz="2400" dirty="0"/>
              <a:t>Gains 1q, 5p, 6q, perte 14, 9p et </a:t>
            </a:r>
            <a:r>
              <a:rPr lang="fr-FR" sz="2400" dirty="0" err="1"/>
              <a:t>11p</a:t>
            </a:r>
            <a:r>
              <a:rPr lang="fr-FR" sz="2400" dirty="0"/>
              <a:t> ?</a:t>
            </a:r>
          </a:p>
          <a:p>
            <a:pPr lvl="1"/>
            <a:r>
              <a:rPr lang="fr-FR" sz="2400" dirty="0"/>
              <a:t>Mutations </a:t>
            </a:r>
            <a:r>
              <a:rPr lang="fr-FR" sz="2400" i="1" dirty="0" err="1"/>
              <a:t>WDR25</a:t>
            </a:r>
            <a:r>
              <a:rPr lang="fr-FR" sz="2400" i="1" dirty="0"/>
              <a:t>, </a:t>
            </a:r>
            <a:r>
              <a:rPr lang="fr-FR" sz="2400" i="1" dirty="0" err="1"/>
              <a:t>CMTM1</a:t>
            </a:r>
            <a:r>
              <a:rPr lang="fr-FR" sz="2400" i="1" dirty="0"/>
              <a:t>, </a:t>
            </a:r>
            <a:r>
              <a:rPr lang="fr-FR" sz="2400" i="1" dirty="0" err="1"/>
              <a:t>DNAH17</a:t>
            </a:r>
            <a:r>
              <a:rPr lang="fr-FR" sz="2400" i="1" dirty="0"/>
              <a:t>…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BFD473-8F31-E55D-62A9-ED1CF70930FE}"/>
              </a:ext>
            </a:extLst>
          </p:cNvPr>
          <p:cNvSpPr txBox="1"/>
          <p:nvPr/>
        </p:nvSpPr>
        <p:spPr>
          <a:xfrm>
            <a:off x="8046720" y="5657671"/>
            <a:ext cx="414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Putra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Arch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Lab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Med, 2015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Kim,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Dig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Liver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Dis, 2017</a:t>
            </a:r>
          </a:p>
        </p:txBody>
      </p:sp>
    </p:spTree>
    <p:extLst>
      <p:ext uri="{BB962C8B-B14F-4D97-AF65-F5344CB8AC3E}">
        <p14:creationId xmlns:p14="http://schemas.microsoft.com/office/powerpoint/2010/main" val="1025786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490F4-374A-156A-6918-274FFA6C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Pronostic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FBBAE7-53F0-B991-423F-301B3281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97162" cy="5120640"/>
          </a:xfrm>
        </p:spPr>
        <p:txBody>
          <a:bodyPr>
            <a:normAutofit/>
          </a:bodyPr>
          <a:lstStyle/>
          <a:p>
            <a:r>
              <a:rPr lang="fr-FR" sz="2800" dirty="0"/>
              <a:t>Survie à 5 ans &gt; 80 % chez l’enfant, 50% chez l’adulte</a:t>
            </a:r>
          </a:p>
          <a:p>
            <a:r>
              <a:rPr lang="fr-FR" sz="2800" dirty="0"/>
              <a:t>Facteur pronostique principal</a:t>
            </a:r>
          </a:p>
          <a:p>
            <a:pPr lvl="1"/>
            <a:r>
              <a:rPr lang="fr-FR" sz="2600" dirty="0"/>
              <a:t>Qualité de la résection chirurgicale</a:t>
            </a:r>
          </a:p>
          <a:p>
            <a:r>
              <a:rPr lang="fr-FR" sz="2800" dirty="0"/>
              <a:t>Chimiothérapie </a:t>
            </a:r>
            <a:r>
              <a:rPr lang="fr-FR" sz="2800" dirty="0" err="1"/>
              <a:t>néoadjuvante</a:t>
            </a:r>
            <a:r>
              <a:rPr lang="fr-FR" sz="2800" dirty="0"/>
              <a:t> ou adjuvante</a:t>
            </a:r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7FAD4B-1A41-BD29-F16A-461B2AB7CC50}"/>
              </a:ext>
            </a:extLst>
          </p:cNvPr>
          <p:cNvSpPr txBox="1"/>
          <p:nvPr/>
        </p:nvSpPr>
        <p:spPr>
          <a:xfrm>
            <a:off x="8046720" y="5934670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Ziogas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Cancers, 2021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Wu, ANZ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Surg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8361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096A7-16F9-5FA3-EFF4-132634B8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39163" cy="4601183"/>
          </a:xfrm>
        </p:spPr>
        <p:txBody>
          <a:bodyPr/>
          <a:lstStyle/>
          <a:p>
            <a:r>
              <a:rPr lang="fr-FR" dirty="0"/>
              <a:t>Diagnostic différentiel</a:t>
            </a:r>
            <a:br>
              <a:rPr lang="fr-FR" dirty="0"/>
            </a:br>
            <a:br>
              <a:rPr lang="fr-FR" dirty="0"/>
            </a:br>
            <a:r>
              <a:rPr lang="fr-FR" sz="3200" dirty="0" err="1">
                <a:solidFill>
                  <a:schemeClr val="bg2"/>
                </a:solidFill>
              </a:rPr>
              <a:t>Hamartome</a:t>
            </a:r>
            <a:r>
              <a:rPr lang="fr-FR" sz="3200" dirty="0">
                <a:solidFill>
                  <a:schemeClr val="bg2"/>
                </a:solidFill>
              </a:rPr>
              <a:t> mésenchymateux du foie</a:t>
            </a:r>
            <a:br>
              <a:rPr lang="fr-FR" sz="3200" dirty="0">
                <a:solidFill>
                  <a:schemeClr val="bg2"/>
                </a:solidFill>
              </a:rPr>
            </a:br>
            <a:r>
              <a:rPr lang="fr-FR" sz="3200" dirty="0">
                <a:solidFill>
                  <a:schemeClr val="bg2"/>
                </a:solidFill>
              </a:rPr>
              <a:t>(</a:t>
            </a:r>
            <a:r>
              <a:rPr lang="fr-FR" sz="3200" dirty="0" err="1">
                <a:solidFill>
                  <a:schemeClr val="bg2"/>
                </a:solidFill>
              </a:rPr>
              <a:t>HMH</a:t>
            </a:r>
            <a:r>
              <a:rPr lang="fr-FR" sz="3200" dirty="0">
                <a:solidFill>
                  <a:schemeClr val="bg2"/>
                </a:solidFill>
              </a:rPr>
              <a:t>)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D3F939-46C1-4669-496E-1ECE149AB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Enfant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B6BA46-C5FC-0563-7D5C-F26FA548D6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Seconde tumeur bénigne après hémangiome infantile</a:t>
            </a:r>
          </a:p>
          <a:p>
            <a:r>
              <a:rPr lang="fr-FR" sz="2400" dirty="0"/>
              <a:t>8% de tumeurs hépatiques pédiatriques</a:t>
            </a:r>
          </a:p>
          <a:p>
            <a:pPr lvl="1"/>
            <a:r>
              <a:rPr lang="fr-FR" sz="2200" dirty="0"/>
              <a:t> souvent &lt; 2 ans</a:t>
            </a:r>
          </a:p>
          <a:p>
            <a:r>
              <a:rPr lang="fr-FR" sz="2400" dirty="0"/>
              <a:t>Légère prédominance masculine</a:t>
            </a:r>
          </a:p>
          <a:p>
            <a:r>
              <a:rPr lang="fr-FR" sz="2400" dirty="0"/>
              <a:t>Majoritairement lobe droit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28EFD7-C160-764E-473A-0ADD67A58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Adulte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C39982-3D58-35D5-0224-9F73A20D01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Quelques cas décrits</a:t>
            </a:r>
          </a:p>
          <a:p>
            <a:r>
              <a:rPr lang="fr-FR" sz="2400" dirty="0"/>
              <a:t>Prédominance féminine</a:t>
            </a:r>
          </a:p>
          <a:p>
            <a:r>
              <a:rPr lang="fr-FR" sz="2400" dirty="0"/>
              <a:t>Pas de prédominance topographique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1E328-36CA-C9BE-BEF1-A4A97CCE4AEB}"/>
              </a:ext>
            </a:extLst>
          </p:cNvPr>
          <p:cNvSpPr txBox="1"/>
          <p:nvPr/>
        </p:nvSpPr>
        <p:spPr>
          <a:xfrm>
            <a:off x="191861" y="6280608"/>
            <a:ext cx="11808279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Bon pronostic car tumeur bénigne : récidive possible si exérèse incomplète et risque d’évolution vers un UESL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2CA69A-2841-7B46-56E3-3A41B55C39F9}"/>
              </a:ext>
            </a:extLst>
          </p:cNvPr>
          <p:cNvSpPr txBox="1"/>
          <p:nvPr/>
        </p:nvSpPr>
        <p:spPr>
          <a:xfrm>
            <a:off x="8046720" y="5438299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753854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2E001-4A6C-7AC7-C2E5-DF3BD7EA5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Lésion kystique et solide</a:t>
            </a:r>
          </a:p>
          <a:p>
            <a:r>
              <a:rPr lang="fr-FR" sz="2800" dirty="0"/>
              <a:t>De quelques centimètres à &gt; 30 cm</a:t>
            </a:r>
          </a:p>
          <a:p>
            <a:r>
              <a:rPr lang="fr-FR" sz="2800" dirty="0"/>
              <a:t>Majoritairement unique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E57023F-F9FC-D660-B147-9CE6199DFD60}"/>
              </a:ext>
            </a:extLst>
          </p:cNvPr>
          <p:cNvSpPr txBox="1">
            <a:spLocks/>
          </p:cNvSpPr>
          <p:nvPr/>
        </p:nvSpPr>
        <p:spPr>
          <a:xfrm>
            <a:off x="252918" y="1128408"/>
            <a:ext cx="313916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chemeClr val="bg1"/>
                </a:solidFill>
              </a:rPr>
              <a:t>Hamartome</a:t>
            </a:r>
            <a:r>
              <a:rPr lang="fr-FR" sz="3200" dirty="0">
                <a:solidFill>
                  <a:schemeClr val="bg1"/>
                </a:solidFill>
              </a:rPr>
              <a:t> mésenchymateux du foie</a:t>
            </a:r>
          </a:p>
          <a:p>
            <a:endParaRPr lang="fr-FR" sz="3200" dirty="0">
              <a:solidFill>
                <a:schemeClr val="bg2"/>
              </a:solidFill>
            </a:endParaRPr>
          </a:p>
          <a:p>
            <a:r>
              <a:rPr lang="fr-FR" sz="3200" dirty="0">
                <a:solidFill>
                  <a:schemeClr val="bg2"/>
                </a:solidFill>
              </a:rPr>
              <a:t>Macroscopie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FAF463-2C21-2F1E-8C9D-3BA91DE51987}"/>
              </a:ext>
            </a:extLst>
          </p:cNvPr>
          <p:cNvSpPr txBox="1"/>
          <p:nvPr/>
        </p:nvSpPr>
        <p:spPr>
          <a:xfrm>
            <a:off x="8046720" y="6484779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726122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0EDF137-A915-03B8-5082-D4F7ED709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000" cy="3600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/>
          <a:stretch/>
        </p:blipFill>
        <p:spPr bwMode="auto">
          <a:xfrm>
            <a:off x="8629" y="3258000"/>
            <a:ext cx="560406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47" y="3258000"/>
            <a:ext cx="528325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78" y="0"/>
            <a:ext cx="499172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47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CFC002-EB59-3C53-734E-14A1D87CC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88536" cy="5120640"/>
          </a:xfrm>
        </p:spPr>
        <p:txBody>
          <a:bodyPr>
            <a:normAutofit/>
          </a:bodyPr>
          <a:lstStyle/>
          <a:p>
            <a:r>
              <a:rPr lang="fr-FR" sz="2800" dirty="0"/>
              <a:t>Triple composante cellulaire</a:t>
            </a:r>
          </a:p>
          <a:p>
            <a:pPr lvl="1"/>
            <a:r>
              <a:rPr lang="fr-FR" sz="2400" dirty="0"/>
              <a:t>Tissu mésenchymateux </a:t>
            </a:r>
            <a:r>
              <a:rPr lang="fr-FR" sz="2400" dirty="0" err="1"/>
              <a:t>myxoïde</a:t>
            </a:r>
            <a:r>
              <a:rPr lang="fr-FR" sz="2400" dirty="0"/>
              <a:t> avec cellules stellaires (</a:t>
            </a:r>
            <a:r>
              <a:rPr lang="fr-FR" sz="2400" dirty="0" err="1"/>
              <a:t>alpha1</a:t>
            </a:r>
            <a:r>
              <a:rPr lang="fr-FR" sz="2400" dirty="0"/>
              <a:t> antitrypsine +, </a:t>
            </a:r>
            <a:r>
              <a:rPr lang="fr-FR" sz="2400" dirty="0" err="1"/>
              <a:t>desmine</a:t>
            </a:r>
            <a:r>
              <a:rPr lang="fr-FR" sz="2400" dirty="0"/>
              <a:t> +/-)</a:t>
            </a:r>
          </a:p>
          <a:p>
            <a:pPr lvl="1"/>
            <a:r>
              <a:rPr lang="fr-FR" sz="2400" dirty="0"/>
              <a:t>Canaux biliaires dystrophiques</a:t>
            </a:r>
          </a:p>
          <a:p>
            <a:pPr lvl="1"/>
            <a:r>
              <a:rPr lang="fr-FR" sz="2400" dirty="0"/>
              <a:t>Hépatocytes trappés en périphérie (</a:t>
            </a:r>
            <a:r>
              <a:rPr lang="fr-FR" sz="2400" dirty="0" err="1"/>
              <a:t>glypican</a:t>
            </a:r>
            <a:r>
              <a:rPr lang="fr-FR" sz="2400" dirty="0"/>
              <a:t> 3 +)</a:t>
            </a:r>
          </a:p>
          <a:p>
            <a:r>
              <a:rPr lang="fr-FR" sz="2800" dirty="0"/>
              <a:t>Vrais kystes de type biliaire</a:t>
            </a:r>
          </a:p>
          <a:p>
            <a:r>
              <a:rPr lang="fr-FR" sz="2800" dirty="0"/>
              <a:t>Pseudo-kystes fréquents</a:t>
            </a:r>
          </a:p>
          <a:p>
            <a:r>
              <a:rPr lang="fr-FR" sz="2800" dirty="0"/>
              <a:t>Plus rares : hématopoïèse </a:t>
            </a:r>
            <a:r>
              <a:rPr lang="fr-FR" sz="2800" dirty="0" err="1"/>
              <a:t>extramédullaire</a:t>
            </a:r>
            <a:endParaRPr lang="fr-FR" sz="2800" dirty="0"/>
          </a:p>
          <a:p>
            <a:r>
              <a:rPr lang="fr-FR" sz="2800" b="1" dirty="0">
                <a:solidFill>
                  <a:schemeClr val="accent1"/>
                </a:solidFill>
              </a:rPr>
              <a:t>Pas de mitose atypique</a:t>
            </a:r>
          </a:p>
          <a:p>
            <a:r>
              <a:rPr lang="fr-FR" sz="2800" b="1" dirty="0">
                <a:solidFill>
                  <a:schemeClr val="accent1"/>
                </a:solidFill>
              </a:rPr>
              <a:t>Pas de cellules </a:t>
            </a:r>
            <a:r>
              <a:rPr lang="fr-FR" sz="2800" b="1" dirty="0" err="1">
                <a:solidFill>
                  <a:schemeClr val="accent1"/>
                </a:solidFill>
              </a:rPr>
              <a:t>plurinuclées</a:t>
            </a:r>
            <a:r>
              <a:rPr lang="fr-FR" sz="2800" b="1" dirty="0">
                <a:solidFill>
                  <a:schemeClr val="accent1"/>
                </a:solidFill>
              </a:rPr>
              <a:t> ni de globules hyalins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4FFAB31-44C2-B4E4-17BB-772729E32F2B}"/>
              </a:ext>
            </a:extLst>
          </p:cNvPr>
          <p:cNvSpPr txBox="1">
            <a:spLocks/>
          </p:cNvSpPr>
          <p:nvPr/>
        </p:nvSpPr>
        <p:spPr>
          <a:xfrm>
            <a:off x="252918" y="1128408"/>
            <a:ext cx="313916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chemeClr val="bg1"/>
                </a:solidFill>
              </a:rPr>
              <a:t>Hamartome</a:t>
            </a:r>
            <a:r>
              <a:rPr lang="fr-FR" sz="3200" dirty="0">
                <a:solidFill>
                  <a:schemeClr val="bg1"/>
                </a:solidFill>
              </a:rPr>
              <a:t> mésenchymateux du foie</a:t>
            </a:r>
          </a:p>
          <a:p>
            <a:endParaRPr lang="fr-FR" sz="3200" dirty="0">
              <a:solidFill>
                <a:schemeClr val="bg2"/>
              </a:solidFill>
            </a:endParaRPr>
          </a:p>
          <a:p>
            <a:r>
              <a:rPr lang="fr-FR" sz="3200" dirty="0">
                <a:solidFill>
                  <a:schemeClr val="bg2"/>
                </a:solidFill>
              </a:rPr>
              <a:t>Microscopie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39B085-D946-E951-2984-06A045CADF38}"/>
              </a:ext>
            </a:extLst>
          </p:cNvPr>
          <p:cNvSpPr txBox="1"/>
          <p:nvPr/>
        </p:nvSpPr>
        <p:spPr>
          <a:xfrm>
            <a:off x="8046720" y="6488668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78645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r="-320"/>
          <a:stretch/>
        </p:blipFill>
        <p:spPr bwMode="auto">
          <a:xfrm>
            <a:off x="-1" y="0"/>
            <a:ext cx="6254021" cy="3441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Z:\Nephro\CM\Photos-néphro\00000031-01099867-15KH10062-HESa-2H_x0,6_snapshot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5109"/>
          <a:stretch/>
        </p:blipFill>
        <p:spPr bwMode="auto">
          <a:xfrm>
            <a:off x="-1" y="3441940"/>
            <a:ext cx="6254087" cy="34160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3711"/>
          <a:stretch/>
        </p:blipFill>
        <p:spPr bwMode="auto">
          <a:xfrm>
            <a:off x="6254086" y="1033641"/>
            <a:ext cx="5937914" cy="4816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13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4018" r="22526" b="7807"/>
          <a:stretch/>
        </p:blipFill>
        <p:spPr>
          <a:xfrm>
            <a:off x="0" y="3403106"/>
            <a:ext cx="5667555" cy="3454894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5311" r="20407" b="8838"/>
          <a:stretch/>
        </p:blipFill>
        <p:spPr>
          <a:xfrm>
            <a:off x="0" y="-1"/>
            <a:ext cx="5667555" cy="3403107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4466" r="4345" b="4466"/>
          <a:stretch/>
        </p:blipFill>
        <p:spPr bwMode="auto">
          <a:xfrm>
            <a:off x="5668991" y="3403106"/>
            <a:ext cx="6523008" cy="345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Z:\Nephro\CM\Photos-néphro\00000031-01102344-15KH10062-HESa-2H_x2,5_snapshot_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b="17331"/>
          <a:stretch/>
        </p:blipFill>
        <p:spPr bwMode="auto">
          <a:xfrm>
            <a:off x="5667554" y="-1"/>
            <a:ext cx="6524445" cy="34031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4018" r="22526" b="7807"/>
          <a:stretch/>
        </p:blipFill>
        <p:spPr>
          <a:xfrm>
            <a:off x="-1437" y="3403106"/>
            <a:ext cx="5667555" cy="34548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Espace réservé du conten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5311" r="20407" b="8838"/>
          <a:stretch/>
        </p:blipFill>
        <p:spPr>
          <a:xfrm>
            <a:off x="-1437" y="-1"/>
            <a:ext cx="5667555" cy="34031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4466" r="4345" b="4466"/>
          <a:stretch/>
        </p:blipFill>
        <p:spPr bwMode="auto">
          <a:xfrm>
            <a:off x="5667554" y="3403106"/>
            <a:ext cx="6523008" cy="3454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8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A16DA-4281-445D-A4D8-2F772D393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14415" cy="5120640"/>
          </a:xfrm>
        </p:spPr>
        <p:txBody>
          <a:bodyPr>
            <a:normAutofit fontScale="92500"/>
          </a:bodyPr>
          <a:lstStyle/>
          <a:p>
            <a:r>
              <a:rPr lang="fr-FR" sz="2800" dirty="0"/>
              <a:t>Activation du chromosome 19q </a:t>
            </a:r>
            <a:r>
              <a:rPr lang="fr-FR" sz="2800" dirty="0" err="1"/>
              <a:t>microRNA</a:t>
            </a:r>
            <a:r>
              <a:rPr lang="fr-FR" sz="2800" dirty="0"/>
              <a:t> cluster (</a:t>
            </a:r>
            <a:r>
              <a:rPr lang="fr-FR" sz="2800" i="1" dirty="0"/>
              <a:t>C19MC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Normalement exprimé dans le placenta</a:t>
            </a:r>
          </a:p>
          <a:p>
            <a:pPr lvl="1"/>
            <a:r>
              <a:rPr lang="fr-FR" sz="2400" dirty="0"/>
              <a:t>Expression sélective par empreinte paternelle</a:t>
            </a:r>
          </a:p>
          <a:p>
            <a:r>
              <a:rPr lang="fr-FR" sz="2800" dirty="0"/>
              <a:t>Différentes modalités d’activation :</a:t>
            </a:r>
          </a:p>
          <a:p>
            <a:pPr lvl="1"/>
            <a:r>
              <a:rPr lang="fr-FR" sz="2400" dirty="0"/>
              <a:t>Translocation </a:t>
            </a:r>
            <a:r>
              <a:rPr lang="fr-FR" sz="2400" i="1" dirty="0"/>
              <a:t>MALAT1</a:t>
            </a:r>
            <a:r>
              <a:rPr lang="fr-FR" sz="2400" dirty="0"/>
              <a:t> (11q13) et </a:t>
            </a:r>
            <a:r>
              <a:rPr lang="fr-FR" sz="2400" i="1" dirty="0"/>
              <a:t>C19MC</a:t>
            </a:r>
            <a:r>
              <a:rPr lang="fr-FR" sz="2400" dirty="0"/>
              <a:t> (19q13.4)</a:t>
            </a:r>
          </a:p>
          <a:p>
            <a:pPr lvl="1"/>
            <a:r>
              <a:rPr lang="fr-FR" sz="2400" dirty="0" err="1"/>
              <a:t>Mosaïcisme</a:t>
            </a:r>
            <a:r>
              <a:rPr lang="fr-FR" sz="2400" dirty="0"/>
              <a:t> </a:t>
            </a:r>
            <a:r>
              <a:rPr lang="fr-FR" sz="2400" dirty="0" err="1"/>
              <a:t>androgénétique</a:t>
            </a:r>
            <a:r>
              <a:rPr lang="fr-FR" sz="2400" dirty="0"/>
              <a:t> biparental (disomie  paternelle uniparentale)</a:t>
            </a:r>
          </a:p>
          <a:p>
            <a:pPr lvl="1"/>
            <a:r>
              <a:rPr lang="fr-FR" sz="2000" i="1" dirty="0" err="1"/>
              <a:t>Triplication</a:t>
            </a:r>
            <a:r>
              <a:rPr lang="fr-FR" sz="2000" i="1" dirty="0"/>
              <a:t> en 1q44 (case report)</a:t>
            </a:r>
          </a:p>
          <a:p>
            <a:pPr lvl="1"/>
            <a:r>
              <a:rPr lang="fr-FR" sz="2000" i="1" dirty="0"/>
              <a:t>Mutations de DICER1 </a:t>
            </a:r>
          </a:p>
          <a:p>
            <a:r>
              <a:rPr lang="fr-FR" sz="2800" dirty="0"/>
              <a:t>Association syndromique avec syndrome de </a:t>
            </a:r>
            <a:r>
              <a:rPr lang="fr-FR" sz="2800" dirty="0" err="1"/>
              <a:t>Beckwith-Wiedemann</a:t>
            </a:r>
            <a:r>
              <a:rPr lang="fr-FR" sz="2800" dirty="0"/>
              <a:t>, dysplasie mésenchymateuse placentaire, et syndrome </a:t>
            </a:r>
            <a:r>
              <a:rPr lang="fr-FR" sz="2800" i="1" dirty="0"/>
              <a:t>DICER1</a:t>
            </a:r>
            <a:endParaRPr lang="fr-FR" sz="20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A0C7EC-D0CD-6003-E058-D7378957B57E}"/>
              </a:ext>
            </a:extLst>
          </p:cNvPr>
          <p:cNvSpPr txBox="1"/>
          <p:nvPr/>
        </p:nvSpPr>
        <p:spPr>
          <a:xfrm>
            <a:off x="8046720" y="3882541"/>
            <a:ext cx="414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Martins-Filho,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Hepat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2020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El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Demellawy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Pediatr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Dev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2019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7427638-2795-59BC-7F3D-97C4B2D18B3B}"/>
              </a:ext>
            </a:extLst>
          </p:cNvPr>
          <p:cNvSpPr txBox="1">
            <a:spLocks/>
          </p:cNvSpPr>
          <p:nvPr/>
        </p:nvSpPr>
        <p:spPr>
          <a:xfrm>
            <a:off x="252918" y="1128408"/>
            <a:ext cx="313916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err="1">
                <a:solidFill>
                  <a:schemeClr val="bg1"/>
                </a:solidFill>
              </a:rPr>
              <a:t>Hamartome</a:t>
            </a:r>
            <a:r>
              <a:rPr lang="fr-FR" sz="3200" dirty="0">
                <a:solidFill>
                  <a:schemeClr val="bg1"/>
                </a:solidFill>
              </a:rPr>
              <a:t> mésenchymateux du foie</a:t>
            </a:r>
          </a:p>
          <a:p>
            <a:endParaRPr lang="fr-FR" sz="3200" dirty="0">
              <a:solidFill>
                <a:schemeClr val="bg2"/>
              </a:solidFill>
            </a:endParaRPr>
          </a:p>
          <a:p>
            <a:r>
              <a:rPr lang="fr-FR" sz="3200" dirty="0">
                <a:solidFill>
                  <a:schemeClr val="bg2"/>
                </a:solidFill>
              </a:rPr>
              <a:t>Génétique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A0C7EC-D0CD-6003-E058-D7378957B57E}"/>
              </a:ext>
            </a:extLst>
          </p:cNvPr>
          <p:cNvSpPr txBox="1"/>
          <p:nvPr/>
        </p:nvSpPr>
        <p:spPr>
          <a:xfrm>
            <a:off x="8046720" y="6488668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Apellaniz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-Ruiz, N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Engl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J Med, 2019</a:t>
            </a:r>
          </a:p>
        </p:txBody>
      </p:sp>
    </p:spTree>
    <p:extLst>
      <p:ext uri="{BB962C8B-B14F-4D97-AF65-F5344CB8AC3E}">
        <p14:creationId xmlns:p14="http://schemas.microsoft.com/office/powerpoint/2010/main" val="329923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587BB-D7E4-B4DF-2C24-55FF612E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221801" cy="4601183"/>
          </a:xfrm>
        </p:spPr>
        <p:txBody>
          <a:bodyPr/>
          <a:lstStyle/>
          <a:p>
            <a:r>
              <a:rPr lang="fr-FR" b="1" dirty="0"/>
              <a:t>Enfant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r>
              <a:rPr lang="fr-FR" sz="2800" dirty="0" err="1">
                <a:solidFill>
                  <a:schemeClr val="bg2"/>
                </a:solidFill>
              </a:rPr>
              <a:t>Rhabdomyosarcome</a:t>
            </a:r>
            <a:r>
              <a:rPr lang="fr-FR" sz="2800" dirty="0">
                <a:solidFill>
                  <a:schemeClr val="bg2"/>
                </a:solidFill>
              </a:rPr>
              <a:t> embryonnaire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36AE5E-A631-F4D1-D7E1-BA353099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48921" cy="5120640"/>
          </a:xfrm>
        </p:spPr>
        <p:txBody>
          <a:bodyPr>
            <a:normAutofit/>
          </a:bodyPr>
          <a:lstStyle/>
          <a:p>
            <a:r>
              <a:rPr lang="fr-FR" sz="2800" dirty="0"/>
              <a:t>Sur tout l’arbre biliaire, exceptionnellement primitivement intrahépatique</a:t>
            </a:r>
          </a:p>
          <a:p>
            <a:r>
              <a:rPr lang="fr-FR" sz="2800" dirty="0"/>
              <a:t>Enfant &lt; 5 ans</a:t>
            </a:r>
          </a:p>
          <a:p>
            <a:r>
              <a:rPr lang="fr-FR" sz="2800" dirty="0"/>
              <a:t>Développement botryoïde </a:t>
            </a:r>
            <a:r>
              <a:rPr lang="fr-FR" sz="2800" dirty="0" err="1"/>
              <a:t>intracanalaire</a:t>
            </a:r>
            <a:r>
              <a:rPr lang="fr-FR" sz="2800" dirty="0"/>
              <a:t> ou </a:t>
            </a:r>
            <a:r>
              <a:rPr lang="fr-FR" sz="2800" dirty="0" err="1"/>
              <a:t>péricanalaire</a:t>
            </a:r>
            <a:endParaRPr lang="fr-FR" sz="2800" dirty="0"/>
          </a:p>
          <a:p>
            <a:r>
              <a:rPr lang="fr-FR" sz="2800" dirty="0"/>
              <a:t>Cellules tumorales fusiformes ou stellaires en nappes, avec renforcement sous-épithélial en couche cambiale </a:t>
            </a:r>
          </a:p>
          <a:p>
            <a:r>
              <a:rPr lang="fr-FR" sz="2800" dirty="0"/>
              <a:t>Différenciation musculaire avec rhabdomyoblastes</a:t>
            </a:r>
          </a:p>
          <a:p>
            <a:r>
              <a:rPr lang="fr-FR" sz="2800" dirty="0" err="1"/>
              <a:t>Myogénine</a:t>
            </a:r>
            <a:r>
              <a:rPr lang="fr-FR" sz="2800" dirty="0"/>
              <a:t> +, </a:t>
            </a:r>
            <a:r>
              <a:rPr lang="fr-FR" sz="2800" dirty="0" err="1"/>
              <a:t>desmine</a:t>
            </a:r>
            <a:r>
              <a:rPr lang="fr-FR" sz="2800" dirty="0"/>
              <a:t> +, MyoD1+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37B4A1-1930-4732-5CB8-C77A863BF1F1}"/>
              </a:ext>
            </a:extLst>
          </p:cNvPr>
          <p:cNvSpPr txBox="1"/>
          <p:nvPr/>
        </p:nvSpPr>
        <p:spPr>
          <a:xfrm flipH="1">
            <a:off x="7752080" y="6231989"/>
            <a:ext cx="443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Guérin,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Ped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Blood &amp; Cancer, 2017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Perruccio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Tumori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Journal, 2018</a:t>
            </a:r>
          </a:p>
        </p:txBody>
      </p:sp>
    </p:spTree>
    <p:extLst>
      <p:ext uri="{BB962C8B-B14F-4D97-AF65-F5344CB8AC3E}">
        <p14:creationId xmlns:p14="http://schemas.microsoft.com/office/powerpoint/2010/main" val="43227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5CF6D-54C7-890B-7EE1-9B794F88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/>
              <a:t>Macroscopie</a:t>
            </a:r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B774AA01-ED7E-DEB7-F0C9-9F939B26CE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b="6198"/>
          <a:stretch>
            <a:fillRect/>
          </a:stretch>
        </p:blipFill>
        <p:spPr/>
      </p:pic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3181132" cy="2322576"/>
          </a:xfrm>
        </p:spPr>
        <p:txBody>
          <a:bodyPr anchor="ctr">
            <a:noAutofit/>
          </a:bodyPr>
          <a:lstStyle/>
          <a:p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Tumeur de 17 x 16 cm, d’aspect hétérogène</a:t>
            </a: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Secteurs charnus beiges, alternant avec des territoires kystiques ainsi que de vastes plages </a:t>
            </a:r>
            <a:r>
              <a:rPr lang="fr-FR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myxoïdes</a:t>
            </a: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Remaniements hémorragiques et plages de nécrose spontanée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83692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5319" r="21787" b="22910"/>
          <a:stretch/>
        </p:blipFill>
        <p:spPr>
          <a:xfrm>
            <a:off x="5391508" y="5"/>
            <a:ext cx="6800491" cy="32579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8" b="1420"/>
          <a:stretch/>
        </p:blipFill>
        <p:spPr>
          <a:xfrm>
            <a:off x="0" y="0"/>
            <a:ext cx="5391508" cy="32580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6419" r="7310" b="4865"/>
          <a:stretch/>
        </p:blipFill>
        <p:spPr>
          <a:xfrm>
            <a:off x="4534300" y="3258000"/>
            <a:ext cx="7657699" cy="36000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000"/>
            <a:ext cx="453430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8" b="1420"/>
          <a:stretch/>
        </p:blipFill>
        <p:spPr>
          <a:xfrm>
            <a:off x="0" y="5"/>
            <a:ext cx="5391508" cy="32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005"/>
            <a:ext cx="453430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Espace réservé du conten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6419" r="7310" b="4865"/>
          <a:stretch/>
        </p:blipFill>
        <p:spPr>
          <a:xfrm>
            <a:off x="4534301" y="3257995"/>
            <a:ext cx="7657699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8" b="1420"/>
          <a:stretch/>
        </p:blipFill>
        <p:spPr>
          <a:xfrm>
            <a:off x="1" y="0"/>
            <a:ext cx="5391508" cy="32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58000"/>
            <a:ext cx="4534301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484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587BB-D7E4-B4DF-2C24-55FF612E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40521" cy="4601183"/>
          </a:xfrm>
        </p:spPr>
        <p:txBody>
          <a:bodyPr/>
          <a:lstStyle/>
          <a:p>
            <a:r>
              <a:rPr lang="fr-FR" b="1" dirty="0"/>
              <a:t>Enfant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r>
              <a:rPr lang="fr-FR" sz="2800" dirty="0" err="1">
                <a:solidFill>
                  <a:schemeClr val="bg2"/>
                </a:solidFill>
              </a:rPr>
              <a:t>Rhabdomyosarcome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36AE5E-A631-F4D1-D7E1-BA353099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05789" cy="5120640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Autres variants de </a:t>
            </a:r>
            <a:r>
              <a:rPr lang="fr-FR" sz="3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rhabdomyosarcome</a:t>
            </a:r>
            <a:r>
              <a:rPr lang="fr-FR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plus rares mais de forme intra-hépatique</a:t>
            </a:r>
          </a:p>
          <a:p>
            <a:pPr lvl="1"/>
            <a:r>
              <a:rPr lang="fr-F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Surtout cases reports</a:t>
            </a:r>
          </a:p>
          <a:p>
            <a:pPr lvl="1"/>
            <a:r>
              <a:rPr lang="fr-F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alvéolaire, fusiforme, épithélioïde ou pléomorphe </a:t>
            </a:r>
          </a:p>
          <a:p>
            <a:r>
              <a:rPr lang="fr-FR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Peut aussi se voir chez l’adulte</a:t>
            </a:r>
          </a:p>
          <a:p>
            <a:r>
              <a:rPr lang="fr-FR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Profil morphologique, immunohistochimique et moléculaire comparable aux tumeurs des tissus mous</a:t>
            </a:r>
            <a:endParaRPr lang="fr-FR" sz="4400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4FBB14-D118-786B-EB81-3D63CAFFF1BD}"/>
              </a:ext>
            </a:extLst>
          </p:cNvPr>
          <p:cNvSpPr txBox="1"/>
          <p:nvPr/>
        </p:nvSpPr>
        <p:spPr>
          <a:xfrm flipH="1">
            <a:off x="7752080" y="5934670"/>
            <a:ext cx="443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Nakamura, Int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Surg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2022</a:t>
            </a:r>
          </a:p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Okazaki, BMJ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Surg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2020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Akki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Pathology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860516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2A01A4-4EF4-080D-3F16-084D117E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Enfant</a:t>
            </a:r>
            <a:br>
              <a:rPr lang="fr-FR" b="1" dirty="0"/>
            </a:br>
            <a:br>
              <a:rPr lang="fr-FR" b="1" dirty="0"/>
            </a:br>
            <a:r>
              <a:rPr lang="fr-FR" dirty="0">
                <a:solidFill>
                  <a:schemeClr val="bg2"/>
                </a:solidFill>
              </a:rPr>
              <a:t>autres tumeurs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9D534-77C5-F608-18CB-9DE25B45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931668" cy="512064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Autres tumeurs hépatiques primitives rares :</a:t>
            </a:r>
          </a:p>
          <a:p>
            <a:pPr lvl="1" algn="just">
              <a:lnSpc>
                <a:spcPct val="100000"/>
              </a:lnSpc>
              <a:spcAft>
                <a:spcPts val="1000"/>
              </a:spcAft>
            </a:pPr>
            <a:r>
              <a:rPr lang="fr-F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PNET-Ewing sont rares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fr-F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umeurs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myofibroblastiques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inflammatoires primitivement hépatiques ont été décrites chez l’enfant</a:t>
            </a:r>
          </a:p>
          <a:p>
            <a:pPr lvl="1" algn="just">
              <a:lnSpc>
                <a:spcPct val="100000"/>
              </a:lnSpc>
              <a:spcAft>
                <a:spcPts val="1000"/>
              </a:spcAft>
            </a:pPr>
            <a:endParaRPr lang="fr-F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fr-F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Sarcomes primitifs exceptionnels, surtout vasculaires mais avec une morphologie différentes</a:t>
            </a:r>
            <a:endParaRPr lang="fr-FR" sz="2400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EFF5CB-AE06-567D-3159-05B7F163A829}"/>
              </a:ext>
            </a:extLst>
          </p:cNvPr>
          <p:cNvSpPr txBox="1"/>
          <p:nvPr/>
        </p:nvSpPr>
        <p:spPr>
          <a:xfrm flipH="1">
            <a:off x="8036560" y="3849771"/>
            <a:ext cx="41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Couper,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Pediatr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Gastroenterol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Nutr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2022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CEED1C-745E-4AEC-77A2-2B97D9036BC0}"/>
              </a:ext>
            </a:extLst>
          </p:cNvPr>
          <p:cNvSpPr txBox="1"/>
          <p:nvPr/>
        </p:nvSpPr>
        <p:spPr>
          <a:xfrm flipH="1">
            <a:off x="8036560" y="2233542"/>
            <a:ext cx="415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Pochon,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Pediatr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Hematol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2015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Ozaki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BMC Cancer, 2015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8A958A-7FE6-ED9C-A89A-23F379281B69}"/>
              </a:ext>
            </a:extLst>
          </p:cNvPr>
          <p:cNvSpPr txBox="1"/>
          <p:nvPr/>
        </p:nvSpPr>
        <p:spPr>
          <a:xfrm flipH="1">
            <a:off x="7457440" y="5185028"/>
            <a:ext cx="473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Ackermann,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Pediatr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Gastroenterol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Nutr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2011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Bannoura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World J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Gastrointest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51607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C3761-B1C5-6522-1138-25E8E9385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Adulte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0E3D7A-B08A-A3A8-3410-A0967605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23041" cy="5120640"/>
          </a:xfrm>
        </p:spPr>
        <p:txBody>
          <a:bodyPr>
            <a:normAutofit/>
          </a:bodyPr>
          <a:lstStyle/>
          <a:p>
            <a:r>
              <a:rPr lang="fr-FR" sz="2800" dirty="0"/>
              <a:t>En premier lieu, métastases hépatiques  d’un sarcome/tumeur pléomorphe :</a:t>
            </a:r>
          </a:p>
          <a:p>
            <a:pPr lvl="1"/>
            <a:r>
              <a:rPr lang="fr-FR" sz="2400" dirty="0"/>
              <a:t>Sarcomes de haut grade : </a:t>
            </a:r>
            <a:r>
              <a:rPr lang="fr-FR" sz="2400" dirty="0" err="1"/>
              <a:t>léiomyosarcome</a:t>
            </a:r>
            <a:r>
              <a:rPr lang="fr-FR" sz="2400" dirty="0"/>
              <a:t>, liposarcome, ostéosarcome, etc.</a:t>
            </a:r>
          </a:p>
          <a:p>
            <a:pPr lvl="1"/>
            <a:r>
              <a:rPr lang="fr-FR" sz="2400" dirty="0" err="1"/>
              <a:t>Rhabdomyosarcome</a:t>
            </a:r>
            <a:r>
              <a:rPr lang="fr-FR" sz="2400" dirty="0"/>
              <a:t> hépatique</a:t>
            </a:r>
          </a:p>
          <a:p>
            <a:pPr lvl="1"/>
            <a:r>
              <a:rPr lang="fr-FR" sz="2400" dirty="0"/>
              <a:t>Mélanome</a:t>
            </a:r>
          </a:p>
          <a:p>
            <a:pPr lvl="1"/>
            <a:r>
              <a:rPr lang="fr-FR" sz="2400" dirty="0"/>
              <a:t>GIST</a:t>
            </a:r>
          </a:p>
          <a:p>
            <a:r>
              <a:rPr lang="fr-FR" sz="2800" dirty="0"/>
              <a:t>Tumeurs primitives </a:t>
            </a:r>
            <a:r>
              <a:rPr lang="fr-FR" sz="2800" dirty="0" err="1"/>
              <a:t>sarcomatoïdes</a:t>
            </a:r>
            <a:r>
              <a:rPr lang="fr-FR" sz="2800" dirty="0"/>
              <a:t> :</a:t>
            </a:r>
          </a:p>
          <a:p>
            <a:pPr lvl="1"/>
            <a:r>
              <a:rPr lang="fr-FR" sz="2400" dirty="0"/>
              <a:t>CHC </a:t>
            </a:r>
            <a:r>
              <a:rPr lang="fr-FR" sz="2400" dirty="0" err="1"/>
              <a:t>sarcomatoïde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977D4D-3484-D515-73D9-2CC3860E6400}"/>
              </a:ext>
            </a:extLst>
          </p:cNvPr>
          <p:cNvSpPr txBox="1"/>
          <p:nvPr/>
        </p:nvSpPr>
        <p:spPr>
          <a:xfrm flipH="1">
            <a:off x="8036560" y="6211669"/>
            <a:ext cx="415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Wege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Eur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 J Med Genet, 2021</a:t>
            </a:r>
          </a:p>
          <a:p>
            <a:pPr algn="r"/>
            <a:r>
              <a:rPr lang="fr-FR" i="1" dirty="0" err="1">
                <a:solidFill>
                  <a:schemeClr val="accent5">
                    <a:lumMod val="75000"/>
                  </a:schemeClr>
                </a:solidFill>
              </a:rPr>
              <a:t>Morisue</a:t>
            </a:r>
            <a:r>
              <a:rPr lang="fr-FR" i="1" dirty="0">
                <a:solidFill>
                  <a:schemeClr val="accent5">
                    <a:lumMod val="75000"/>
                  </a:schemeClr>
                </a:solidFill>
              </a:rPr>
              <a:t>, Int J Cancer 2021</a:t>
            </a:r>
          </a:p>
        </p:txBody>
      </p:sp>
    </p:spTree>
    <p:extLst>
      <p:ext uri="{BB962C8B-B14F-4D97-AF65-F5344CB8AC3E}">
        <p14:creationId xmlns:p14="http://schemas.microsoft.com/office/powerpoint/2010/main" val="2460062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C2C5A8-D402-3180-9483-4D12B1E8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à retenir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21C83-BA40-0167-42C1-AD8998B86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46482" cy="5120640"/>
          </a:xfrm>
        </p:spPr>
        <p:txBody>
          <a:bodyPr>
            <a:normAutofit/>
          </a:bodyPr>
          <a:lstStyle/>
          <a:p>
            <a:r>
              <a:rPr lang="fr-FR" sz="2800" dirty="0"/>
              <a:t>Le sarcome indifférencié du foie est une tumeur rare mais le plus fréquent des sarcomes hépatiques</a:t>
            </a:r>
          </a:p>
          <a:p>
            <a:r>
              <a:rPr lang="fr-FR" sz="2800" dirty="0"/>
              <a:t>Il peut arriver à tout âge</a:t>
            </a:r>
          </a:p>
          <a:p>
            <a:r>
              <a:rPr lang="fr-FR" sz="2800" dirty="0"/>
              <a:t>L’aspect est celui d’un sarcome pléomorphe avec des cellules géantes</a:t>
            </a:r>
          </a:p>
          <a:p>
            <a:r>
              <a:rPr lang="fr-FR" sz="2800" dirty="0"/>
              <a:t>Pas de marqueur </a:t>
            </a:r>
            <a:r>
              <a:rPr lang="fr-FR" sz="2800" dirty="0" err="1"/>
              <a:t>immunohistochimique</a:t>
            </a:r>
            <a:r>
              <a:rPr lang="fr-FR" sz="2800" dirty="0"/>
              <a:t> spécifique hormis l’</a:t>
            </a:r>
            <a:r>
              <a:rPr lang="fr-FR" sz="2800" dirty="0" err="1"/>
              <a:t>alpha1</a:t>
            </a:r>
            <a:r>
              <a:rPr lang="fr-FR" sz="2800" dirty="0"/>
              <a:t> </a:t>
            </a:r>
            <a:r>
              <a:rPr lang="fr-FR" sz="2800" dirty="0" err="1"/>
              <a:t>anti-trypsine</a:t>
            </a:r>
            <a:r>
              <a:rPr lang="fr-FR" sz="2800" dirty="0"/>
              <a:t> ni moléculaire</a:t>
            </a:r>
          </a:p>
          <a:p>
            <a:r>
              <a:rPr lang="fr-FR" sz="2800" dirty="0"/>
              <a:t>Diagnostic différentiel de métastases hépatiques de sarcome/</a:t>
            </a:r>
            <a:r>
              <a:rPr lang="fr-FR" sz="2800" dirty="0" err="1"/>
              <a:t>hamartome</a:t>
            </a:r>
            <a:r>
              <a:rPr lang="fr-FR" sz="2800" dirty="0"/>
              <a:t> mésenchymateux du foie</a:t>
            </a:r>
          </a:p>
        </p:txBody>
      </p:sp>
    </p:spTree>
    <p:extLst>
      <p:ext uri="{BB962C8B-B14F-4D97-AF65-F5344CB8AC3E}">
        <p14:creationId xmlns:p14="http://schemas.microsoft.com/office/powerpoint/2010/main" val="2963720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8D9A5-668B-B46D-F66E-3F99E26B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40521" cy="4601183"/>
          </a:xfrm>
        </p:spPr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97AD3-3DDA-921C-1A73-CE96FE187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914415" cy="5120640"/>
          </a:xfrm>
        </p:spPr>
        <p:txBody>
          <a:bodyPr>
            <a:normAutofit/>
          </a:bodyPr>
          <a:lstStyle/>
          <a:p>
            <a:r>
              <a:rPr lang="fr-FR" sz="2800" dirty="0"/>
              <a:t>Les services de chirurgie pédiatrique de l’hôpital Bicêtre et de chirurgie hépato-biliaire de l’hôpital Paul Brousse</a:t>
            </a:r>
          </a:p>
          <a:p>
            <a:r>
              <a:rPr lang="fr-FR" sz="2800" dirty="0"/>
              <a:t>Le service d’oncologie pédiatrique de l’Institut Gustave Roussy, en particulier le Dr Fresneau</a:t>
            </a:r>
          </a:p>
          <a:p>
            <a:r>
              <a:rPr lang="fr-FR" sz="2800" dirty="0"/>
              <a:t>Tous les services d’anatomie pathologique correspondants, en particulier de Strasbourg, de Marseille, de Tours, de Rennes, de Clermont-Ferrand…</a:t>
            </a:r>
          </a:p>
        </p:txBody>
      </p:sp>
    </p:spTree>
    <p:extLst>
      <p:ext uri="{BB962C8B-B14F-4D97-AF65-F5344CB8AC3E}">
        <p14:creationId xmlns:p14="http://schemas.microsoft.com/office/powerpoint/2010/main" val="97890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425C8-1DBE-6D8C-4DE4-0935A795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Microscopie</a:t>
            </a:r>
            <a:endParaRPr lang="fr-FR" sz="2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 lnSpcReduction="10000"/>
          </a:bodyPr>
          <a:lstStyle/>
          <a:p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Pas d’ostéoïde immature ou de territoires d’</a:t>
            </a:r>
            <a:r>
              <a:rPr lang="fr-FR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ostéogénène</a:t>
            </a:r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 ou de </a:t>
            </a:r>
            <a:r>
              <a:rPr lang="fr-FR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chondrogénèse</a:t>
            </a: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a typeface="Calibri" panose="020F0502020204030204" pitchFamily="34" charset="0"/>
                <a:cs typeface="Times New Roman" panose="02020603050405020304" pitchFamily="18" charset="0"/>
              </a:rPr>
              <a:t>Pas de contingent à petites cellules rondes ou de cellules de type ostéoclastique</a:t>
            </a:r>
            <a:endParaRPr lang="fr-FR" sz="18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163F0CB-2A5C-611F-218D-7E60E960A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452" r="613" b="9912"/>
          <a:stretch/>
        </p:blipFill>
        <p:spPr>
          <a:xfrm>
            <a:off x="3769359" y="3618867"/>
            <a:ext cx="7620000" cy="32391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83CF5A-4C8D-1F5D-04EB-BC1446C108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5" t="2026" r="1044" b="7823"/>
          <a:stretch/>
        </p:blipFill>
        <p:spPr>
          <a:xfrm>
            <a:off x="3769359" y="0"/>
            <a:ext cx="7620000" cy="36299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63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3194" y="1521931"/>
            <a:ext cx="6859262" cy="3812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90" y="0"/>
            <a:ext cx="8173610" cy="360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1F3979-1639-460F-99F6-9C5A7520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4" t="3601" r="19664" b="9827"/>
          <a:stretch/>
        </p:blipFill>
        <p:spPr>
          <a:xfrm>
            <a:off x="4018390" y="3258000"/>
            <a:ext cx="3880291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88" y="3258000"/>
            <a:ext cx="4325912" cy="360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55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10BED-9B29-9517-1FE9-E9EB7FE9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Immuno</a:t>
            </a: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histochimie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00863E-F2B5-A90B-B51A-E3D4A8865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Marqueurs positifs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32696A-3130-63EC-F928-962BFA4814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Vimentine et bcl2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fr-F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Alpha1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anti-trypsine</a:t>
            </a: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(cellules géantes et cellules fusiformes)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Desmine faible et focale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E8E437-5891-6030-2A00-4C24584C7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Marqueurs négatifs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6C24FF-0074-2495-A124-88645842203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SATB2</a:t>
            </a:r>
          </a:p>
          <a:p>
            <a:r>
              <a:rPr lang="fr-FR" sz="2800" dirty="0" err="1"/>
              <a:t>Myogénine</a:t>
            </a:r>
            <a:r>
              <a:rPr lang="fr-FR" sz="2800" dirty="0"/>
              <a:t>, MyoD1</a:t>
            </a:r>
          </a:p>
          <a:p>
            <a:r>
              <a:rPr lang="fr-FR" sz="2800" dirty="0"/>
              <a:t>Pan-</a:t>
            </a:r>
            <a:r>
              <a:rPr lang="fr-FR" sz="2800" dirty="0" err="1"/>
              <a:t>cytokératine</a:t>
            </a:r>
            <a:r>
              <a:rPr lang="fr-FR" sz="2800" dirty="0"/>
              <a:t> </a:t>
            </a:r>
          </a:p>
          <a:p>
            <a:r>
              <a:rPr lang="fr-FR" sz="2800" dirty="0" err="1"/>
              <a:t>Glypican</a:t>
            </a:r>
            <a:r>
              <a:rPr lang="fr-FR" sz="2800" dirty="0"/>
              <a:t>, béta-caténine</a:t>
            </a:r>
          </a:p>
          <a:p>
            <a:r>
              <a:rPr lang="fr-FR" sz="2800" dirty="0"/>
              <a:t>ERG, CD34, CD117, PS100, MDM2</a:t>
            </a:r>
          </a:p>
        </p:txBody>
      </p:sp>
    </p:spTree>
    <p:extLst>
      <p:ext uri="{BB962C8B-B14F-4D97-AF65-F5344CB8AC3E}">
        <p14:creationId xmlns:p14="http://schemas.microsoft.com/office/powerpoint/2010/main" val="170809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3160" r="1839" b="7695"/>
          <a:stretch/>
        </p:blipFill>
        <p:spPr>
          <a:xfrm>
            <a:off x="7081280" y="4763255"/>
            <a:ext cx="5086692" cy="2076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3225" r="10207" b="10625"/>
          <a:stretch/>
        </p:blipFill>
        <p:spPr>
          <a:xfrm>
            <a:off x="7081280" y="0"/>
            <a:ext cx="5110720" cy="24611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6072" r="14339" b="12796"/>
          <a:stretch/>
        </p:blipFill>
        <p:spPr>
          <a:xfrm>
            <a:off x="7081280" y="2454655"/>
            <a:ext cx="5110720" cy="23407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3932" r="12555" b="8674"/>
          <a:stretch/>
        </p:blipFill>
        <p:spPr>
          <a:xfrm>
            <a:off x="-1" y="2424138"/>
            <a:ext cx="5033826" cy="24834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070" r="10262" b="7656"/>
          <a:stretch/>
        </p:blipFill>
        <p:spPr>
          <a:xfrm>
            <a:off x="-2" y="4907602"/>
            <a:ext cx="5033826" cy="1960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t="8962" r="2212" b="10987"/>
          <a:stretch/>
        </p:blipFill>
        <p:spPr>
          <a:xfrm>
            <a:off x="-1" y="11152"/>
            <a:ext cx="5033825" cy="24241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3015836" y="2065958"/>
            <a:ext cx="20179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Alpha1 antitrypsine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617804" y="2091836"/>
            <a:ext cx="5741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bcl2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629509" y="6470065"/>
            <a:ext cx="5405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p53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349021" y="6498828"/>
            <a:ext cx="68480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CD34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409413" y="4426057"/>
            <a:ext cx="78258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panCK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026818" y="4538271"/>
            <a:ext cx="10070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Desmine</a:t>
            </a:r>
          </a:p>
        </p:txBody>
      </p:sp>
    </p:spTree>
    <p:extLst>
      <p:ext uri="{BB962C8B-B14F-4D97-AF65-F5344CB8AC3E}">
        <p14:creationId xmlns:p14="http://schemas.microsoft.com/office/powerpoint/2010/main" val="4065842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83E3D72-E2DF-6B56-459C-53356A2F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Quel est votre diagnostic ?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 anchor="ctr">
            <a:noAutofit/>
          </a:bodyPr>
          <a:lstStyle/>
          <a:p>
            <a:r>
              <a:rPr lang="fr-FR" sz="2000" dirty="0"/>
              <a:t>A – </a:t>
            </a:r>
            <a:r>
              <a:rPr lang="fr-FR" sz="2000" dirty="0" err="1"/>
              <a:t>Cholangiocarcinome</a:t>
            </a:r>
            <a:r>
              <a:rPr lang="fr-FR" sz="2000" dirty="0"/>
              <a:t> peu différencié</a:t>
            </a:r>
          </a:p>
          <a:p>
            <a:r>
              <a:rPr lang="fr-FR" sz="2000" dirty="0"/>
              <a:t>B – </a:t>
            </a:r>
            <a:r>
              <a:rPr lang="fr-FR" sz="2000" dirty="0" err="1"/>
              <a:t>Rhabdomyosarcome</a:t>
            </a:r>
            <a:r>
              <a:rPr lang="fr-FR" sz="2000" dirty="0"/>
              <a:t> hépatique </a:t>
            </a:r>
          </a:p>
          <a:p>
            <a:r>
              <a:rPr lang="fr-FR" sz="2000" dirty="0"/>
              <a:t>C – </a:t>
            </a:r>
            <a:r>
              <a:rPr lang="fr-FR" sz="2000" dirty="0" err="1"/>
              <a:t>Angiosarcome</a:t>
            </a:r>
            <a:r>
              <a:rPr lang="fr-FR" sz="2000" dirty="0"/>
              <a:t> hépatique</a:t>
            </a:r>
          </a:p>
          <a:p>
            <a:r>
              <a:rPr lang="fr-FR" sz="2000" dirty="0"/>
              <a:t>D – Sarcome embryonnaire indifférencié du foie</a:t>
            </a:r>
          </a:p>
          <a:p>
            <a:r>
              <a:rPr lang="fr-FR" sz="2000" dirty="0"/>
              <a:t>E – Récidive hépatique d’un ostéosarcome</a:t>
            </a:r>
          </a:p>
        </p:txBody>
      </p:sp>
    </p:spTree>
    <p:extLst>
      <p:ext uri="{BB962C8B-B14F-4D97-AF65-F5344CB8AC3E}">
        <p14:creationId xmlns:p14="http://schemas.microsoft.com/office/powerpoint/2010/main" val="197934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BF29EDC3-578F-4E26-BF97-2A9E23FD8E41}"/>
              </a:ext>
            </a:extLst>
          </p:cNvPr>
          <p:cNvSpPr txBox="1">
            <a:spLocks/>
          </p:cNvSpPr>
          <p:nvPr/>
        </p:nvSpPr>
        <p:spPr>
          <a:xfrm>
            <a:off x="272248" y="78813"/>
            <a:ext cx="4190261" cy="9823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800" b="1" dirty="0">
                <a:solidFill>
                  <a:schemeClr val="bg1"/>
                </a:solidFill>
                <a:latin typeface="Gotham" panose="02000504050000020004" pitchFamily="2" charset="0"/>
              </a:rPr>
              <a:t>Cas TUMEUR_02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BDFC2E-C1BC-FE47-D568-B5283422D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5" r="28205"/>
          <a:stretch/>
        </p:blipFill>
        <p:spPr>
          <a:xfrm>
            <a:off x="3476442" y="51756"/>
            <a:ext cx="3381559" cy="22428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DCAA2CE-DF43-07DE-A282-8A44771F0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18"/>
          <a:stretch/>
        </p:blipFill>
        <p:spPr>
          <a:xfrm>
            <a:off x="7371266" y="0"/>
            <a:ext cx="3441943" cy="23216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D5CE4B-F733-21BA-B318-68665474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441" y="2653852"/>
            <a:ext cx="5305955" cy="1926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991DCF-3E59-74C2-9201-85584D3D5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441" y="4931923"/>
            <a:ext cx="5305956" cy="19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30631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dr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TM03457475[[fn=Cadre]]</Template>
  <TotalTime>205</TotalTime>
  <Words>1439</Words>
  <Application>Microsoft Office PowerPoint</Application>
  <PresentationFormat>Grand écran</PresentationFormat>
  <Paragraphs>234</Paragraphs>
  <Slides>35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Corbel</vt:lpstr>
      <vt:lpstr>Gotham</vt:lpstr>
      <vt:lpstr>Times New Roman</vt:lpstr>
      <vt:lpstr>Wingdings 2</vt:lpstr>
      <vt:lpstr>Cadre</vt:lpstr>
      <vt:lpstr>Quand les tumeurs pédiatriques et adultes se rejoignent </vt:lpstr>
      <vt:lpstr>Observation</vt:lpstr>
      <vt:lpstr>Macroscopie</vt:lpstr>
      <vt:lpstr>Microscopie</vt:lpstr>
      <vt:lpstr>Présentation PowerPoint</vt:lpstr>
      <vt:lpstr>Immuno- histochimie</vt:lpstr>
      <vt:lpstr>Présentation PowerPoint</vt:lpstr>
      <vt:lpstr>Quel est votre diagnostic ?</vt:lpstr>
      <vt:lpstr>Réponses</vt:lpstr>
      <vt:lpstr>Diagnostic</vt:lpstr>
      <vt:lpstr>Épidémiologie</vt:lpstr>
      <vt:lpstr>Présentation clinique</vt:lpstr>
      <vt:lpstr>Macroscopie</vt:lpstr>
      <vt:lpstr>Présentation PowerPoint</vt:lpstr>
      <vt:lpstr>Microscopie</vt:lpstr>
      <vt:lpstr>Présentation PowerPoint</vt:lpstr>
      <vt:lpstr>Présentation PowerPoint</vt:lpstr>
      <vt:lpstr>Immunohisto chimie</vt:lpstr>
      <vt:lpstr>Alpha 1 anti-trypsine  Positivité des cellules géantes et des cellules fusiformes</vt:lpstr>
      <vt:lpstr>Génétique</vt:lpstr>
      <vt:lpstr>Pronostic</vt:lpstr>
      <vt:lpstr>Diagnostic différentiel  Hamartome mésenchymateux du foie (HMH)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Enfant   Rhabdomyosarcome embryonnaire</vt:lpstr>
      <vt:lpstr>Présentation PowerPoint</vt:lpstr>
      <vt:lpstr>Enfant   Rhabdomyosarcome</vt:lpstr>
      <vt:lpstr>Enfant  autres tumeurs</vt:lpstr>
      <vt:lpstr>Adulte</vt:lpstr>
      <vt:lpstr>Points à retenir</vt:lpstr>
      <vt:lpstr>Remerciements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Histoséminaire</dc:title>
  <dc:creator>charlotte mussini</dc:creator>
  <cp:lastModifiedBy>tcongres</cp:lastModifiedBy>
  <cp:revision>43</cp:revision>
  <dcterms:created xsi:type="dcterms:W3CDTF">2022-10-05T13:20:47Z</dcterms:created>
  <dcterms:modified xsi:type="dcterms:W3CDTF">2022-11-17T13:02:54Z</dcterms:modified>
</cp:coreProperties>
</file>