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57" r:id="rId4"/>
    <p:sldId id="258" r:id="rId5"/>
    <p:sldId id="259" r:id="rId6"/>
    <p:sldId id="282" r:id="rId7"/>
    <p:sldId id="278" r:id="rId8"/>
    <p:sldId id="277" r:id="rId9"/>
    <p:sldId id="279" r:id="rId10"/>
    <p:sldId id="280" r:id="rId11"/>
    <p:sldId id="281" r:id="rId12"/>
    <p:sldId id="276" r:id="rId13"/>
    <p:sldId id="28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2DB"/>
    <a:srgbClr val="77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/>
    <p:restoredTop sz="94669"/>
  </p:normalViewPr>
  <p:slideViewPr>
    <p:cSldViewPr snapToGrid="0" snapToObjects="1">
      <p:cViewPr>
        <p:scale>
          <a:sx n="87" d="100"/>
          <a:sy n="87" d="100"/>
        </p:scale>
        <p:origin x="10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2732-5EF5-4D4B-BDB6-4619C674D7A2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8588-120E-564F-A5C9-F80C3F6F2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7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Times" pitchFamily="2" charset="0"/>
              </a:rPr>
              <a:t>43 336 nouveaux cas en 2018 (23 216 homme – 20 120 femme) en France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Times" pitchFamily="2" charset="0"/>
              </a:rPr>
              <a:t>17117 décès en 2018 en 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8588-120E-564F-A5C9-F80C3F6F20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1927B-C69F-C641-B69F-F62A92AC6C6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56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D55E9-67C3-3947-A0F7-785F14B2728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0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7F5E1-31D6-1143-A566-31249EC3B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409B91-58AB-554B-8515-4046BC780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99B99-CF92-0F43-8427-0775C851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52DED-73B9-ED4C-BF09-43BE7728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ED5C0-6F73-3E47-A7EC-6FB2B1B9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0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E87BE-D1A5-2447-B6A4-768EF3C8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13FF29-3469-A34B-B868-EE853D4C3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02694-902B-F742-A5C3-248B17C9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60765-5745-8647-A8E3-77D13D1C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4F3FD-8D56-464A-8AE2-6D277181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2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604EE8-1056-9F44-ADB4-CE76CC17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0C6405-1A36-274A-AFD7-E19BF6486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27A7A6-86FC-D349-B59A-AB8F76FD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2EBD0-CDC7-0741-AA98-931489A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3115E-F44F-8843-A88F-12FB7734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68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8F9AB-FA46-2E44-AC68-9F19ABAD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3391CB-A8EB-3642-AE58-A0616377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390312-8E22-8247-A3DC-3CBE7E24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BAF68E-5D71-624A-B894-46408EDA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6AA99-CD5F-B34E-AE5F-0DC99A64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5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826D9-2B15-2F44-9BB0-B3322FDE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ED4E7F-006C-CD48-9E38-6F2D7B88E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968F64-311F-554B-BAC2-9935AD99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8AFEC-65BD-F54E-A814-60B11EA7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6D6DB-B44E-F649-A40F-145C4C3B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7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0E581-A695-CF45-8BDE-3F638B8B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49D1C-16AC-FE46-BBEA-106CF779B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65281-F705-B04E-AB46-0D155DCE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155F4C-600C-724B-AB2A-F58B201E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49BB3-27ED-754E-90A7-430312D6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3CADF6-353B-6842-9154-6560133B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3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8BE48-AB3E-274B-8099-2C4E6D1D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58F2A-2C2D-794B-A2C4-88CC9A56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80E0C7-0EF2-E048-A648-D72E32B2D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4828F4-C782-994F-925A-74D2865FF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8CB939-892C-854E-BA18-86F2B634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A9B04C-0406-4A49-AF57-9845C14A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EDA37C-56E2-AF4B-B9F5-2A5C7DED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D3CC62-A305-284E-8E48-A6551F40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40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1FA32-2C76-1F48-8EDF-472BD1F4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A08698-735A-4E48-8337-B977BA55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A8CBD2-04B5-C34C-A728-992E49E8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837550-8CF8-7740-A59B-43890B4B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0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397966-6850-7540-A7A0-EBCA6340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F764AC-41FB-7146-8799-EA4AB588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20E84E-484B-8248-B715-849AE905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82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75EF7-8ACD-0147-BA45-F4FA6BC6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3467D-F80F-B14E-A191-703F5C54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E6839B-5B27-B94A-9BFD-4CE831413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8C590D-78BA-204C-B7A8-82F51153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80AB37-034B-1C4F-9EF6-189AF548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341074-689C-B44F-80D1-7674448A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7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B3291-2C73-0349-A771-C055E5D1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E011E1-A027-E54D-8F17-ADA66B3C9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CADB8B-C004-0E4B-A46C-5CC0EABA3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38696-6A49-1B4A-BBCA-4942B683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8F5858-AAB2-A34E-963C-34EADEA5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80671D-164F-1E47-BAC3-2799874F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68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279DB3-0333-9D48-AB87-D1E8F14A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ADD0EA-F513-F843-A9DB-5D275E6AD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A7DD19-CCAB-3342-8C22-5CDECCDC9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F46D7-AA5F-3D47-90A6-DE55A9B423BD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52F49-32A4-BC47-8816-413DFA808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79A1C-FCEB-FC4D-8CBA-09B852A88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0104D-2AB6-7F4F-B170-4F7C052E0E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0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3B272E-8784-D343-AD66-37A226966A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96" y="181781"/>
            <a:ext cx="2043741" cy="756941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F45FA7-F05E-3241-8B21-905ACD404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06" y="139932"/>
            <a:ext cx="2323381" cy="8460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102247-B930-4B49-8F8B-EC17A596E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93" y="152983"/>
            <a:ext cx="1397938" cy="874680"/>
          </a:xfrm>
          <a:prstGeom prst="rect">
            <a:avLst/>
          </a:prstGeom>
        </p:spPr>
      </p:pic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518054B-9E2A-BD4A-BB67-6BC85A9A2B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37" y="194832"/>
            <a:ext cx="2269335" cy="7438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AD703D0-7278-C140-9A73-1E30B8E7AEE2}"/>
              </a:ext>
            </a:extLst>
          </p:cNvPr>
          <p:cNvSpPr txBox="1"/>
          <p:nvPr/>
        </p:nvSpPr>
        <p:spPr>
          <a:xfrm>
            <a:off x="3210196" y="1821490"/>
            <a:ext cx="8669223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dirty="0">
                <a:effectLst/>
                <a:latin typeface="Times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signature d’expression CINSARC est prédictive de la survie globale et sans récidive pour les carcinomes colorectaux de stade II-III et surpasse le stade TNM et la classification CMS</a:t>
            </a:r>
            <a:endParaRPr lang="fr-FR" sz="30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cosmétique&#10;&#10;Description générée automatiquement">
            <a:extLst>
              <a:ext uri="{FF2B5EF4-FFF2-40B4-BE49-F238E27FC236}">
                <a16:creationId xmlns:a16="http://schemas.microsoft.com/office/drawing/2014/main" id="{A4DD81FF-AFFE-284A-A29B-2085DB845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A1FB47-0396-6A4E-86F8-CAE4B853E28B}"/>
              </a:ext>
            </a:extLst>
          </p:cNvPr>
          <p:cNvSpPr txBox="1"/>
          <p:nvPr/>
        </p:nvSpPr>
        <p:spPr>
          <a:xfrm>
            <a:off x="3351549" y="5592224"/>
            <a:ext cx="866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/>
                <a:latin typeface="Time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A-C, BRUNAC, J, FOURQUET, G, PEROT, M, JAFFRELOT, </a:t>
            </a:r>
          </a:p>
          <a:p>
            <a:pPr algn="ctr"/>
            <a:r>
              <a:rPr lang="fr-FR" sz="2000" dirty="0">
                <a:effectLst/>
                <a:latin typeface="Times" pitchFamily="2" charset="0"/>
                <a:ea typeface="Calibri" panose="020F0502020204030204" pitchFamily="34" charset="0"/>
                <a:cs typeface="Calibri" panose="020F0502020204030204" pitchFamily="34" charset="0"/>
              </a:rPr>
              <a:t>J, MEILLEROUX, M, DANJOUX, </a:t>
            </a:r>
            <a:r>
              <a:rPr lang="fr-FR" sz="2000" dirty="0" err="1">
                <a:effectLst/>
                <a:latin typeface="Times" pitchFamily="2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2000" dirty="0">
                <a:effectLst/>
                <a:latin typeface="Times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FILLERON, V, NICOLAÏ, </a:t>
            </a:r>
          </a:p>
          <a:p>
            <a:pPr algn="ctr"/>
            <a:r>
              <a:rPr lang="fr-FR" sz="2000" dirty="0">
                <a:effectLst/>
                <a:latin typeface="Times" pitchFamily="2" charset="0"/>
                <a:ea typeface="Calibri" panose="020F0502020204030204" pitchFamily="34" charset="0"/>
                <a:cs typeface="Calibri" panose="020F0502020204030204" pitchFamily="34" charset="0"/>
              </a:rPr>
              <a:t>R, GUIMBAUD, S, ICHER, N, FARES, J, SELVES, F, CHIBON</a:t>
            </a:r>
            <a:endParaRPr lang="fr-FR" sz="20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9EF7EAE-3965-7C48-B2CE-E87CC6A2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65405"/>
              </p:ext>
            </p:extLst>
          </p:nvPr>
        </p:nvGraphicFramePr>
        <p:xfrm>
          <a:off x="233515" y="1167338"/>
          <a:ext cx="11724969" cy="5090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72991">
                  <a:extLst>
                    <a:ext uri="{9D8B030D-6E8A-4147-A177-3AD203B41FA5}">
                      <a16:colId xmlns:a16="http://schemas.microsoft.com/office/drawing/2014/main" val="3743354319"/>
                    </a:ext>
                  </a:extLst>
                </a:gridCol>
                <a:gridCol w="1175219">
                  <a:extLst>
                    <a:ext uri="{9D8B030D-6E8A-4147-A177-3AD203B41FA5}">
                      <a16:colId xmlns:a16="http://schemas.microsoft.com/office/drawing/2014/main" val="3787912066"/>
                    </a:ext>
                  </a:extLst>
                </a:gridCol>
                <a:gridCol w="1211810">
                  <a:extLst>
                    <a:ext uri="{9D8B030D-6E8A-4147-A177-3AD203B41FA5}">
                      <a16:colId xmlns:a16="http://schemas.microsoft.com/office/drawing/2014/main" val="887039032"/>
                    </a:ext>
                  </a:extLst>
                </a:gridCol>
                <a:gridCol w="1363283">
                  <a:extLst>
                    <a:ext uri="{9D8B030D-6E8A-4147-A177-3AD203B41FA5}">
                      <a16:colId xmlns:a16="http://schemas.microsoft.com/office/drawing/2014/main" val="2022285354"/>
                    </a:ext>
                  </a:extLst>
                </a:gridCol>
                <a:gridCol w="1255089">
                  <a:extLst>
                    <a:ext uri="{9D8B030D-6E8A-4147-A177-3AD203B41FA5}">
                      <a16:colId xmlns:a16="http://schemas.microsoft.com/office/drawing/2014/main" val="3633466712"/>
                    </a:ext>
                  </a:extLst>
                </a:gridCol>
                <a:gridCol w="1211809">
                  <a:extLst>
                    <a:ext uri="{9D8B030D-6E8A-4147-A177-3AD203B41FA5}">
                      <a16:colId xmlns:a16="http://schemas.microsoft.com/office/drawing/2014/main" val="2557972176"/>
                    </a:ext>
                  </a:extLst>
                </a:gridCol>
                <a:gridCol w="1341646">
                  <a:extLst>
                    <a:ext uri="{9D8B030D-6E8A-4147-A177-3AD203B41FA5}">
                      <a16:colId xmlns:a16="http://schemas.microsoft.com/office/drawing/2014/main" val="1632789351"/>
                    </a:ext>
                  </a:extLst>
                </a:gridCol>
                <a:gridCol w="1320006">
                  <a:extLst>
                    <a:ext uri="{9D8B030D-6E8A-4147-A177-3AD203B41FA5}">
                      <a16:colId xmlns:a16="http://schemas.microsoft.com/office/drawing/2014/main" val="370936310"/>
                    </a:ext>
                  </a:extLst>
                </a:gridCol>
                <a:gridCol w="1273116">
                  <a:extLst>
                    <a:ext uri="{9D8B030D-6E8A-4147-A177-3AD203B41FA5}">
                      <a16:colId xmlns:a16="http://schemas.microsoft.com/office/drawing/2014/main" val="3981251431"/>
                    </a:ext>
                  </a:extLst>
                </a:gridCol>
              </a:tblGrid>
              <a:tr h="16830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Variable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Survie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sans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maladie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(DFS)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Survie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globale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(OS)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40429"/>
                  </a:ext>
                </a:extLst>
              </a:tr>
              <a:tr h="2051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univariée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multivariée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(N = 122)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univariée 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multivariée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(N = 222)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097915"/>
                  </a:ext>
                </a:extLst>
              </a:tr>
              <a:tr h="35903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CINSARC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2,96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1,18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4,07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1,56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37752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TNM 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1,07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5,46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2,12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1560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Statut</a:t>
                      </a:r>
                      <a:r>
                        <a:rPr lang="en-US" sz="1600" b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MMR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2,56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70651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Perforation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2,45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3035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Grade tumoral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8,48 x 10</a:t>
                      </a:r>
                      <a:r>
                        <a:rPr lang="en-US" sz="1600" baseline="300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6,27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28440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VELIPI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9,78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06475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Nombre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gg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examinés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7,54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1,39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75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CDX2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4,21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2,19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6,93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417049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98D94B70-3D61-0D4D-A942-1C3DFCD07846}"/>
              </a:ext>
            </a:extLst>
          </p:cNvPr>
          <p:cNvSpPr txBox="1">
            <a:spLocks/>
          </p:cNvSpPr>
          <p:nvPr/>
        </p:nvSpPr>
        <p:spPr>
          <a:xfrm>
            <a:off x="130247" y="-924"/>
            <a:ext cx="11931505" cy="111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Cohorte CHU Toulouse (n = 169)</a:t>
            </a:r>
          </a:p>
        </p:txBody>
      </p:sp>
    </p:spTree>
    <p:extLst>
      <p:ext uri="{BB962C8B-B14F-4D97-AF65-F5344CB8AC3E}">
        <p14:creationId xmlns:p14="http://schemas.microsoft.com/office/powerpoint/2010/main" val="170579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3182E5C-0358-E04E-A085-612C236EC239}"/>
              </a:ext>
            </a:extLst>
          </p:cNvPr>
          <p:cNvSpPr txBox="1"/>
          <p:nvPr/>
        </p:nvSpPr>
        <p:spPr>
          <a:xfrm>
            <a:off x="329417" y="1111579"/>
            <a:ext cx="111469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CINSARC est un outil pronostique robuste et immédiatement applicable dans les CCR de stades II-III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fr-FR" sz="2000" dirty="0">
                <a:latin typeface="Times" pitchFamily="2" charset="0"/>
                <a:sym typeface="Wingdings" pitchFamily="2" charset="2"/>
              </a:rPr>
              <a:t>Deux cohortes rétrospective indépendantes (477 patients)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fr-FR" sz="2000" dirty="0">
                <a:latin typeface="Times" pitchFamily="2" charset="0"/>
                <a:sym typeface="Wingdings" pitchFamily="2" charset="2"/>
              </a:rPr>
              <a:t>Surpasse TNM et CMS</a:t>
            </a:r>
            <a:endParaRPr lang="fr-FR" sz="2000" dirty="0">
              <a:latin typeface="Times" pitchFamily="2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8C2FCE0-254A-404F-920D-44052036390A}"/>
              </a:ext>
            </a:extLst>
          </p:cNvPr>
          <p:cNvSpPr txBox="1">
            <a:spLocks/>
          </p:cNvSpPr>
          <p:nvPr/>
        </p:nvSpPr>
        <p:spPr>
          <a:xfrm>
            <a:off x="130247" y="-924"/>
            <a:ext cx="11931505" cy="111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Discussion - Conclusion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67EBDA-15BE-3F48-B701-2C8684F04DFA}"/>
              </a:ext>
            </a:extLst>
          </p:cNvPr>
          <p:cNvSpPr txBox="1"/>
          <p:nvPr/>
        </p:nvSpPr>
        <p:spPr>
          <a:xfrm>
            <a:off x="329417" y="6160693"/>
            <a:ext cx="1067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Perspective : Validation sur cohortes cliniques prospectives (en cours)</a:t>
            </a:r>
          </a:p>
          <a:p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101422-01BD-D045-8C8C-64CB8825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98" y="2379552"/>
            <a:ext cx="8732670" cy="350047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60C69B-7128-454F-A0F0-19060AAD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224" y="5762335"/>
            <a:ext cx="934528" cy="9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D364C19-CF7C-2B4B-823C-5318489EDE5B}"/>
              </a:ext>
            </a:extLst>
          </p:cNvPr>
          <p:cNvSpPr txBox="1"/>
          <p:nvPr/>
        </p:nvSpPr>
        <p:spPr>
          <a:xfrm>
            <a:off x="109886" y="5195074"/>
            <a:ext cx="348872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latin typeface="Times" pitchFamily="2" charset="0"/>
              </a:rPr>
              <a:t>Équipe 19 - ONCOSARC : F, Chibon, J, </a:t>
            </a:r>
            <a:r>
              <a:rPr lang="fr-FR" sz="1600" dirty="0" err="1">
                <a:latin typeface="Times" pitchFamily="2" charset="0"/>
              </a:rPr>
              <a:t>Fourquet</a:t>
            </a:r>
            <a:r>
              <a:rPr lang="fr-FR" sz="1600" dirty="0">
                <a:latin typeface="Times" pitchFamily="2" charset="0"/>
              </a:rPr>
              <a:t>, G, Pérot, V, </a:t>
            </a:r>
            <a:r>
              <a:rPr lang="fr-FR" sz="1600" dirty="0" err="1">
                <a:latin typeface="Times" pitchFamily="2" charset="0"/>
              </a:rPr>
              <a:t>Nicolai</a:t>
            </a:r>
            <a:endParaRPr lang="fr-FR" sz="1600" dirty="0">
              <a:latin typeface="Times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Times" pitchFamily="2" charset="0"/>
              </a:rPr>
              <a:t>Pôle technologique : N, Saint-Laurent, E, </a:t>
            </a:r>
            <a:r>
              <a:rPr lang="fr-FR" sz="1600" dirty="0" err="1">
                <a:latin typeface="Times" pitchFamily="2" charset="0"/>
              </a:rPr>
              <a:t>Sarot</a:t>
            </a:r>
            <a:endParaRPr lang="fr-FR" sz="1600" dirty="0">
              <a:latin typeface="Times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67AEF3-53C3-594A-9C1D-CAD94C02DBFF}"/>
              </a:ext>
            </a:extLst>
          </p:cNvPr>
          <p:cNvSpPr txBox="1"/>
          <p:nvPr/>
        </p:nvSpPr>
        <p:spPr>
          <a:xfrm>
            <a:off x="3885269" y="5160675"/>
            <a:ext cx="442146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latin typeface="Times" pitchFamily="2" charset="0"/>
              </a:rPr>
              <a:t>Laboratoire d’Anatomie et Cytologie Pathologiques :  J, Selves, N, Van Acker, FX, </a:t>
            </a:r>
            <a:r>
              <a:rPr lang="fr-FR" sz="1600" dirty="0" err="1">
                <a:latin typeface="Times" pitchFamily="2" charset="0"/>
              </a:rPr>
              <a:t>Frenois</a:t>
            </a:r>
            <a:r>
              <a:rPr lang="fr-FR" sz="1600" dirty="0">
                <a:latin typeface="Times" pitchFamily="2" charset="0"/>
              </a:rPr>
              <a:t>, S, </a:t>
            </a:r>
            <a:r>
              <a:rPr lang="fr-FR" sz="1600" dirty="0" err="1">
                <a:latin typeface="Times" pitchFamily="2" charset="0"/>
              </a:rPr>
              <a:t>Grenard</a:t>
            </a:r>
            <a:r>
              <a:rPr lang="fr-FR" sz="1600" dirty="0">
                <a:latin typeface="Times" pitchFamily="2" charset="0"/>
              </a:rPr>
              <a:t>, A, </a:t>
            </a:r>
            <a:r>
              <a:rPr lang="fr-FR" sz="1600" dirty="0" err="1">
                <a:latin typeface="Times" pitchFamily="2" charset="0"/>
              </a:rPr>
              <a:t>Alloy</a:t>
            </a:r>
            <a:endParaRPr lang="fr-FR" sz="1600" dirty="0">
              <a:latin typeface="Times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Times" pitchFamily="2" charset="0"/>
              </a:rPr>
              <a:t>CRB-IUC : A, Gomez, S, </a:t>
            </a:r>
            <a:r>
              <a:rPr lang="fr-FR" sz="1600" dirty="0" err="1">
                <a:latin typeface="Times" pitchFamily="2" charset="0"/>
              </a:rPr>
              <a:t>Peries</a:t>
            </a:r>
            <a:r>
              <a:rPr lang="fr-FR" sz="1600" dirty="0">
                <a:latin typeface="Times" pitchFamily="2" charset="0"/>
              </a:rPr>
              <a:t>-Bataille, C, </a:t>
            </a:r>
            <a:r>
              <a:rPr lang="fr-FR" sz="1600" dirty="0" err="1">
                <a:latin typeface="Times" pitchFamily="2" charset="0"/>
              </a:rPr>
              <a:t>Casaroli</a:t>
            </a:r>
            <a:r>
              <a:rPr lang="fr-FR" sz="1600" dirty="0">
                <a:latin typeface="Times" pitchFamily="2" charset="0"/>
              </a:rPr>
              <a:t>, L, </a:t>
            </a:r>
            <a:r>
              <a:rPr lang="fr-FR" sz="1600" dirty="0" err="1">
                <a:latin typeface="Times" pitchFamily="2" charset="0"/>
              </a:rPr>
              <a:t>Vaz</a:t>
            </a:r>
            <a:r>
              <a:rPr lang="fr-FR" sz="1600" dirty="0">
                <a:latin typeface="Times" pitchFamily="2" charset="0"/>
              </a:rPr>
              <a:t>, C, Quintana, F, Zaidi, M, </a:t>
            </a:r>
            <a:r>
              <a:rPr lang="fr-FR" sz="1600" dirty="0" err="1">
                <a:latin typeface="Times" pitchFamily="2" charset="0"/>
              </a:rPr>
              <a:t>Byl</a:t>
            </a:r>
            <a:r>
              <a:rPr lang="fr-FR" sz="1600" dirty="0">
                <a:latin typeface="Times" pitchFamily="2" charset="0"/>
              </a:rPr>
              <a:t>, </a:t>
            </a:r>
            <a:r>
              <a:rPr lang="fr-FR" sz="1600" dirty="0" err="1">
                <a:latin typeface="Times" pitchFamily="2" charset="0"/>
              </a:rPr>
              <a:t>T</a:t>
            </a:r>
            <a:r>
              <a:rPr lang="fr-FR" sz="1600" dirty="0">
                <a:latin typeface="Times" pitchFamily="2" charset="0"/>
              </a:rPr>
              <a:t>, </a:t>
            </a:r>
            <a:r>
              <a:rPr lang="fr-FR" sz="1600" dirty="0" err="1">
                <a:latin typeface="Times" pitchFamily="2" charset="0"/>
              </a:rPr>
              <a:t>Ralamboarivony</a:t>
            </a:r>
            <a:r>
              <a:rPr lang="fr-FR" sz="1600" dirty="0">
                <a:latin typeface="Times" pitchFamily="2" charset="0"/>
              </a:rPr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CF137B-3542-5C45-9CDE-735C21E3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14" y="3993168"/>
            <a:ext cx="3706372" cy="10121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902EC2-7EB5-804B-940C-D0BD38974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15" y="3994968"/>
            <a:ext cx="1614728" cy="1010324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3681FA0B-E7F8-454C-A154-3C52CA6B0717}"/>
              </a:ext>
            </a:extLst>
          </p:cNvPr>
          <p:cNvSpPr txBox="1">
            <a:spLocks/>
          </p:cNvSpPr>
          <p:nvPr/>
        </p:nvSpPr>
        <p:spPr>
          <a:xfrm>
            <a:off x="0" y="-29206"/>
            <a:ext cx="12192000" cy="1631217"/>
          </a:xfrm>
          <a:prstGeom prst="rect">
            <a:avLst/>
          </a:prstGeom>
          <a:solidFill>
            <a:srgbClr val="773C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Merci de votre attention</a:t>
            </a: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521CD3-1307-6E4F-BD3A-65C7D18690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04" y="1806664"/>
            <a:ext cx="3036762" cy="9954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3D3CDA-B858-EB42-ADD2-C5FDEBE260BA}"/>
              </a:ext>
            </a:extLst>
          </p:cNvPr>
          <p:cNvSpPr txBox="1"/>
          <p:nvPr/>
        </p:nvSpPr>
        <p:spPr>
          <a:xfrm>
            <a:off x="729768" y="2851342"/>
            <a:ext cx="513665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" pitchFamily="2" charset="0"/>
              </a:rPr>
              <a:t>Soutien pour la formation à la recherche fondamentale et translationnelle en cancérologie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9740E3-F473-B742-9EE2-FD8040892552}"/>
              </a:ext>
            </a:extLst>
          </p:cNvPr>
          <p:cNvSpPr txBox="1"/>
          <p:nvPr/>
        </p:nvSpPr>
        <p:spPr>
          <a:xfrm>
            <a:off x="6414262" y="3090446"/>
            <a:ext cx="513665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" pitchFamily="2" charset="0"/>
              </a:rPr>
              <a:t>Fond d’Aide à la Recherche et à l’Évaluation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F2CDA7-442D-0B45-A260-9515058A74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0" t="1536" r="1450" b="1536"/>
          <a:stretch/>
        </p:blipFill>
        <p:spPr>
          <a:xfrm>
            <a:off x="7992533" y="1697325"/>
            <a:ext cx="1741402" cy="12632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CC0FAD-A88F-6740-9600-19CB852446F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76" y="3993168"/>
            <a:ext cx="2151953" cy="7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C3D3FA0-96F5-5342-B3C8-FF691159FD29}"/>
              </a:ext>
            </a:extLst>
          </p:cNvPr>
          <p:cNvSpPr txBox="1"/>
          <p:nvPr/>
        </p:nvSpPr>
        <p:spPr>
          <a:xfrm>
            <a:off x="8593393" y="5158437"/>
            <a:ext cx="348872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effectLst/>
                <a:latin typeface="Times" pitchFamily="2" charset="0"/>
                <a:ea typeface="Calibri" panose="020F0502020204030204" pitchFamily="34" charset="0"/>
              </a:rPr>
              <a:t>Service d’Oncologie Digestive : M, </a:t>
            </a:r>
            <a:r>
              <a:rPr lang="fr-FR" sz="1600" dirty="0" err="1">
                <a:effectLst/>
                <a:latin typeface="Times" pitchFamily="2" charset="0"/>
                <a:ea typeface="Calibri" panose="020F0502020204030204" pitchFamily="34" charset="0"/>
              </a:rPr>
              <a:t>Jaffrelot</a:t>
            </a:r>
            <a:r>
              <a:rPr lang="fr-FR" sz="1600" dirty="0">
                <a:effectLst/>
                <a:latin typeface="Times" pitchFamily="2" charset="0"/>
                <a:ea typeface="Calibri" panose="020F0502020204030204" pitchFamily="34" charset="0"/>
              </a:rPr>
              <a:t>, R, </a:t>
            </a:r>
            <a:r>
              <a:rPr lang="fr-FR" sz="1600" dirty="0" err="1">
                <a:effectLst/>
                <a:latin typeface="Times" pitchFamily="2" charset="0"/>
                <a:ea typeface="Calibri" panose="020F0502020204030204" pitchFamily="34" charset="0"/>
              </a:rPr>
              <a:t>Guimbaud</a:t>
            </a:r>
            <a:r>
              <a:rPr lang="fr-FR" sz="1600" dirty="0">
                <a:effectLst/>
                <a:latin typeface="Times" pitchFamily="2" charset="0"/>
                <a:ea typeface="Calibri" panose="020F0502020204030204" pitchFamily="34" charset="0"/>
              </a:rPr>
              <a:t>, N, Farés</a:t>
            </a:r>
            <a:r>
              <a:rPr lang="fr-FR" sz="1600" dirty="0">
                <a:effectLst/>
                <a:latin typeface="Times" pitchFamily="2" charset="0"/>
              </a:rPr>
              <a:t> </a:t>
            </a:r>
            <a:endParaRPr lang="fr-FR" sz="16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64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A1567F09-8E1E-A940-9746-E0E5CA9100B7}"/>
              </a:ext>
            </a:extLst>
          </p:cNvPr>
          <p:cNvSpPr txBox="1"/>
          <p:nvPr/>
        </p:nvSpPr>
        <p:spPr>
          <a:xfrm>
            <a:off x="150439" y="969103"/>
            <a:ext cx="1189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" pitchFamily="2" charset="0"/>
              </a:rPr>
              <a:t>CMS1 = 46 (15,5 %) - CMS2 = 79 (26,6 %) - CMS3 = 41 (13,8 %) - CMS4 = 69 (23,2 %) - NA = 62 (20,9 %)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24A7298-6106-A94D-8458-BB3B26AD7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5" y="2120767"/>
            <a:ext cx="5137775" cy="3077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622342-7B64-CA4E-8F9D-5CD976DA12EB}"/>
              </a:ext>
            </a:extLst>
          </p:cNvPr>
          <p:cNvSpPr/>
          <p:nvPr/>
        </p:nvSpPr>
        <p:spPr>
          <a:xfrm>
            <a:off x="9547138" y="1020447"/>
            <a:ext cx="1983011" cy="296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" pitchFamily="2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8B49994-2276-6740-9747-F2ABDEED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73" y="2120767"/>
            <a:ext cx="5137775" cy="307774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147F64EE-8D8A-AD47-A0CF-F720FA3FC469}"/>
              </a:ext>
            </a:extLst>
          </p:cNvPr>
          <p:cNvSpPr txBox="1"/>
          <p:nvPr/>
        </p:nvSpPr>
        <p:spPr>
          <a:xfrm>
            <a:off x="9240960" y="4322331"/>
            <a:ext cx="214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Times" pitchFamily="2" charset="0"/>
              </a:rPr>
              <a:t>P</a:t>
            </a:r>
            <a:r>
              <a:rPr lang="fr-FR" sz="1400" dirty="0">
                <a:latin typeface="Times" pitchFamily="2" charset="0"/>
              </a:rPr>
              <a:t> log-</a:t>
            </a:r>
            <a:r>
              <a:rPr lang="fr-FR" sz="1400" dirty="0" err="1">
                <a:latin typeface="Times" pitchFamily="2" charset="0"/>
              </a:rPr>
              <a:t>rank</a:t>
            </a:r>
            <a:r>
              <a:rPr lang="fr-FR" sz="1400" dirty="0">
                <a:latin typeface="Times" pitchFamily="2" charset="0"/>
              </a:rPr>
              <a:t> = 1,34 x 10</a:t>
            </a:r>
            <a:r>
              <a:rPr lang="fr-FR" sz="1400" baseline="30000" dirty="0">
                <a:latin typeface="Times" pitchFamily="2" charset="0"/>
              </a:rPr>
              <a:t>-1</a:t>
            </a:r>
            <a:r>
              <a:rPr lang="fr-FR" sz="1400" dirty="0">
                <a:latin typeface="Times" pitchFamily="2" charset="0"/>
              </a:rPr>
              <a:t> 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D6A851D-C310-5F40-B34F-8C6AF16B0C54}"/>
              </a:ext>
            </a:extLst>
          </p:cNvPr>
          <p:cNvSpPr txBox="1"/>
          <p:nvPr/>
        </p:nvSpPr>
        <p:spPr>
          <a:xfrm>
            <a:off x="3198566" y="4322331"/>
            <a:ext cx="2145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Times" pitchFamily="2" charset="0"/>
              </a:rPr>
              <a:t>P</a:t>
            </a:r>
            <a:r>
              <a:rPr lang="fr-FR" sz="1400" dirty="0">
                <a:latin typeface="Times" pitchFamily="2" charset="0"/>
              </a:rPr>
              <a:t> log-</a:t>
            </a:r>
            <a:r>
              <a:rPr lang="fr-FR" sz="1400" dirty="0" err="1">
                <a:latin typeface="Times" pitchFamily="2" charset="0"/>
              </a:rPr>
              <a:t>rank</a:t>
            </a:r>
            <a:r>
              <a:rPr lang="fr-FR" sz="1400" dirty="0">
                <a:latin typeface="Times" pitchFamily="2" charset="0"/>
              </a:rPr>
              <a:t> = 3,32 x 10</a:t>
            </a:r>
            <a:r>
              <a:rPr lang="fr-FR" sz="1400" baseline="30000" dirty="0">
                <a:latin typeface="Times" pitchFamily="2" charset="0"/>
              </a:rPr>
              <a:t>-2</a:t>
            </a:r>
            <a:r>
              <a:rPr lang="fr-FR" sz="1400" dirty="0">
                <a:latin typeface="Times" pitchFamily="2" charset="0"/>
              </a:rPr>
              <a:t>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527B1B-BD9B-C84C-B452-43B86D8D0201}"/>
              </a:ext>
            </a:extLst>
          </p:cNvPr>
          <p:cNvSpPr/>
          <p:nvPr/>
        </p:nvSpPr>
        <p:spPr>
          <a:xfrm>
            <a:off x="8516755" y="2246506"/>
            <a:ext cx="1448410" cy="190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FA60AD-A48D-6049-B719-38F8DE91BE9B}"/>
              </a:ext>
            </a:extLst>
          </p:cNvPr>
          <p:cNvSpPr/>
          <p:nvPr/>
        </p:nvSpPr>
        <p:spPr>
          <a:xfrm>
            <a:off x="2474361" y="2177163"/>
            <a:ext cx="1448410" cy="27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9F2286A-653B-BC4F-8825-6F6E1A29F54C}"/>
              </a:ext>
            </a:extLst>
          </p:cNvPr>
          <p:cNvSpPr txBox="1"/>
          <p:nvPr/>
        </p:nvSpPr>
        <p:spPr>
          <a:xfrm>
            <a:off x="6288957" y="1723166"/>
            <a:ext cx="5793161" cy="430887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Times" pitchFamily="2" charset="0"/>
              </a:rPr>
              <a:t>SURVIE GLOBALE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42E164-3F2E-B14B-B41E-EEDE045A4A80}"/>
              </a:ext>
            </a:extLst>
          </p:cNvPr>
          <p:cNvSpPr txBox="1"/>
          <p:nvPr/>
        </p:nvSpPr>
        <p:spPr>
          <a:xfrm>
            <a:off x="144156" y="1723165"/>
            <a:ext cx="5793161" cy="430887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Times" pitchFamily="2" charset="0"/>
              </a:rPr>
              <a:t>SURVIE SANS RÉCIDIVE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75E1D-C473-934C-9A20-59951834A466}"/>
              </a:ext>
            </a:extLst>
          </p:cNvPr>
          <p:cNvSpPr/>
          <p:nvPr/>
        </p:nvSpPr>
        <p:spPr>
          <a:xfrm>
            <a:off x="119627" y="3342518"/>
            <a:ext cx="219454" cy="39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DC67928-9261-2D46-889D-636554F42680}"/>
              </a:ext>
            </a:extLst>
          </p:cNvPr>
          <p:cNvSpPr txBox="1"/>
          <p:nvPr/>
        </p:nvSpPr>
        <p:spPr>
          <a:xfrm>
            <a:off x="2321100" y="6488668"/>
            <a:ext cx="724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Times" pitchFamily="2" charset="0"/>
                <a:sym typeface="Wingdings" pitchFamily="2" charset="2"/>
              </a:rPr>
              <a:t> </a:t>
            </a:r>
            <a:r>
              <a:rPr lang="fr-FR" sz="2000" b="1" dirty="0">
                <a:latin typeface="Times" pitchFamily="2" charset="0"/>
              </a:rPr>
              <a:t>Problèmes de reproductibilité / robustesse / limites techniques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86683B-E6AA-1646-93F4-44AB06BB1016}"/>
              </a:ext>
            </a:extLst>
          </p:cNvPr>
          <p:cNvSpPr txBox="1"/>
          <p:nvPr/>
        </p:nvSpPr>
        <p:spPr>
          <a:xfrm>
            <a:off x="10323444" y="6519446"/>
            <a:ext cx="186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Guinney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et al., 2015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4A8D5-6A0F-E148-AA9D-3F36E77B2791}"/>
              </a:ext>
            </a:extLst>
          </p:cNvPr>
          <p:cNvSpPr/>
          <p:nvPr/>
        </p:nvSpPr>
        <p:spPr>
          <a:xfrm>
            <a:off x="6161927" y="3353556"/>
            <a:ext cx="219454" cy="39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" pitchFamily="2" charset="0"/>
            </a:endParaRPr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F6C19B2E-821C-E74E-B75C-3FC7C3EA7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74630"/>
              </p:ext>
            </p:extLst>
          </p:nvPr>
        </p:nvGraphicFramePr>
        <p:xfrm>
          <a:off x="889304" y="5077514"/>
          <a:ext cx="4302863" cy="11988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32719">
                  <a:extLst>
                    <a:ext uri="{9D8B030D-6E8A-4147-A177-3AD203B41FA5}">
                      <a16:colId xmlns:a16="http://schemas.microsoft.com/office/drawing/2014/main" val="758130813"/>
                    </a:ext>
                  </a:extLst>
                </a:gridCol>
                <a:gridCol w="376801">
                  <a:extLst>
                    <a:ext uri="{9D8B030D-6E8A-4147-A177-3AD203B41FA5}">
                      <a16:colId xmlns:a16="http://schemas.microsoft.com/office/drawing/2014/main" val="838373458"/>
                    </a:ext>
                  </a:extLst>
                </a:gridCol>
                <a:gridCol w="646672">
                  <a:extLst>
                    <a:ext uri="{9D8B030D-6E8A-4147-A177-3AD203B41FA5}">
                      <a16:colId xmlns:a16="http://schemas.microsoft.com/office/drawing/2014/main" val="4071569077"/>
                    </a:ext>
                  </a:extLst>
                </a:gridCol>
                <a:gridCol w="646671">
                  <a:extLst>
                    <a:ext uri="{9D8B030D-6E8A-4147-A177-3AD203B41FA5}">
                      <a16:colId xmlns:a16="http://schemas.microsoft.com/office/drawing/2014/main" val="4275752993"/>
                    </a:ext>
                  </a:extLst>
                </a:gridCol>
              </a:tblGrid>
              <a:tr h="23976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extLst>
                  <a:ext uri="{0D108BD9-81ED-4DB2-BD59-A6C34878D82A}">
                    <a16:rowId xmlns:a16="http://schemas.microsoft.com/office/drawing/2014/main" val="2013946327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CMS1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46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13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560801505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CMS2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79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29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8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326201854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CMS3</a:t>
                      </a: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41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18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9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393384113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CMS4</a:t>
                      </a: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69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25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6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25424701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25C84949-ECDD-AF46-91DA-241CBB470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7774"/>
              </p:ext>
            </p:extLst>
          </p:nvPr>
        </p:nvGraphicFramePr>
        <p:xfrm>
          <a:off x="7034105" y="5073393"/>
          <a:ext cx="4302863" cy="11988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9503">
                  <a:extLst>
                    <a:ext uri="{9D8B030D-6E8A-4147-A177-3AD203B41FA5}">
                      <a16:colId xmlns:a16="http://schemas.microsoft.com/office/drawing/2014/main" val="758130813"/>
                    </a:ext>
                  </a:extLst>
                </a:gridCol>
                <a:gridCol w="330017">
                  <a:extLst>
                    <a:ext uri="{9D8B030D-6E8A-4147-A177-3AD203B41FA5}">
                      <a16:colId xmlns:a16="http://schemas.microsoft.com/office/drawing/2014/main" val="838373458"/>
                    </a:ext>
                  </a:extLst>
                </a:gridCol>
                <a:gridCol w="646672">
                  <a:extLst>
                    <a:ext uri="{9D8B030D-6E8A-4147-A177-3AD203B41FA5}">
                      <a16:colId xmlns:a16="http://schemas.microsoft.com/office/drawing/2014/main" val="4071569077"/>
                    </a:ext>
                  </a:extLst>
                </a:gridCol>
                <a:gridCol w="646671">
                  <a:extLst>
                    <a:ext uri="{9D8B030D-6E8A-4147-A177-3AD203B41FA5}">
                      <a16:colId xmlns:a16="http://schemas.microsoft.com/office/drawing/2014/main" val="4275752993"/>
                    </a:ext>
                  </a:extLst>
                </a:gridCol>
              </a:tblGrid>
              <a:tr h="23976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extLst>
                  <a:ext uri="{0D108BD9-81ED-4DB2-BD59-A6C34878D82A}">
                    <a16:rowId xmlns:a16="http://schemas.microsoft.com/office/drawing/2014/main" val="2013946327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CMS1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46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17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560801505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CMS2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79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35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10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326201854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CMS3</a:t>
                      </a: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41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18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9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393384113"/>
                  </a:ext>
                </a:extLst>
              </a:tr>
              <a:tr h="2397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CMS4</a:t>
                      </a:r>
                    </a:p>
                  </a:txBody>
                  <a:tcPr marL="11239" marR="11239" marT="112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69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27</a:t>
                      </a:r>
                    </a:p>
                  </a:txBody>
                  <a:tcPr marL="16193" marR="16193" marT="161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8</a:t>
                      </a:r>
                    </a:p>
                  </a:txBody>
                  <a:tcPr marL="16193" marR="16193" marT="16193" marB="0" anchor="b"/>
                </a:tc>
                <a:extLst>
                  <a:ext uri="{0D108BD9-81ED-4DB2-BD59-A6C34878D82A}">
                    <a16:rowId xmlns:a16="http://schemas.microsoft.com/office/drawing/2014/main" val="325424701"/>
                  </a:ext>
                </a:extLst>
              </a:tr>
            </a:tbl>
          </a:graphicData>
        </a:graphic>
      </p:graphicFrame>
      <p:sp>
        <p:nvSpPr>
          <p:cNvPr id="21" name="Titre 1">
            <a:extLst>
              <a:ext uri="{FF2B5EF4-FFF2-40B4-BE49-F238E27FC236}">
                <a16:creationId xmlns:a16="http://schemas.microsoft.com/office/drawing/2014/main" id="{84C013D5-47B3-FA49-A71A-9D6DE61487C9}"/>
              </a:ext>
            </a:extLst>
          </p:cNvPr>
          <p:cNvSpPr txBox="1">
            <a:spLocks/>
          </p:cNvSpPr>
          <p:nvPr/>
        </p:nvSpPr>
        <p:spPr>
          <a:xfrm>
            <a:off x="130247" y="-924"/>
            <a:ext cx="11931505" cy="111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Cohorte TCGA (n = 297) : CMS</a:t>
            </a:r>
          </a:p>
        </p:txBody>
      </p:sp>
    </p:spTree>
    <p:extLst>
      <p:ext uri="{BB962C8B-B14F-4D97-AF65-F5344CB8AC3E}">
        <p14:creationId xmlns:p14="http://schemas.microsoft.com/office/powerpoint/2010/main" val="48148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5F4501-F6F7-46D5-9A5C-9336358615F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69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D02E0-28C0-F440-B157-4520EB12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7" y="-924"/>
            <a:ext cx="11931505" cy="111250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Cancer colorectal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6B384E-6B03-9B40-814C-DF7E62D27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07" y="933496"/>
            <a:ext cx="10847193" cy="12314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Times" pitchFamily="2" charset="0"/>
              </a:rPr>
              <a:t>4</a:t>
            </a:r>
            <a:r>
              <a:rPr lang="fr-FR" sz="1800" baseline="30000" dirty="0">
                <a:latin typeface="Times" pitchFamily="2" charset="0"/>
              </a:rPr>
              <a:t>e</a:t>
            </a:r>
            <a:r>
              <a:rPr lang="fr-FR" sz="1800" dirty="0">
                <a:latin typeface="Times" pitchFamily="2" charset="0"/>
              </a:rPr>
              <a:t> cancer le plus fréquent - 2</a:t>
            </a:r>
            <a:r>
              <a:rPr lang="fr-FR" sz="1800" baseline="30000" dirty="0">
                <a:latin typeface="Times" pitchFamily="2" charset="0"/>
              </a:rPr>
              <a:t>e</a:t>
            </a:r>
            <a:r>
              <a:rPr lang="fr-FR" sz="1800" dirty="0">
                <a:latin typeface="Times" pitchFamily="2" charset="0"/>
              </a:rPr>
              <a:t> cause de décès liée au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Times" pitchFamily="2" charset="0"/>
              </a:rPr>
              <a:t>Survie à 5 ans : 63%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latin typeface="Times" pitchFamily="2" charset="0"/>
              </a:rPr>
              <a:t>Pronostic </a:t>
            </a:r>
            <a:r>
              <a:rPr lang="fr-FR" sz="1800" dirty="0">
                <a:latin typeface="Times" pitchFamily="2" charset="0"/>
                <a:sym typeface="Wingdings" pitchFamily="2" charset="2"/>
              </a:rPr>
              <a:t> classification TNM / facteurs </a:t>
            </a:r>
            <a:r>
              <a:rPr lang="fr-FR" sz="1800" dirty="0" err="1">
                <a:latin typeface="Times" pitchFamily="2" charset="0"/>
                <a:sym typeface="Wingdings" pitchFamily="2" charset="2"/>
              </a:rPr>
              <a:t>histopronostiques</a:t>
            </a:r>
            <a:endParaRPr lang="fr-FR" sz="1800" dirty="0">
              <a:latin typeface="Times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38E6E7-744E-E64D-B65B-52132C5B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062" y="96778"/>
            <a:ext cx="1725573" cy="20013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B343FA-6C55-A148-BCA6-94B12A596465}"/>
              </a:ext>
            </a:extLst>
          </p:cNvPr>
          <p:cNvSpPr txBox="1"/>
          <p:nvPr/>
        </p:nvSpPr>
        <p:spPr>
          <a:xfrm>
            <a:off x="5648633" y="6519446"/>
            <a:ext cx="654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Institut national du cancer; Amin et al,, 2017 ; </a:t>
            </a:r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Nitsche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et al,, Kim et al,, 2019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810CF99-4DDC-584A-836A-281A75EA0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5" r="19720" b="-1"/>
          <a:stretch/>
        </p:blipFill>
        <p:spPr bwMode="auto">
          <a:xfrm>
            <a:off x="890597" y="2606784"/>
            <a:ext cx="4531606" cy="30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9E056-FE38-FC47-A7DD-3467FB8B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208" y="2709374"/>
            <a:ext cx="4696011" cy="30618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7C14AA-B191-B84C-BE2B-67DA37903C5C}"/>
              </a:ext>
            </a:extLst>
          </p:cNvPr>
          <p:cNvSpPr/>
          <p:nvPr/>
        </p:nvSpPr>
        <p:spPr>
          <a:xfrm>
            <a:off x="506607" y="2704267"/>
            <a:ext cx="5435601" cy="306697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99520-6E8B-DA4D-8FE2-6CDE332E07C7}"/>
              </a:ext>
            </a:extLst>
          </p:cNvPr>
          <p:cNvSpPr/>
          <p:nvPr/>
        </p:nvSpPr>
        <p:spPr>
          <a:xfrm>
            <a:off x="6066218" y="2693556"/>
            <a:ext cx="5435601" cy="306697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82A428-DBD4-4A42-9B22-5174E52D68BE}"/>
              </a:ext>
            </a:extLst>
          </p:cNvPr>
          <p:cNvSpPr txBox="1"/>
          <p:nvPr/>
        </p:nvSpPr>
        <p:spPr>
          <a:xfrm>
            <a:off x="6066219" y="2262449"/>
            <a:ext cx="5435600" cy="430887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Times" pitchFamily="2" charset="0"/>
              </a:rPr>
              <a:t>Stades IIB/C - IIIA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61273B-AD00-5E45-A4FD-135FFDE21FF3}"/>
              </a:ext>
            </a:extLst>
          </p:cNvPr>
          <p:cNvSpPr txBox="1"/>
          <p:nvPr/>
        </p:nvSpPr>
        <p:spPr>
          <a:xfrm>
            <a:off x="0" y="6083169"/>
            <a:ext cx="781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>
                <a:latin typeface="Times" pitchFamily="2" charset="0"/>
              </a:rPr>
              <a:t>Problème de prédiction pour les stades II-III : sur / </a:t>
            </a:r>
            <a:r>
              <a:rPr lang="fr-FR" sz="2000" b="1" dirty="0" err="1">
                <a:latin typeface="Times" pitchFamily="2" charset="0"/>
              </a:rPr>
              <a:t>sous-traitement</a:t>
            </a:r>
            <a:endParaRPr lang="fr-FR" sz="2000" b="1" dirty="0">
              <a:latin typeface="Time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7FB5A7-2E22-7348-9465-6C3D6884F370}"/>
              </a:ext>
            </a:extLst>
          </p:cNvPr>
          <p:cNvSpPr/>
          <p:nvPr/>
        </p:nvSpPr>
        <p:spPr>
          <a:xfrm>
            <a:off x="789140" y="2477893"/>
            <a:ext cx="375780" cy="41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FFD2C-24E6-8147-902C-6798DB5B11B1}"/>
              </a:ext>
            </a:extLst>
          </p:cNvPr>
          <p:cNvSpPr/>
          <p:nvPr/>
        </p:nvSpPr>
        <p:spPr>
          <a:xfrm>
            <a:off x="2407084" y="2553049"/>
            <a:ext cx="1225463" cy="41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ED0F30-9112-2546-84F0-29AD3FBCC879}"/>
              </a:ext>
            </a:extLst>
          </p:cNvPr>
          <p:cNvSpPr txBox="1"/>
          <p:nvPr/>
        </p:nvSpPr>
        <p:spPr>
          <a:xfrm>
            <a:off x="506608" y="2273160"/>
            <a:ext cx="5435600" cy="430887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Times" pitchFamily="2" charset="0"/>
              </a:rPr>
              <a:t>Stades I à IV</a:t>
            </a:r>
          </a:p>
        </p:txBody>
      </p:sp>
    </p:spTree>
    <p:extLst>
      <p:ext uri="{BB962C8B-B14F-4D97-AF65-F5344CB8AC3E}">
        <p14:creationId xmlns:p14="http://schemas.microsoft.com/office/powerpoint/2010/main" val="356570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FFE2510-7A6E-CE43-8628-D7FACE9EF64B}"/>
              </a:ext>
            </a:extLst>
          </p:cNvPr>
          <p:cNvSpPr txBox="1"/>
          <p:nvPr/>
        </p:nvSpPr>
        <p:spPr>
          <a:xfrm>
            <a:off x="315260" y="1876276"/>
            <a:ext cx="2830883" cy="16312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4 groupes </a:t>
            </a:r>
            <a:endParaRPr lang="fr-FR" sz="2000" dirty="0">
              <a:latin typeface="Times" pitchFamily="2" charset="0"/>
              <a:sym typeface="Wingdings" pitchFamily="2" charset="2"/>
            </a:endParaRPr>
          </a:p>
          <a:p>
            <a:r>
              <a:rPr lang="fr-FR" sz="2000" dirty="0">
                <a:latin typeface="Times" pitchFamily="2" charset="0"/>
              </a:rPr>
              <a:t>CMS1 : immun </a:t>
            </a:r>
          </a:p>
          <a:p>
            <a:r>
              <a:rPr lang="fr-FR" sz="2000" dirty="0">
                <a:latin typeface="Times" pitchFamily="2" charset="0"/>
              </a:rPr>
              <a:t>CMS2 : canonique  CMS3 : métabolique  CMS4 : mésenchymateux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7F22BB-8DA2-E143-956C-EE3318C387AE}"/>
              </a:ext>
            </a:extLst>
          </p:cNvPr>
          <p:cNvSpPr txBox="1"/>
          <p:nvPr/>
        </p:nvSpPr>
        <p:spPr>
          <a:xfrm>
            <a:off x="5279923" y="6514897"/>
            <a:ext cx="6912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Guinney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et al,, 2015 ; Trinh et al,, 2017 ; </a:t>
            </a:r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Dalerba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et al,, 2016 ; Allard et al,, 2012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1AF4E0-B3FA-2A46-A8C9-86C91DC8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5" y="3733260"/>
            <a:ext cx="2936250" cy="21899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B9811E4-202E-EE4A-A4C3-12C330375A8A}"/>
              </a:ext>
            </a:extLst>
          </p:cNvPr>
          <p:cNvSpPr txBox="1"/>
          <p:nvPr/>
        </p:nvSpPr>
        <p:spPr>
          <a:xfrm>
            <a:off x="3229206" y="1876276"/>
            <a:ext cx="2828626" cy="16312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3 groupes </a:t>
            </a:r>
          </a:p>
          <a:p>
            <a:r>
              <a:rPr lang="fr-FR" sz="2000" dirty="0">
                <a:latin typeface="Times" pitchFamily="2" charset="0"/>
              </a:rPr>
              <a:t>CMS1 : immun</a:t>
            </a:r>
          </a:p>
          <a:p>
            <a:r>
              <a:rPr lang="fr-FR" sz="2000" dirty="0">
                <a:latin typeface="Times" pitchFamily="2" charset="0"/>
              </a:rPr>
              <a:t>CMS2/3 : épithélial</a:t>
            </a:r>
          </a:p>
          <a:p>
            <a:r>
              <a:rPr lang="fr-FR" sz="2000" dirty="0">
                <a:latin typeface="Times" pitchFamily="2" charset="0"/>
              </a:rPr>
              <a:t>CMS4 : mésenchymateux</a:t>
            </a:r>
          </a:p>
          <a:p>
            <a:endParaRPr lang="fr-FR" sz="2000" dirty="0">
              <a:latin typeface="Times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805738-F17E-6344-87FB-A71A21FD1552}"/>
              </a:ext>
            </a:extLst>
          </p:cNvPr>
          <p:cNvSpPr txBox="1"/>
          <p:nvPr/>
        </p:nvSpPr>
        <p:spPr>
          <a:xfrm>
            <a:off x="6156761" y="1874601"/>
            <a:ext cx="2830883" cy="16312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Perte expression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Time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Times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4A4738-A659-5C49-A3AB-B096FC5BCD40}"/>
              </a:ext>
            </a:extLst>
          </p:cNvPr>
          <p:cNvSpPr txBox="1"/>
          <p:nvPr/>
        </p:nvSpPr>
        <p:spPr>
          <a:xfrm>
            <a:off x="9067326" y="1870974"/>
            <a:ext cx="2830883" cy="163121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Lymphocytes </a:t>
            </a:r>
            <a:r>
              <a:rPr lang="fr-FR" sz="2000" dirty="0" err="1">
                <a:latin typeface="Times" pitchFamily="2" charset="0"/>
              </a:rPr>
              <a:t>T</a:t>
            </a:r>
            <a:r>
              <a:rPr lang="fr-FR" sz="2000" dirty="0">
                <a:latin typeface="Times" pitchFamily="2" charset="0"/>
              </a:rPr>
              <a:t> CD3+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Lymphocytes </a:t>
            </a:r>
            <a:r>
              <a:rPr lang="fr-FR" sz="2000" dirty="0" err="1">
                <a:latin typeface="Times" pitchFamily="2" charset="0"/>
              </a:rPr>
              <a:t>T</a:t>
            </a:r>
            <a:r>
              <a:rPr lang="fr-FR" sz="2000" dirty="0">
                <a:latin typeface="Times" pitchFamily="2" charset="0"/>
              </a:rPr>
              <a:t> CD8+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Times" pitchFamily="2" charset="0"/>
              </a:rPr>
              <a:t>Lymphocytes </a:t>
            </a:r>
            <a:r>
              <a:rPr lang="fr-FR" sz="2000" dirty="0" err="1">
                <a:latin typeface="Times" pitchFamily="2" charset="0"/>
              </a:rPr>
              <a:t>T</a:t>
            </a:r>
            <a:r>
              <a:rPr lang="fr-FR" sz="2000" dirty="0">
                <a:latin typeface="Times" pitchFamily="2" charset="0"/>
              </a:rPr>
              <a:t> FOXP3+</a:t>
            </a:r>
          </a:p>
          <a:p>
            <a:endParaRPr lang="fr-FR" sz="2000" dirty="0">
              <a:latin typeface="Time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1A296F-6878-5E45-AA29-C0BF535593BA}"/>
              </a:ext>
            </a:extLst>
          </p:cNvPr>
          <p:cNvSpPr txBox="1"/>
          <p:nvPr/>
        </p:nvSpPr>
        <p:spPr>
          <a:xfrm>
            <a:off x="315260" y="1168390"/>
            <a:ext cx="2830883" cy="707886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latin typeface="Times" pitchFamily="2" charset="0"/>
              </a:rPr>
              <a:t>Classification CMS</a:t>
            </a:r>
          </a:p>
          <a:p>
            <a:pPr algn="ctr"/>
            <a:endParaRPr lang="fr-FR" sz="2000" b="1" dirty="0">
              <a:latin typeface="Time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5EF159-6A86-484F-9A8A-2461B2B8D67F}"/>
              </a:ext>
            </a:extLst>
          </p:cNvPr>
          <p:cNvSpPr txBox="1"/>
          <p:nvPr/>
        </p:nvSpPr>
        <p:spPr>
          <a:xfrm>
            <a:off x="3225825" y="1168390"/>
            <a:ext cx="2830883" cy="707886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imes" pitchFamily="2" charset="0"/>
              </a:rPr>
              <a:t>Classification </a:t>
            </a:r>
          </a:p>
          <a:p>
            <a:pPr algn="ctr"/>
            <a:r>
              <a:rPr lang="fr-FR" sz="2000" b="1" dirty="0">
                <a:latin typeface="Times" pitchFamily="2" charset="0"/>
              </a:rPr>
              <a:t>CMS-IHC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28F556-91E5-584F-8207-1803849C127A}"/>
              </a:ext>
            </a:extLst>
          </p:cNvPr>
          <p:cNvSpPr txBox="1"/>
          <p:nvPr/>
        </p:nvSpPr>
        <p:spPr>
          <a:xfrm>
            <a:off x="6156760" y="1168390"/>
            <a:ext cx="2830884" cy="707886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imes" pitchFamily="2" charset="0"/>
              </a:rPr>
              <a:t>Statut CDX2</a:t>
            </a:r>
          </a:p>
          <a:p>
            <a:pPr algn="ctr"/>
            <a:endParaRPr lang="fr-FR" sz="2000" b="1" dirty="0"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0D767B-67C5-B94E-8D05-41972AED2AAD}"/>
              </a:ext>
            </a:extLst>
          </p:cNvPr>
          <p:cNvSpPr txBox="1"/>
          <p:nvPr/>
        </p:nvSpPr>
        <p:spPr>
          <a:xfrm>
            <a:off x="9068714" y="1183497"/>
            <a:ext cx="2830884" cy="707886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imes" pitchFamily="2" charset="0"/>
              </a:rPr>
              <a:t>Microenvironnement tumoral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B6946A5-3C50-934F-8659-9B3F49F5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21" y="3642235"/>
            <a:ext cx="2741013" cy="22841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4117C61-A440-BA4D-9942-A7AD87744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559" y="3885224"/>
            <a:ext cx="2834916" cy="18649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64F42E-70E8-2845-98FE-586B810DB028}"/>
              </a:ext>
            </a:extLst>
          </p:cNvPr>
          <p:cNvSpPr/>
          <p:nvPr/>
        </p:nvSpPr>
        <p:spPr>
          <a:xfrm>
            <a:off x="3200928" y="3631430"/>
            <a:ext cx="145566" cy="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C2591-96D5-EB43-932C-9E31162A13B9}"/>
              </a:ext>
            </a:extLst>
          </p:cNvPr>
          <p:cNvSpPr/>
          <p:nvPr/>
        </p:nvSpPr>
        <p:spPr>
          <a:xfrm>
            <a:off x="3162404" y="5841255"/>
            <a:ext cx="536807" cy="1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551668-97DB-7343-A9B7-6E9259B6A554}"/>
              </a:ext>
            </a:extLst>
          </p:cNvPr>
          <p:cNvSpPr/>
          <p:nvPr/>
        </p:nvSpPr>
        <p:spPr>
          <a:xfrm>
            <a:off x="315260" y="3509445"/>
            <a:ext cx="2830605" cy="259016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05E0E-918E-DD41-A472-4CAB74B83447}"/>
              </a:ext>
            </a:extLst>
          </p:cNvPr>
          <p:cNvSpPr/>
          <p:nvPr/>
        </p:nvSpPr>
        <p:spPr>
          <a:xfrm>
            <a:off x="3227226" y="3508104"/>
            <a:ext cx="2830605" cy="259741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3BD84D-05A3-C345-8367-8FFB38EB0364}"/>
              </a:ext>
            </a:extLst>
          </p:cNvPr>
          <p:cNvSpPr/>
          <p:nvPr/>
        </p:nvSpPr>
        <p:spPr>
          <a:xfrm>
            <a:off x="6155903" y="3505817"/>
            <a:ext cx="2831741" cy="259741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F5776D-1C9F-E24F-9C7C-40D8C515BA99}"/>
              </a:ext>
            </a:extLst>
          </p:cNvPr>
          <p:cNvSpPr/>
          <p:nvPr/>
        </p:nvSpPr>
        <p:spPr>
          <a:xfrm>
            <a:off x="9067603" y="3502190"/>
            <a:ext cx="2830606" cy="259741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1B78F8-57A5-7946-837F-12664DF11B1C}"/>
              </a:ext>
            </a:extLst>
          </p:cNvPr>
          <p:cNvSpPr/>
          <p:nvPr/>
        </p:nvSpPr>
        <p:spPr>
          <a:xfrm>
            <a:off x="898085" y="4645034"/>
            <a:ext cx="1645920" cy="65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313CF97-7A02-AE40-AA21-7F40955DB32B}"/>
              </a:ext>
            </a:extLst>
          </p:cNvPr>
          <p:cNvSpPr txBox="1"/>
          <p:nvPr/>
        </p:nvSpPr>
        <p:spPr>
          <a:xfrm>
            <a:off x="955643" y="4974218"/>
            <a:ext cx="1453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CMS1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CMS2 </a:t>
            </a:r>
            <a:r>
              <a:rPr lang="fr-FR" sz="800" dirty="0">
                <a:solidFill>
                  <a:srgbClr val="C971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CMS3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CMS4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7430E9A-7AF0-A841-8D28-16488F698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102" y="3642354"/>
            <a:ext cx="2728910" cy="2202017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B895B2A-9C68-3448-8679-2912A2E4F362}"/>
              </a:ext>
            </a:extLst>
          </p:cNvPr>
          <p:cNvSpPr txBox="1"/>
          <p:nvPr/>
        </p:nvSpPr>
        <p:spPr>
          <a:xfrm>
            <a:off x="9523174" y="5204343"/>
            <a:ext cx="1453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P = 0,04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7B91904A-E729-C344-8D10-36AF0F8D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7" y="-924"/>
            <a:ext cx="11931505" cy="111250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Facteurs pronostiques proposés</a:t>
            </a:r>
          </a:p>
        </p:txBody>
      </p:sp>
    </p:spTree>
    <p:extLst>
      <p:ext uri="{BB962C8B-B14F-4D97-AF65-F5344CB8AC3E}">
        <p14:creationId xmlns:p14="http://schemas.microsoft.com/office/powerpoint/2010/main" val="132893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73EBF3-B048-234A-8174-A9A1138E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32" y="733469"/>
            <a:ext cx="3446173" cy="33714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88641D-5D3A-1D4A-B517-360FA3FF31A1}"/>
              </a:ext>
            </a:extLst>
          </p:cNvPr>
          <p:cNvSpPr txBox="1"/>
          <p:nvPr/>
        </p:nvSpPr>
        <p:spPr>
          <a:xfrm>
            <a:off x="226142" y="1339981"/>
            <a:ext cx="825919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" pitchFamily="2" charset="0"/>
              </a:rPr>
              <a:t>67 gènes : mitose / instabilité chromosomique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" pitchFamily="2" charset="0"/>
              </a:rPr>
              <a:t>Deux groupes pronostiques : C1 / 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" pitchFamily="2" charset="0"/>
              </a:rPr>
              <a:t>Sarcomes à génomique complexe </a:t>
            </a:r>
          </a:p>
          <a:p>
            <a:r>
              <a:rPr lang="fr-FR" dirty="0">
                <a:latin typeface="Times" pitchFamily="2" charset="0"/>
                <a:sym typeface="Wingdings" pitchFamily="2" charset="2"/>
              </a:rPr>
              <a:t> Validation in silico dans nombreux types tumoraux (carcinomes, lymphomes)</a:t>
            </a:r>
            <a:endParaRPr lang="fr-FR" dirty="0">
              <a:latin typeface="Times" pitchFamily="2" charset="0"/>
            </a:endParaRPr>
          </a:p>
          <a:p>
            <a:endParaRPr lang="fr-FR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" pitchFamily="2" charset="0"/>
              </a:rPr>
              <a:t>FFPE (</a:t>
            </a:r>
            <a:r>
              <a:rPr lang="fr-FR" i="1" dirty="0">
                <a:latin typeface="Times" pitchFamily="2" charset="0"/>
              </a:rPr>
              <a:t>fixés en formol et inclus en paraffine</a:t>
            </a:r>
            <a:r>
              <a:rPr lang="fr-FR" dirty="0">
                <a:latin typeface="Times" pitchFamily="2" charset="0"/>
              </a:rPr>
              <a:t>) : NanoString</a:t>
            </a:r>
            <a:r>
              <a:rPr lang="fr-FR" baseline="30000" dirty="0">
                <a:latin typeface="Times" pitchFamily="2" charset="0"/>
              </a:rPr>
              <a:t>® </a:t>
            </a:r>
            <a:r>
              <a:rPr lang="fr-FR" dirty="0">
                <a:latin typeface="Times" pitchFamily="2" charset="0"/>
                <a:sym typeface="Wingdings" pitchFamily="2" charset="2"/>
              </a:rPr>
              <a:t> Code set NanoCind </a:t>
            </a:r>
            <a:r>
              <a:rPr lang="fr-FR" baseline="30000" dirty="0">
                <a:latin typeface="Times" pitchFamily="2" charset="0"/>
                <a:sym typeface="Wingdings" pitchFamily="2" charset="2"/>
              </a:rPr>
              <a:t>®</a:t>
            </a:r>
            <a:endParaRPr lang="fr-FR" baseline="30000" dirty="0">
              <a:latin typeface="Times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7F6DD1-DFDF-C847-AE9B-DA926DBB287C}"/>
              </a:ext>
            </a:extLst>
          </p:cNvPr>
          <p:cNvSpPr txBox="1"/>
          <p:nvPr/>
        </p:nvSpPr>
        <p:spPr>
          <a:xfrm>
            <a:off x="6527800" y="6519446"/>
            <a:ext cx="566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Chibon et al,, 2010 ; </a:t>
            </a:r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Lesluyes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et al,, 2017 ; Le </a:t>
            </a:r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Guellec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et al,, 2018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29DCE4-EA0E-804E-A0D9-7222EA2F9503}"/>
              </a:ext>
            </a:extLst>
          </p:cNvPr>
          <p:cNvSpPr txBox="1"/>
          <p:nvPr/>
        </p:nvSpPr>
        <p:spPr>
          <a:xfrm>
            <a:off x="0" y="4333308"/>
            <a:ext cx="12192000" cy="1938992"/>
          </a:xfrm>
          <a:prstGeom prst="rect">
            <a:avLst/>
          </a:prstGeom>
          <a:solidFill>
            <a:srgbClr val="773C66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" pitchFamily="2" charset="0"/>
                <a:sym typeface="Wingdings" pitchFamily="2" charset="2"/>
              </a:rPr>
              <a:t>OBJECTIF PRINCIPAL : 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Times" pitchFamily="2" charset="0"/>
              <a:sym typeface="Wingdings" pitchFamily="2" charset="2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Times" pitchFamily="2" charset="0"/>
                <a:sym typeface="Wingdings" pitchFamily="2" charset="2"/>
              </a:rPr>
              <a:t>Évaluation de la valeur pronostique de la signature CINSARC dans les carcinomes colorectaux de stade II - III et comparaison aux autres facteurs pronostiques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Times" pitchFamily="2" charset="0"/>
                <a:sym typeface="Wingdings" pitchFamily="2" charset="2"/>
              </a:rPr>
              <a:t>utilisés en routine ou proposés dans la littérature</a:t>
            </a:r>
            <a:endParaRPr lang="fr-FR" sz="2400" b="1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17C7D17-1D80-B643-A728-C2D25468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7" y="-924"/>
            <a:ext cx="11931505" cy="111250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Signature transcriptomique CINSARC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91ACD-BB8F-ED4E-BC0F-83983FDB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1" y="5758114"/>
            <a:ext cx="431161" cy="4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79269C1-A608-AC46-ACA2-A8F5BBF04EBC}"/>
              </a:ext>
            </a:extLst>
          </p:cNvPr>
          <p:cNvSpPr txBox="1"/>
          <p:nvPr/>
        </p:nvSpPr>
        <p:spPr>
          <a:xfrm>
            <a:off x="8583561" y="6458122"/>
            <a:ext cx="36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The Cancer Genome Atlas Network, 2012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2EA5157-2547-9F44-AFE2-3A810A4A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47" y="-924"/>
            <a:ext cx="11931505" cy="111250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Matériels et Méthodes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CC9CA8-1785-BC4D-B9CF-BE7518110860}"/>
              </a:ext>
            </a:extLst>
          </p:cNvPr>
          <p:cNvSpPr txBox="1"/>
          <p:nvPr/>
        </p:nvSpPr>
        <p:spPr>
          <a:xfrm>
            <a:off x="3962679" y="1265319"/>
            <a:ext cx="3231837" cy="258532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" pitchFamily="2" charset="0"/>
              </a:rPr>
              <a:t>FACTEURS PRONOSTIQUES ÉTUDIÉS</a:t>
            </a:r>
          </a:p>
          <a:p>
            <a:pPr algn="ctr"/>
            <a:endParaRPr lang="fr-FR" dirty="0">
              <a:latin typeface="Times" pitchFamily="2" charset="0"/>
            </a:endParaRPr>
          </a:p>
          <a:p>
            <a:pPr algn="ctr"/>
            <a:r>
              <a:rPr lang="fr-FR" b="1" dirty="0">
                <a:latin typeface="Times" pitchFamily="2" charset="0"/>
              </a:rPr>
              <a:t>CINSARC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>
              <a:latin typeface="Times" pitchFamily="2" charset="0"/>
            </a:endParaRPr>
          </a:p>
          <a:p>
            <a:pPr algn="ctr"/>
            <a:r>
              <a:rPr lang="fr-FR" dirty="0">
                <a:latin typeface="Times" pitchFamily="2" charset="0"/>
              </a:rPr>
              <a:t>TNM</a:t>
            </a:r>
          </a:p>
          <a:p>
            <a:pPr algn="ctr"/>
            <a:r>
              <a:rPr lang="fr-FR" dirty="0">
                <a:latin typeface="Times" pitchFamily="2" charset="0"/>
              </a:rPr>
              <a:t>Facteurs </a:t>
            </a:r>
            <a:r>
              <a:rPr lang="fr-FR" dirty="0" err="1">
                <a:latin typeface="Times" pitchFamily="2" charset="0"/>
              </a:rPr>
              <a:t>histopronostiques</a:t>
            </a:r>
            <a:endParaRPr lang="fr-FR" dirty="0">
              <a:latin typeface="Times" pitchFamily="2" charset="0"/>
            </a:endParaRPr>
          </a:p>
          <a:p>
            <a:pPr algn="ctr"/>
            <a:r>
              <a:rPr lang="fr-FR" dirty="0">
                <a:latin typeface="Times" pitchFamily="2" charset="0"/>
              </a:rPr>
              <a:t>Classification CMS</a:t>
            </a:r>
          </a:p>
          <a:p>
            <a:pPr algn="ctr"/>
            <a:r>
              <a:rPr lang="fr-FR" dirty="0">
                <a:latin typeface="Times" pitchFamily="2" charset="0"/>
              </a:rPr>
              <a:t>Statut CDX2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4B9709-318C-E242-A3D8-7339BE8013D2}"/>
              </a:ext>
            </a:extLst>
          </p:cNvPr>
          <p:cNvSpPr txBox="1"/>
          <p:nvPr/>
        </p:nvSpPr>
        <p:spPr>
          <a:xfrm>
            <a:off x="220134" y="2234816"/>
            <a:ext cx="3115734" cy="646331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" pitchFamily="2" charset="0"/>
              </a:rPr>
              <a:t>COHORTE TCGA</a:t>
            </a:r>
          </a:p>
          <a:p>
            <a:pPr algn="ctr"/>
            <a:r>
              <a:rPr lang="fr-FR" b="1" dirty="0">
                <a:latin typeface="Times" pitchFamily="2" charset="0"/>
              </a:rPr>
              <a:t>n = 297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F58ED0C-BE8C-1146-A2EC-0CE34F7D6F4E}"/>
              </a:ext>
            </a:extLst>
          </p:cNvPr>
          <p:cNvSpPr txBox="1"/>
          <p:nvPr/>
        </p:nvSpPr>
        <p:spPr>
          <a:xfrm>
            <a:off x="7874789" y="2234816"/>
            <a:ext cx="3231839" cy="646331"/>
          </a:xfrm>
          <a:prstGeom prst="rect">
            <a:avLst/>
          </a:prstGeom>
          <a:solidFill>
            <a:srgbClr val="F1D2DB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" pitchFamily="2" charset="0"/>
              </a:rPr>
              <a:t>COHORTE CHU TOULOUSE</a:t>
            </a:r>
          </a:p>
          <a:p>
            <a:pPr algn="ctr"/>
            <a:r>
              <a:rPr lang="fr-FR" b="1" dirty="0">
                <a:latin typeface="Times" pitchFamily="2" charset="0"/>
              </a:rPr>
              <a:t>n = 169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85B2A33-B2F0-4D48-A62F-A865A6BA8C47}"/>
              </a:ext>
            </a:extLst>
          </p:cNvPr>
          <p:cNvCxnSpPr>
            <a:cxnSpLocks/>
            <a:stCxn id="2" idx="1"/>
            <a:endCxn id="3" idx="3"/>
          </p:cNvCxnSpPr>
          <p:nvPr/>
        </p:nvCxnSpPr>
        <p:spPr>
          <a:xfrm flipH="1">
            <a:off x="3335868" y="2557981"/>
            <a:ext cx="626811" cy="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EEC5FD4-5E42-CA44-A6E9-708EA6CE2D55}"/>
              </a:ext>
            </a:extLst>
          </p:cNvPr>
          <p:cNvCxnSpPr>
            <a:cxnSpLocks/>
            <a:stCxn id="2" idx="3"/>
            <a:endCxn id="31" idx="1"/>
          </p:cNvCxnSpPr>
          <p:nvPr/>
        </p:nvCxnSpPr>
        <p:spPr>
          <a:xfrm>
            <a:off x="7194516" y="2557981"/>
            <a:ext cx="680273" cy="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D636072-AF1E-B941-AB01-941BB37C2ED2}"/>
              </a:ext>
            </a:extLst>
          </p:cNvPr>
          <p:cNvCxnSpPr>
            <a:cxnSpLocks/>
            <a:stCxn id="3" idx="2"/>
            <a:endCxn id="40" idx="0"/>
          </p:cNvCxnSpPr>
          <p:nvPr/>
        </p:nvCxnSpPr>
        <p:spPr>
          <a:xfrm>
            <a:off x="1778001" y="2881147"/>
            <a:ext cx="1" cy="147130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B988B09D-6E53-0D49-B8BF-AB2EB9880C86}"/>
              </a:ext>
            </a:extLst>
          </p:cNvPr>
          <p:cNvSpPr txBox="1"/>
          <p:nvPr/>
        </p:nvSpPr>
        <p:spPr>
          <a:xfrm>
            <a:off x="220136" y="4352452"/>
            <a:ext cx="3115732" cy="9233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" pitchFamily="2" charset="0"/>
              </a:rPr>
              <a:t>Données RNA </a:t>
            </a:r>
            <a:r>
              <a:rPr lang="fr-FR" dirty="0" err="1">
                <a:latin typeface="Times" pitchFamily="2" charset="0"/>
              </a:rPr>
              <a:t>sequencing</a:t>
            </a:r>
            <a:r>
              <a:rPr lang="fr-FR" dirty="0">
                <a:latin typeface="Times" pitchFamily="2" charset="0"/>
              </a:rPr>
              <a:t>, cliniques et suivi : </a:t>
            </a:r>
          </a:p>
          <a:p>
            <a:pPr algn="ctr"/>
            <a:r>
              <a:rPr lang="fr-FR" dirty="0">
                <a:latin typeface="Times" pitchFamily="2" charset="0"/>
              </a:rPr>
              <a:t>GDC data portal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8F98CAA-6A8B-0149-B690-6FA3DA05E328}"/>
              </a:ext>
            </a:extLst>
          </p:cNvPr>
          <p:cNvCxnSpPr>
            <a:cxnSpLocks/>
            <a:stCxn id="31" idx="2"/>
            <a:endCxn id="43" idx="0"/>
          </p:cNvCxnSpPr>
          <p:nvPr/>
        </p:nvCxnSpPr>
        <p:spPr>
          <a:xfrm flipH="1">
            <a:off x="7874789" y="2881147"/>
            <a:ext cx="1615920" cy="197929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C9771B72-D4A5-B447-ACD4-AA241430A3E4}"/>
              </a:ext>
            </a:extLst>
          </p:cNvPr>
          <p:cNvSpPr txBox="1"/>
          <p:nvPr/>
        </p:nvSpPr>
        <p:spPr>
          <a:xfrm>
            <a:off x="6836821" y="4860443"/>
            <a:ext cx="2075935" cy="9233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" pitchFamily="2" charset="0"/>
              </a:rPr>
              <a:t>Recueil données </a:t>
            </a:r>
          </a:p>
          <a:p>
            <a:pPr algn="ctr"/>
            <a:r>
              <a:rPr lang="fr-FR" dirty="0">
                <a:latin typeface="Times" pitchFamily="2" charset="0"/>
              </a:rPr>
              <a:t>cliniques </a:t>
            </a:r>
          </a:p>
          <a:p>
            <a:pPr algn="ctr"/>
            <a:r>
              <a:rPr lang="fr-FR" dirty="0">
                <a:latin typeface="Times" pitchFamily="2" charset="0"/>
              </a:rPr>
              <a:t>et suivi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6FA649F2-E11B-BE4C-8833-EFB2BC4CA295}"/>
              </a:ext>
            </a:extLst>
          </p:cNvPr>
          <p:cNvCxnSpPr>
            <a:cxnSpLocks/>
            <a:stCxn id="31" idx="2"/>
            <a:endCxn id="51" idx="0"/>
          </p:cNvCxnSpPr>
          <p:nvPr/>
        </p:nvCxnSpPr>
        <p:spPr>
          <a:xfrm>
            <a:off x="9490709" y="2881147"/>
            <a:ext cx="1324232" cy="197929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D98BD75B-FC92-4B41-B9CA-C405572A3B4D}"/>
              </a:ext>
            </a:extLst>
          </p:cNvPr>
          <p:cNvSpPr txBox="1"/>
          <p:nvPr/>
        </p:nvSpPr>
        <p:spPr>
          <a:xfrm>
            <a:off x="9568130" y="4860443"/>
            <a:ext cx="2493622" cy="92333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" pitchFamily="2" charset="0"/>
              </a:rPr>
              <a:t>Extraction ARN blocs FFPE </a:t>
            </a:r>
            <a:r>
              <a:rPr lang="fr-FR" dirty="0">
                <a:latin typeface="Times" pitchFamily="2" charset="0"/>
                <a:sym typeface="Wingdings" pitchFamily="2" charset="2"/>
              </a:rPr>
              <a:t> NanoString</a:t>
            </a:r>
            <a:r>
              <a:rPr lang="fr-FR" baseline="30000" dirty="0">
                <a:latin typeface="Times" pitchFamily="2" charset="0"/>
                <a:sym typeface="Wingdings" pitchFamily="2" charset="2"/>
              </a:rPr>
              <a:t>® </a:t>
            </a:r>
            <a:r>
              <a:rPr lang="fr-FR" dirty="0">
                <a:latin typeface="Times" pitchFamily="2" charset="0"/>
                <a:sym typeface="Wingdings" pitchFamily="2" charset="2"/>
              </a:rPr>
              <a:t>code set NanoCind</a:t>
            </a:r>
            <a:r>
              <a:rPr lang="fr-FR" baseline="30000" dirty="0">
                <a:latin typeface="Times" pitchFamily="2" charset="0"/>
                <a:sym typeface="Wingdings" pitchFamily="2" charset="2"/>
              </a:rPr>
              <a:t>®</a:t>
            </a:r>
            <a:endParaRPr lang="fr-FR" baseline="30000" dirty="0">
              <a:latin typeface="Times" pitchFamily="2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0B93DBC-2D7B-8344-9188-94CF2A7A7F1B}"/>
              </a:ext>
            </a:extLst>
          </p:cNvPr>
          <p:cNvSpPr txBox="1"/>
          <p:nvPr/>
        </p:nvSpPr>
        <p:spPr>
          <a:xfrm>
            <a:off x="220134" y="5663381"/>
            <a:ext cx="6224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>
                <a:latin typeface="Times" pitchFamily="2" charset="0"/>
                <a:sym typeface="Wingdings" pitchFamily="2" charset="2"/>
              </a:rPr>
              <a:t>Survie sans maladie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b="1" dirty="0">
                <a:latin typeface="Times" pitchFamily="2" charset="0"/>
                <a:sym typeface="Wingdings" pitchFamily="2" charset="2"/>
              </a:rPr>
              <a:t>Survie globale</a:t>
            </a:r>
            <a:endParaRPr lang="fr-FR" sz="2400" b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2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C2FD92C-769E-8F4B-A2EC-6342F8919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01050"/>
              </p:ext>
            </p:extLst>
          </p:nvPr>
        </p:nvGraphicFramePr>
        <p:xfrm>
          <a:off x="530942" y="5081874"/>
          <a:ext cx="5565058" cy="67169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17111">
                  <a:extLst>
                    <a:ext uri="{9D8B030D-6E8A-4147-A177-3AD203B41FA5}">
                      <a16:colId xmlns:a16="http://schemas.microsoft.com/office/drawing/2014/main" val="758130813"/>
                    </a:ext>
                  </a:extLst>
                </a:gridCol>
                <a:gridCol w="724675">
                  <a:extLst>
                    <a:ext uri="{9D8B030D-6E8A-4147-A177-3AD203B41FA5}">
                      <a16:colId xmlns:a16="http://schemas.microsoft.com/office/drawing/2014/main" val="838373458"/>
                    </a:ext>
                  </a:extLst>
                </a:gridCol>
                <a:gridCol w="768155">
                  <a:extLst>
                    <a:ext uri="{9D8B030D-6E8A-4147-A177-3AD203B41FA5}">
                      <a16:colId xmlns:a16="http://schemas.microsoft.com/office/drawing/2014/main" val="4071569077"/>
                    </a:ext>
                  </a:extLst>
                </a:gridCol>
                <a:gridCol w="855117">
                  <a:extLst>
                    <a:ext uri="{9D8B030D-6E8A-4147-A177-3AD203B41FA5}">
                      <a16:colId xmlns:a16="http://schemas.microsoft.com/office/drawing/2014/main" val="4275752993"/>
                    </a:ext>
                  </a:extLst>
                </a:gridCol>
              </a:tblGrid>
              <a:tr h="8770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Temps (mois)</a:t>
                      </a: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extLst>
                  <a:ext uri="{0D108BD9-81ED-4DB2-BD59-A6C34878D82A}">
                    <a16:rowId xmlns:a16="http://schemas.microsoft.com/office/drawing/2014/main" val="2013946327"/>
                  </a:ext>
                </a:extLst>
              </a:tr>
              <a:tr h="108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Times" pitchFamily="2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801505"/>
                  </a:ext>
                </a:extLst>
              </a:tr>
              <a:tr h="108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Times" pitchFamily="2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Times" pitchFamily="2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Times" pitchFamily="2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20185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AC78DCB-89C8-4647-A45E-5012DB002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42403"/>
              </p:ext>
            </p:extLst>
          </p:nvPr>
        </p:nvGraphicFramePr>
        <p:xfrm>
          <a:off x="6469626" y="5081874"/>
          <a:ext cx="5565058" cy="6714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55773">
                  <a:extLst>
                    <a:ext uri="{9D8B030D-6E8A-4147-A177-3AD203B41FA5}">
                      <a16:colId xmlns:a16="http://schemas.microsoft.com/office/drawing/2014/main" val="758130813"/>
                    </a:ext>
                  </a:extLst>
                </a:gridCol>
                <a:gridCol w="851235">
                  <a:extLst>
                    <a:ext uri="{9D8B030D-6E8A-4147-A177-3AD203B41FA5}">
                      <a16:colId xmlns:a16="http://schemas.microsoft.com/office/drawing/2014/main" val="838373458"/>
                    </a:ext>
                  </a:extLst>
                </a:gridCol>
                <a:gridCol w="786540">
                  <a:extLst>
                    <a:ext uri="{9D8B030D-6E8A-4147-A177-3AD203B41FA5}">
                      <a16:colId xmlns:a16="http://schemas.microsoft.com/office/drawing/2014/main" val="4071569077"/>
                    </a:ext>
                  </a:extLst>
                </a:gridCol>
                <a:gridCol w="871510">
                  <a:extLst>
                    <a:ext uri="{9D8B030D-6E8A-4147-A177-3AD203B41FA5}">
                      <a16:colId xmlns:a16="http://schemas.microsoft.com/office/drawing/2014/main" val="4275752993"/>
                    </a:ext>
                  </a:extLst>
                </a:gridCol>
              </a:tblGrid>
              <a:tr h="9203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Temps (mois)</a:t>
                      </a: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extLst>
                  <a:ext uri="{0D108BD9-81ED-4DB2-BD59-A6C34878D82A}">
                    <a16:rowId xmlns:a16="http://schemas.microsoft.com/office/drawing/2014/main" val="2013946327"/>
                  </a:ext>
                </a:extLst>
              </a:tr>
              <a:tr h="9203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801505"/>
                  </a:ext>
                </a:extLst>
              </a:tr>
              <a:tr h="9203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effectLst/>
                          <a:latin typeface="Times" pitchFamily="2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effectLst/>
                          <a:latin typeface="Times" pitchFamily="2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201854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58E33111-C91A-4A49-9A18-51B3C1D2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" y="1380881"/>
            <a:ext cx="6049129" cy="36236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50B5B9-DB43-4245-9891-980E15AF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7114"/>
            <a:ext cx="6049129" cy="362367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B54E35F-DE60-C74E-90A0-83FCC8D90F1D}"/>
              </a:ext>
            </a:extLst>
          </p:cNvPr>
          <p:cNvSpPr txBox="1">
            <a:spLocks/>
          </p:cNvSpPr>
          <p:nvPr/>
        </p:nvSpPr>
        <p:spPr>
          <a:xfrm>
            <a:off x="130247" y="-924"/>
            <a:ext cx="11931505" cy="111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Cohorte TCGA (n = 297) : CINSARC</a:t>
            </a:r>
          </a:p>
        </p:txBody>
      </p:sp>
    </p:spTree>
    <p:extLst>
      <p:ext uri="{BB962C8B-B14F-4D97-AF65-F5344CB8AC3E}">
        <p14:creationId xmlns:p14="http://schemas.microsoft.com/office/powerpoint/2010/main" val="42281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A3BE5D5F-A6C7-AD42-A384-0FB3DE248A69}"/>
              </a:ext>
            </a:extLst>
          </p:cNvPr>
          <p:cNvSpPr txBox="1"/>
          <p:nvPr/>
        </p:nvSpPr>
        <p:spPr>
          <a:xfrm>
            <a:off x="4336026" y="6519446"/>
            <a:ext cx="799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VELIPI : emboles veineux, emboles lymphatiques, engainements périnerveux ; </a:t>
            </a:r>
            <a:r>
              <a:rPr lang="fr-FR" sz="1600" i="1" dirty="0" err="1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gg</a:t>
            </a:r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Times" pitchFamily="2" charset="0"/>
              </a:rPr>
              <a:t> : ganglions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9EF7EAE-3965-7C48-B2CE-E87CC6A2F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43293"/>
              </p:ext>
            </p:extLst>
          </p:nvPr>
        </p:nvGraphicFramePr>
        <p:xfrm>
          <a:off x="233515" y="1386983"/>
          <a:ext cx="11724969" cy="38032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72991">
                  <a:extLst>
                    <a:ext uri="{9D8B030D-6E8A-4147-A177-3AD203B41FA5}">
                      <a16:colId xmlns:a16="http://schemas.microsoft.com/office/drawing/2014/main" val="3743354319"/>
                    </a:ext>
                  </a:extLst>
                </a:gridCol>
                <a:gridCol w="1175219">
                  <a:extLst>
                    <a:ext uri="{9D8B030D-6E8A-4147-A177-3AD203B41FA5}">
                      <a16:colId xmlns:a16="http://schemas.microsoft.com/office/drawing/2014/main" val="3787912066"/>
                    </a:ext>
                  </a:extLst>
                </a:gridCol>
                <a:gridCol w="1211810">
                  <a:extLst>
                    <a:ext uri="{9D8B030D-6E8A-4147-A177-3AD203B41FA5}">
                      <a16:colId xmlns:a16="http://schemas.microsoft.com/office/drawing/2014/main" val="887039032"/>
                    </a:ext>
                  </a:extLst>
                </a:gridCol>
                <a:gridCol w="1363283">
                  <a:extLst>
                    <a:ext uri="{9D8B030D-6E8A-4147-A177-3AD203B41FA5}">
                      <a16:colId xmlns:a16="http://schemas.microsoft.com/office/drawing/2014/main" val="2022285354"/>
                    </a:ext>
                  </a:extLst>
                </a:gridCol>
                <a:gridCol w="1255089">
                  <a:extLst>
                    <a:ext uri="{9D8B030D-6E8A-4147-A177-3AD203B41FA5}">
                      <a16:colId xmlns:a16="http://schemas.microsoft.com/office/drawing/2014/main" val="3633466712"/>
                    </a:ext>
                  </a:extLst>
                </a:gridCol>
                <a:gridCol w="1211809">
                  <a:extLst>
                    <a:ext uri="{9D8B030D-6E8A-4147-A177-3AD203B41FA5}">
                      <a16:colId xmlns:a16="http://schemas.microsoft.com/office/drawing/2014/main" val="2557972176"/>
                    </a:ext>
                  </a:extLst>
                </a:gridCol>
                <a:gridCol w="1341646">
                  <a:extLst>
                    <a:ext uri="{9D8B030D-6E8A-4147-A177-3AD203B41FA5}">
                      <a16:colId xmlns:a16="http://schemas.microsoft.com/office/drawing/2014/main" val="1632789351"/>
                    </a:ext>
                  </a:extLst>
                </a:gridCol>
                <a:gridCol w="1320006">
                  <a:extLst>
                    <a:ext uri="{9D8B030D-6E8A-4147-A177-3AD203B41FA5}">
                      <a16:colId xmlns:a16="http://schemas.microsoft.com/office/drawing/2014/main" val="370936310"/>
                    </a:ext>
                  </a:extLst>
                </a:gridCol>
                <a:gridCol w="1273116">
                  <a:extLst>
                    <a:ext uri="{9D8B030D-6E8A-4147-A177-3AD203B41FA5}">
                      <a16:colId xmlns:a16="http://schemas.microsoft.com/office/drawing/2014/main" val="3981251431"/>
                    </a:ext>
                  </a:extLst>
                </a:gridCol>
              </a:tblGrid>
              <a:tr h="16830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Variable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Survie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sans progression (PFI)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Survie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globale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(OS)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40429"/>
                  </a:ext>
                </a:extLst>
              </a:tr>
              <a:tr h="2051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univariée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multivariée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(N = 122)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univariée 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Analyse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multivariée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(N = 222)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P-value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097915"/>
                  </a:ext>
                </a:extLst>
              </a:tr>
              <a:tr h="359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CINSARC 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1,68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1,54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3,73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7,82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37752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TNM 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3,33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9,89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1,54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4,33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1560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CMS 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3,32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9,47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1,34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NA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NA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70651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Statut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MMR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3,34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1,09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1,07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3035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VELIPI 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Times" pitchFamily="2" charset="0"/>
                        </a:rPr>
                        <a:t>✓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1,34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-3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3,81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8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-2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NA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NA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28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Nombre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 gg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examinés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8,85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NA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NA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Times" pitchFamily="2" charset="0"/>
                        </a:rPr>
                        <a:t>✕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1,19 x 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-1</a:t>
                      </a:r>
                      <a:endParaRPr lang="fr-FR" sz="16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NA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NA</a:t>
                      </a:r>
                      <a:endParaRPr lang="fr-FR" sz="1600" b="0" i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8064751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100DCD1C-DA34-0B45-9B19-E13C085EE713}"/>
              </a:ext>
            </a:extLst>
          </p:cNvPr>
          <p:cNvSpPr txBox="1">
            <a:spLocks/>
          </p:cNvSpPr>
          <p:nvPr/>
        </p:nvSpPr>
        <p:spPr>
          <a:xfrm>
            <a:off x="130247" y="-924"/>
            <a:ext cx="11931505" cy="111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Cohorte TCGA (n = 297)</a:t>
            </a:r>
          </a:p>
        </p:txBody>
      </p:sp>
    </p:spTree>
    <p:extLst>
      <p:ext uri="{BB962C8B-B14F-4D97-AF65-F5344CB8AC3E}">
        <p14:creationId xmlns:p14="http://schemas.microsoft.com/office/powerpoint/2010/main" val="140130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4C58CD-E04F-3740-BD4C-8BA58B26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" y="1407114"/>
            <a:ext cx="6049128" cy="36294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AD3C10-F45B-AA42-8E21-8F270961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07113"/>
            <a:ext cx="6049130" cy="3629477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DA0B4D3-74D3-6F46-8768-4CCE93539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16148"/>
              </p:ext>
            </p:extLst>
          </p:nvPr>
        </p:nvGraphicFramePr>
        <p:xfrm>
          <a:off x="427703" y="5115037"/>
          <a:ext cx="5565057" cy="67169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217113">
                  <a:extLst>
                    <a:ext uri="{9D8B030D-6E8A-4147-A177-3AD203B41FA5}">
                      <a16:colId xmlns:a16="http://schemas.microsoft.com/office/drawing/2014/main" val="758130813"/>
                    </a:ext>
                  </a:extLst>
                </a:gridCol>
                <a:gridCol w="724673">
                  <a:extLst>
                    <a:ext uri="{9D8B030D-6E8A-4147-A177-3AD203B41FA5}">
                      <a16:colId xmlns:a16="http://schemas.microsoft.com/office/drawing/2014/main" val="838373458"/>
                    </a:ext>
                  </a:extLst>
                </a:gridCol>
                <a:gridCol w="768154">
                  <a:extLst>
                    <a:ext uri="{9D8B030D-6E8A-4147-A177-3AD203B41FA5}">
                      <a16:colId xmlns:a16="http://schemas.microsoft.com/office/drawing/2014/main" val="4071569077"/>
                    </a:ext>
                  </a:extLst>
                </a:gridCol>
                <a:gridCol w="855117">
                  <a:extLst>
                    <a:ext uri="{9D8B030D-6E8A-4147-A177-3AD203B41FA5}">
                      <a16:colId xmlns:a16="http://schemas.microsoft.com/office/drawing/2014/main" val="4275752993"/>
                    </a:ext>
                  </a:extLst>
                </a:gridCol>
              </a:tblGrid>
              <a:tr h="59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Temps (mois)</a:t>
                      </a: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extLst>
                  <a:ext uri="{0D108BD9-81ED-4DB2-BD59-A6C34878D82A}">
                    <a16:rowId xmlns:a16="http://schemas.microsoft.com/office/drawing/2014/main" val="2013946327"/>
                  </a:ext>
                </a:extLst>
              </a:tr>
              <a:tr h="59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103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84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extLst>
                  <a:ext uri="{0D108BD9-81ED-4DB2-BD59-A6C34878D82A}">
                    <a16:rowId xmlns:a16="http://schemas.microsoft.com/office/drawing/2014/main" val="3560801505"/>
                  </a:ext>
                </a:extLst>
              </a:tr>
              <a:tr h="59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extLst>
                  <a:ext uri="{0D108BD9-81ED-4DB2-BD59-A6C34878D82A}">
                    <a16:rowId xmlns:a16="http://schemas.microsoft.com/office/drawing/2014/main" val="332620185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3A2D655-3463-9246-A8E8-8740B1E58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58354"/>
              </p:ext>
            </p:extLst>
          </p:nvPr>
        </p:nvGraphicFramePr>
        <p:xfrm>
          <a:off x="6338036" y="5115037"/>
          <a:ext cx="5565056" cy="6714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55772">
                  <a:extLst>
                    <a:ext uri="{9D8B030D-6E8A-4147-A177-3AD203B41FA5}">
                      <a16:colId xmlns:a16="http://schemas.microsoft.com/office/drawing/2014/main" val="758130813"/>
                    </a:ext>
                  </a:extLst>
                </a:gridCol>
                <a:gridCol w="851234">
                  <a:extLst>
                    <a:ext uri="{9D8B030D-6E8A-4147-A177-3AD203B41FA5}">
                      <a16:colId xmlns:a16="http://schemas.microsoft.com/office/drawing/2014/main" val="838373458"/>
                    </a:ext>
                  </a:extLst>
                </a:gridCol>
                <a:gridCol w="786541">
                  <a:extLst>
                    <a:ext uri="{9D8B030D-6E8A-4147-A177-3AD203B41FA5}">
                      <a16:colId xmlns:a16="http://schemas.microsoft.com/office/drawing/2014/main" val="4071569077"/>
                    </a:ext>
                  </a:extLst>
                </a:gridCol>
                <a:gridCol w="871509">
                  <a:extLst>
                    <a:ext uri="{9D8B030D-6E8A-4147-A177-3AD203B41FA5}">
                      <a16:colId xmlns:a16="http://schemas.microsoft.com/office/drawing/2014/main" val="4275752993"/>
                    </a:ext>
                  </a:extLst>
                </a:gridCol>
              </a:tblGrid>
              <a:tr h="5901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Temps (mois)</a:t>
                      </a: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extLst>
                  <a:ext uri="{0D108BD9-81ED-4DB2-BD59-A6C34878D82A}">
                    <a16:rowId xmlns:a16="http://schemas.microsoft.com/office/drawing/2014/main" val="2013946327"/>
                  </a:ext>
                </a:extLst>
              </a:tr>
              <a:tr h="59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81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77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56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extLst>
                  <a:ext uri="{0D108BD9-81ED-4DB2-BD59-A6C34878D82A}">
                    <a16:rowId xmlns:a16="http://schemas.microsoft.com/office/drawing/2014/main" val="3560801505"/>
                  </a:ext>
                </a:extLst>
              </a:tr>
              <a:tr h="591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Nombre de patients restants C2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539" marR="10539" marT="10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86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73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46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10286" marR="10286" marT="10286" marB="0" anchor="b"/>
                </a:tc>
                <a:extLst>
                  <a:ext uri="{0D108BD9-81ED-4DB2-BD59-A6C34878D82A}">
                    <a16:rowId xmlns:a16="http://schemas.microsoft.com/office/drawing/2014/main" val="3326201854"/>
                  </a:ext>
                </a:extLst>
              </a:tr>
            </a:tbl>
          </a:graphicData>
        </a:graphic>
      </p:graphicFrame>
      <p:sp>
        <p:nvSpPr>
          <p:cNvPr id="13" name="Titre 1">
            <a:extLst>
              <a:ext uri="{FF2B5EF4-FFF2-40B4-BE49-F238E27FC236}">
                <a16:creationId xmlns:a16="http://schemas.microsoft.com/office/drawing/2014/main" id="{F922FCA1-862F-1D43-9DE7-DBEED9571715}"/>
              </a:ext>
            </a:extLst>
          </p:cNvPr>
          <p:cNvSpPr txBox="1">
            <a:spLocks/>
          </p:cNvSpPr>
          <p:nvPr/>
        </p:nvSpPr>
        <p:spPr>
          <a:xfrm>
            <a:off x="130247" y="-924"/>
            <a:ext cx="11931505" cy="111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Cohorte CHU Toulouse (n = 169) : CINSARC</a:t>
            </a:r>
          </a:p>
        </p:txBody>
      </p:sp>
    </p:spTree>
    <p:extLst>
      <p:ext uri="{BB962C8B-B14F-4D97-AF65-F5344CB8AC3E}">
        <p14:creationId xmlns:p14="http://schemas.microsoft.com/office/powerpoint/2010/main" val="3655752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1159</Words>
  <Application>Microsoft Office PowerPoint</Application>
  <PresentationFormat>Grand écran</PresentationFormat>
  <Paragraphs>338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Times New Roman</vt:lpstr>
      <vt:lpstr>Wingdings</vt:lpstr>
      <vt:lpstr>Thème Office</vt:lpstr>
      <vt:lpstr>Présentation PowerPoint</vt:lpstr>
      <vt:lpstr>Présentation PowerPoint</vt:lpstr>
      <vt:lpstr>Cancer colorectal</vt:lpstr>
      <vt:lpstr>Facteurs pronostiques proposés</vt:lpstr>
      <vt:lpstr>Signature transcriptomique CINSARC</vt:lpstr>
      <vt:lpstr>Matériels et Méthodes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Arduin</dc:creator>
  <cp:lastModifiedBy>tcongres</cp:lastModifiedBy>
  <cp:revision>64</cp:revision>
  <dcterms:created xsi:type="dcterms:W3CDTF">2022-10-19T13:54:21Z</dcterms:created>
  <dcterms:modified xsi:type="dcterms:W3CDTF">2022-11-16T10:24:07Z</dcterms:modified>
</cp:coreProperties>
</file>