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34" r:id="rId2"/>
    <p:sldId id="539" r:id="rId3"/>
    <p:sldId id="487" r:id="rId4"/>
    <p:sldId id="503" r:id="rId5"/>
    <p:sldId id="535" r:id="rId6"/>
    <p:sldId id="298" r:id="rId7"/>
    <p:sldId id="471" r:id="rId8"/>
    <p:sldId id="506" r:id="rId9"/>
    <p:sldId id="526" r:id="rId10"/>
    <p:sldId id="509" r:id="rId11"/>
    <p:sldId id="529" r:id="rId12"/>
    <p:sldId id="537" r:id="rId13"/>
    <p:sldId id="531" r:id="rId14"/>
    <p:sldId id="532" r:id="rId15"/>
    <p:sldId id="538" r:id="rId16"/>
    <p:sldId id="51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FEA"/>
    <a:srgbClr val="80EC80"/>
    <a:srgbClr val="FFBCC8"/>
    <a:srgbClr val="00FF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0148" autoAdjust="0"/>
  </p:normalViewPr>
  <p:slideViewPr>
    <p:cSldViewPr snapToGrid="0">
      <p:cViewPr varScale="1">
        <p:scale>
          <a:sx n="60" d="100"/>
          <a:sy n="60" d="100"/>
        </p:scale>
        <p:origin x="147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≥ 6 mitoses </a:t>
            </a:r>
            <a:r>
              <a:rPr lang="en-US" sz="2000" i="1"/>
              <a:t>per</a:t>
            </a:r>
            <a:r>
              <a:rPr lang="en-US" sz="2000"/>
              <a:t> 3 mm²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&gt;  or = 6 mitoses per 3 mm²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5-9A4F-BAB1-A1775E05E6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5-9A4F-BAB1-A1775E05E6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5-9A4F-BAB1-A1775E05E604}"/>
              </c:ext>
            </c:extLst>
          </c:dPt>
          <c:cat>
            <c:strRef>
              <c:f>Feuil1!$A$2:$A$4</c:f>
              <c:strCache>
                <c:ptCount val="3"/>
                <c:pt idx="0">
                  <c:v>CDKN2A </c:v>
                </c:pt>
                <c:pt idx="1">
                  <c:v>CDK4</c:v>
                </c:pt>
                <c:pt idx="2">
                  <c:v>Others ?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C-43C5-B2F8-EB5A6C3CC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0C62-3B8D-40C3-A9AF-EC398576E7FC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75F6-6E16-45A9-9BED-4654340D54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0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75F6-6E16-45A9-9BED-4654340D543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670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Variable importante en clinique</a:t>
            </a:r>
          </a:p>
          <a:p>
            <a:r>
              <a:rPr lang="fr-FR"/>
              <a:t>Sélectionner les facteurs ayant p &lt; 0,1 pour l’analyse multivariée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Variable importante en clinique</a:t>
            </a:r>
          </a:p>
          <a:p>
            <a:r>
              <a:rPr lang="fr-FR"/>
              <a:t>Sélectionner les facteurs ayant p &lt; 0,1 pour l’analyse multivariée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1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Médiane : 73, 60, 40, 8</a:t>
            </a:r>
          </a:p>
          <a:p>
            <a:endParaRPr lang="fr-FR"/>
          </a:p>
          <a:p>
            <a:r>
              <a:rPr lang="fr-FR"/>
              <a:t>Dans les tumeurs avec un volume &lt; 1 cm3, nos données suggèrent que l’activité mitotique n’a pas d’impact sur le TTT au début (mais données faibles),</a:t>
            </a:r>
          </a:p>
          <a:p>
            <a:r>
              <a:rPr lang="fr-FR"/>
              <a:t>En revanche, lorsque le volume est ≥ 1 cm3, l’activité mitotique permet de séparer un groupe de mauvais pronostic qui est ≥ 6 mitoses et un groupe intermédiaire (&lt; 6 mit et ≥ 1 cm3)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16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Médiane : NA, 121, 76, 52 </a:t>
            </a:r>
          </a:p>
          <a:p>
            <a:endParaRPr lang="fr-FR"/>
          </a:p>
          <a:p>
            <a:r>
              <a:rPr lang="fr-FR"/>
              <a:t>Sur la survie globale, les groupes ayant une activité mitotique &lt; 6 qqs le volume ont une meilleur survie par rapport aux groupes avec une activité mitotique ≥ 6. </a:t>
            </a:r>
          </a:p>
          <a:p>
            <a:r>
              <a:rPr lang="fr-FR"/>
              <a:t>Et d’autant plus que le volume &lt; 1 cm3. </a:t>
            </a:r>
          </a:p>
          <a:p>
            <a:r>
              <a:rPr lang="fr-FR"/>
              <a:t>Nos données ont identifié un groupe &lt; 6 mit et vol &lt;1 ayant la meilleure survie globale (80% sont vivants à &gt; 10 ans). </a:t>
            </a:r>
          </a:p>
          <a:p>
            <a:r>
              <a:rPr lang="fr-FR"/>
              <a:t>Groupe éligible à la surveillance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3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In our study, patient with tumor with &lt; 6 mitoses and &lt; 1 cm3 had the longest OS, these patients might be best candidates for observational follow-up after surgery.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As no consensual cut-off is provided by WHO 2021, in our practice, we assign grade 3 for tumors having more than 6 mitoses (only on surgery samples and no biopsy samples).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Further studies are needed to link high proliferative tumors with their biological behavior (molecular markers) in order to find other molecular prognostic markers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  <a:p>
            <a:endParaRPr lang="en-US" noProof="0"/>
          </a:p>
          <a:p>
            <a:endParaRPr lang="en-US" noProof="0"/>
          </a:p>
          <a:p>
            <a:endParaRPr lang="en-US" noProof="0"/>
          </a:p>
          <a:p>
            <a:endParaRPr lang="en-US" noProof="0"/>
          </a:p>
          <a:p>
            <a:endParaRPr lang="en-US" noProof="0"/>
          </a:p>
          <a:p>
            <a:r>
              <a:rPr lang="en-US" noProof="0"/>
              <a:t>Malgré le </a:t>
            </a:r>
            <a:r>
              <a:rPr lang="en-US" noProof="0" err="1"/>
              <a:t>caractère</a:t>
            </a:r>
            <a:r>
              <a:rPr lang="en-US" noProof="0"/>
              <a:t> </a:t>
            </a:r>
            <a:r>
              <a:rPr lang="en-US" noProof="0" err="1"/>
              <a:t>rétrospectif</a:t>
            </a:r>
            <a:r>
              <a:rPr lang="en-US" noProof="0"/>
              <a:t> de </a:t>
            </a:r>
            <a:r>
              <a:rPr lang="en-US" noProof="0" err="1"/>
              <a:t>notre</a:t>
            </a:r>
            <a:r>
              <a:rPr lang="en-US" noProof="0"/>
              <a:t> étude, </a:t>
            </a:r>
            <a:r>
              <a:rPr lang="en-US" noProof="0" err="1"/>
              <a:t>l’originalité</a:t>
            </a:r>
            <a:r>
              <a:rPr lang="en-US" noProof="0"/>
              <a:t> repose sur le fait que nous </a:t>
            </a:r>
            <a:r>
              <a:rPr lang="en-US" noProof="0" err="1"/>
              <a:t>avons</a:t>
            </a:r>
            <a:r>
              <a:rPr lang="en-US" noProof="0"/>
              <a:t> pris </a:t>
            </a:r>
            <a:r>
              <a:rPr lang="en-US" noProof="0" err="1"/>
              <a:t>en</a:t>
            </a:r>
            <a:r>
              <a:rPr lang="en-US" noProof="0"/>
              <a:t> </a:t>
            </a:r>
            <a:r>
              <a:rPr lang="en-US" noProof="0" err="1"/>
              <a:t>compte</a:t>
            </a:r>
            <a:r>
              <a:rPr lang="en-US" noProof="0"/>
              <a:t> </a:t>
            </a:r>
            <a:r>
              <a:rPr lang="en-US" noProof="0" err="1"/>
              <a:t>l’activité</a:t>
            </a:r>
            <a:r>
              <a:rPr lang="en-US" noProof="0"/>
              <a:t> </a:t>
            </a:r>
            <a:r>
              <a:rPr lang="en-US" noProof="0" err="1"/>
              <a:t>mitotique</a:t>
            </a:r>
            <a:r>
              <a:rPr lang="en-US" noProof="0"/>
              <a:t> et le volume du </a:t>
            </a:r>
            <a:r>
              <a:rPr lang="en-US" noProof="0" err="1"/>
              <a:t>reliquat</a:t>
            </a:r>
            <a:r>
              <a:rPr lang="en-US" noProof="0"/>
              <a:t> tumoral et nous </a:t>
            </a:r>
            <a:r>
              <a:rPr lang="en-US" noProof="0" err="1"/>
              <a:t>avons</a:t>
            </a:r>
            <a:r>
              <a:rPr lang="en-US" noProof="0"/>
              <a:t> </a:t>
            </a:r>
            <a:r>
              <a:rPr lang="en-US" noProof="0" err="1"/>
              <a:t>montré</a:t>
            </a:r>
            <a:r>
              <a:rPr lang="en-US" noProof="0"/>
              <a:t> que les deux </a:t>
            </a:r>
            <a:r>
              <a:rPr lang="en-US" noProof="0" err="1"/>
              <a:t>sont</a:t>
            </a:r>
            <a:r>
              <a:rPr lang="en-US" noProof="0"/>
              <a:t> </a:t>
            </a:r>
            <a:r>
              <a:rPr lang="en-US" noProof="0" err="1"/>
              <a:t>indissociables</a:t>
            </a:r>
            <a:r>
              <a:rPr lang="en-US" noProof="0"/>
              <a:t> </a:t>
            </a:r>
            <a:r>
              <a:rPr lang="en-US" noProof="0" err="1"/>
              <a:t>lorsqu’on</a:t>
            </a:r>
            <a:r>
              <a:rPr lang="en-US" noProof="0"/>
              <a:t> </a:t>
            </a:r>
            <a:r>
              <a:rPr lang="en-US" noProof="0" err="1"/>
              <a:t>veut</a:t>
            </a:r>
            <a:r>
              <a:rPr lang="en-US" noProof="0"/>
              <a:t> </a:t>
            </a:r>
            <a:r>
              <a:rPr lang="en-US" noProof="0" err="1"/>
              <a:t>étudier</a:t>
            </a:r>
            <a:r>
              <a:rPr lang="en-US" noProof="0"/>
              <a:t> la </a:t>
            </a:r>
            <a:r>
              <a:rPr lang="en-US" noProof="0" err="1"/>
              <a:t>survie</a:t>
            </a:r>
            <a:r>
              <a:rPr lang="en-US" noProof="0"/>
              <a:t>. </a:t>
            </a:r>
          </a:p>
          <a:p>
            <a:r>
              <a:rPr lang="en-US" noProof="0" err="1"/>
              <a:t>L’étude</a:t>
            </a:r>
            <a:r>
              <a:rPr lang="en-US" noProof="0"/>
              <a:t> sur les </a:t>
            </a:r>
            <a:r>
              <a:rPr lang="en-US" noProof="0" err="1"/>
              <a:t>pièces</a:t>
            </a:r>
            <a:r>
              <a:rPr lang="en-US" noProof="0"/>
              <a:t> </a:t>
            </a:r>
            <a:r>
              <a:rPr lang="en-US" noProof="0" err="1"/>
              <a:t>réséquées</a:t>
            </a:r>
            <a:r>
              <a:rPr lang="en-US" noProof="0"/>
              <a:t> </a:t>
            </a:r>
            <a:r>
              <a:rPr lang="en-US" noProof="0" err="1"/>
              <a:t>permet</a:t>
            </a:r>
            <a:r>
              <a:rPr lang="en-US" noProof="0"/>
              <a:t> </a:t>
            </a:r>
            <a:r>
              <a:rPr lang="en-US" noProof="0" err="1"/>
              <a:t>d’étudier</a:t>
            </a:r>
            <a:r>
              <a:rPr lang="en-US" noProof="0"/>
              <a:t> sur </a:t>
            </a:r>
            <a:r>
              <a:rPr lang="en-US" noProof="0" err="1"/>
              <a:t>une</a:t>
            </a:r>
            <a:r>
              <a:rPr lang="en-US" noProof="0"/>
              <a:t> surface de </a:t>
            </a:r>
            <a:r>
              <a:rPr lang="en-US" noProof="0" err="1"/>
              <a:t>tissu</a:t>
            </a:r>
            <a:r>
              <a:rPr lang="en-US" noProof="0"/>
              <a:t> tumoral maximal (</a:t>
            </a:r>
            <a:r>
              <a:rPr lang="en-US" noProof="0" err="1"/>
              <a:t>ce</a:t>
            </a:r>
            <a:r>
              <a:rPr lang="en-US" noProof="0"/>
              <a:t> qui ne </a:t>
            </a:r>
            <a:r>
              <a:rPr lang="en-US" noProof="0" err="1"/>
              <a:t>peut</a:t>
            </a:r>
            <a:r>
              <a:rPr lang="en-US" noProof="0"/>
              <a:t> pas </a:t>
            </a:r>
            <a:r>
              <a:rPr lang="en-US" noProof="0" err="1"/>
              <a:t>être</a:t>
            </a:r>
            <a:r>
              <a:rPr lang="en-US" noProof="0"/>
              <a:t> fait dans les études </a:t>
            </a:r>
            <a:r>
              <a:rPr lang="en-US" noProof="0" err="1"/>
              <a:t>multicentriques</a:t>
            </a:r>
            <a:r>
              <a:rPr lang="en-US" noProof="0"/>
              <a:t>). </a:t>
            </a:r>
          </a:p>
          <a:p>
            <a:r>
              <a:rPr lang="en-US" noProof="0"/>
              <a:t>Nous </a:t>
            </a:r>
            <a:r>
              <a:rPr lang="en-US" noProof="0" err="1"/>
              <a:t>avons</a:t>
            </a:r>
            <a:r>
              <a:rPr lang="en-US" noProof="0"/>
              <a:t> </a:t>
            </a:r>
            <a:r>
              <a:rPr lang="en-US" noProof="0" err="1"/>
              <a:t>montré</a:t>
            </a:r>
            <a:r>
              <a:rPr lang="en-US" noProof="0"/>
              <a:t> que </a:t>
            </a:r>
            <a:r>
              <a:rPr lang="en-US" noProof="0" err="1"/>
              <a:t>l’activité</a:t>
            </a:r>
            <a:r>
              <a:rPr lang="en-US" noProof="0"/>
              <a:t> </a:t>
            </a:r>
            <a:r>
              <a:rPr lang="en-US" noProof="0" err="1"/>
              <a:t>mitotique</a:t>
            </a:r>
            <a:r>
              <a:rPr lang="en-US" noProof="0"/>
              <a:t> et le volume du </a:t>
            </a:r>
            <a:r>
              <a:rPr lang="en-US" noProof="0" err="1"/>
              <a:t>reliquat</a:t>
            </a:r>
            <a:r>
              <a:rPr lang="en-US" noProof="0"/>
              <a:t> tumoral </a:t>
            </a:r>
            <a:r>
              <a:rPr lang="en-US" noProof="0" err="1"/>
              <a:t>étaient</a:t>
            </a:r>
            <a:r>
              <a:rPr lang="en-US" noProof="0"/>
              <a:t> </a:t>
            </a:r>
            <a:r>
              <a:rPr lang="en-US" noProof="0" err="1"/>
              <a:t>pronostiques</a:t>
            </a:r>
            <a:r>
              <a:rPr lang="en-US" noProof="0"/>
              <a:t> sur le TTT et </a:t>
            </a:r>
            <a:r>
              <a:rPr lang="en-US" noProof="0" err="1"/>
              <a:t>l’OS</a:t>
            </a:r>
            <a:r>
              <a:rPr lang="en-US" noProof="0"/>
              <a:t> </a:t>
            </a:r>
          </a:p>
          <a:p>
            <a:r>
              <a:rPr lang="en-US" noProof="0"/>
              <a:t>Avec un volume &lt; 1 cm3, </a:t>
            </a:r>
            <a:r>
              <a:rPr lang="en-US" noProof="0" err="1"/>
              <a:t>l’activité</a:t>
            </a:r>
            <a:r>
              <a:rPr lang="en-US" noProof="0"/>
              <a:t> </a:t>
            </a:r>
            <a:r>
              <a:rPr lang="en-US" noProof="0" err="1"/>
              <a:t>mitotique</a:t>
            </a:r>
            <a:r>
              <a:rPr lang="en-US" noProof="0"/>
              <a:t> </a:t>
            </a:r>
            <a:r>
              <a:rPr lang="en-US" noProof="0" err="1"/>
              <a:t>est</a:t>
            </a:r>
            <a:r>
              <a:rPr lang="en-US" noProof="0"/>
              <a:t> </a:t>
            </a:r>
            <a:r>
              <a:rPr lang="en-US" noProof="0" err="1"/>
              <a:t>pronostique</a:t>
            </a:r>
            <a:r>
              <a:rPr lang="en-US" noProof="0"/>
              <a:t> sur </a:t>
            </a:r>
            <a:r>
              <a:rPr lang="en-US" noProof="0" err="1"/>
              <a:t>l’OS</a:t>
            </a:r>
            <a:r>
              <a:rPr lang="en-US" noProof="0"/>
              <a:t> </a:t>
            </a:r>
          </a:p>
          <a:p>
            <a:r>
              <a:rPr lang="en-US" noProof="0"/>
              <a:t>Avec un volume ≥ 1 cm3, </a:t>
            </a:r>
            <a:r>
              <a:rPr lang="en-US" noProof="0" err="1"/>
              <a:t>l’activité</a:t>
            </a:r>
            <a:r>
              <a:rPr lang="en-US" noProof="0"/>
              <a:t> </a:t>
            </a:r>
            <a:r>
              <a:rPr lang="en-US" noProof="0" err="1"/>
              <a:t>mitotique</a:t>
            </a:r>
            <a:r>
              <a:rPr lang="en-US" noProof="0"/>
              <a:t> </a:t>
            </a:r>
            <a:r>
              <a:rPr lang="en-US" noProof="0" err="1"/>
              <a:t>est</a:t>
            </a:r>
            <a:r>
              <a:rPr lang="en-US" noProof="0"/>
              <a:t> </a:t>
            </a:r>
            <a:r>
              <a:rPr lang="en-US" noProof="0" err="1"/>
              <a:t>pronostique</a:t>
            </a:r>
            <a:r>
              <a:rPr lang="en-US" noProof="0"/>
              <a:t> sur le TTT et </a:t>
            </a:r>
            <a:r>
              <a:rPr lang="en-US" noProof="0" err="1"/>
              <a:t>l’OS</a:t>
            </a:r>
            <a:endParaRPr lang="en-US" noProof="0"/>
          </a:p>
          <a:p>
            <a:r>
              <a:rPr lang="en-US" noProof="0" err="1"/>
              <a:t>Basé</a:t>
            </a:r>
            <a:r>
              <a:rPr lang="en-US" noProof="0"/>
              <a:t> sur </a:t>
            </a:r>
            <a:r>
              <a:rPr lang="en-US" noProof="0" err="1"/>
              <a:t>notre</a:t>
            </a:r>
            <a:r>
              <a:rPr lang="en-US" noProof="0"/>
              <a:t> étude, nous </a:t>
            </a:r>
            <a:r>
              <a:rPr lang="en-US" noProof="0" err="1"/>
              <a:t>avons</a:t>
            </a:r>
            <a:r>
              <a:rPr lang="en-US" noProof="0"/>
              <a:t> </a:t>
            </a:r>
            <a:r>
              <a:rPr lang="en-US" noProof="0" err="1"/>
              <a:t>identifié</a:t>
            </a:r>
            <a:r>
              <a:rPr lang="en-US" noProof="0"/>
              <a:t> un </a:t>
            </a:r>
            <a:r>
              <a:rPr lang="en-US" noProof="0" err="1"/>
              <a:t>groupe</a:t>
            </a:r>
            <a:r>
              <a:rPr lang="en-US" noProof="0"/>
              <a:t> de patients </a:t>
            </a:r>
            <a:r>
              <a:rPr lang="en-US" noProof="0" err="1"/>
              <a:t>éligibles</a:t>
            </a:r>
            <a:r>
              <a:rPr lang="en-US" noProof="0"/>
              <a:t> à la surveillance post-</a:t>
            </a:r>
            <a:r>
              <a:rPr lang="en-US" noProof="0" err="1"/>
              <a:t>chirurgie</a:t>
            </a:r>
            <a:r>
              <a:rPr lang="en-US" noProof="0"/>
              <a:t> (&lt;6 </a:t>
            </a:r>
            <a:r>
              <a:rPr lang="en-US" noProof="0" err="1"/>
              <a:t>mit</a:t>
            </a:r>
            <a:r>
              <a:rPr lang="en-US" noProof="0"/>
              <a:t> et &lt;1 vol). </a:t>
            </a:r>
          </a:p>
          <a:p>
            <a:endParaRPr lang="en-US" noProof="0"/>
          </a:p>
          <a:p>
            <a:r>
              <a:rPr lang="en-US" noProof="0"/>
              <a:t>Nous </a:t>
            </a:r>
            <a:r>
              <a:rPr lang="en-US" noProof="0" err="1"/>
              <a:t>avons</a:t>
            </a:r>
            <a:r>
              <a:rPr lang="en-US" noProof="0"/>
              <a:t> </a:t>
            </a:r>
            <a:r>
              <a:rPr lang="en-US" noProof="0" err="1"/>
              <a:t>défini</a:t>
            </a:r>
            <a:r>
              <a:rPr lang="en-US" noProof="0"/>
              <a:t> un </a:t>
            </a:r>
            <a:r>
              <a:rPr lang="en-US" noProof="0" err="1"/>
              <a:t>seuil</a:t>
            </a:r>
            <a:r>
              <a:rPr lang="en-US" noProof="0"/>
              <a:t> pour </a:t>
            </a:r>
            <a:r>
              <a:rPr lang="en-US" noProof="0" err="1"/>
              <a:t>l’activité</a:t>
            </a:r>
            <a:r>
              <a:rPr lang="en-US" noProof="0"/>
              <a:t> </a:t>
            </a:r>
            <a:r>
              <a:rPr lang="en-US" noProof="0" err="1"/>
              <a:t>mitotique</a:t>
            </a:r>
            <a:r>
              <a:rPr lang="en-US" noProof="0"/>
              <a:t> </a:t>
            </a:r>
            <a:r>
              <a:rPr lang="en-US" noProof="0" err="1"/>
              <a:t>ainsi</a:t>
            </a:r>
            <a:r>
              <a:rPr lang="en-US" noProof="0"/>
              <a:t> </a:t>
            </a:r>
            <a:r>
              <a:rPr lang="en-US" noProof="0" err="1"/>
              <a:t>qu’une</a:t>
            </a:r>
            <a:r>
              <a:rPr lang="en-US" noProof="0"/>
              <a:t> </a:t>
            </a:r>
            <a:r>
              <a:rPr lang="en-US" noProof="0" err="1"/>
              <a:t>méthode</a:t>
            </a:r>
            <a:r>
              <a:rPr lang="en-US" noProof="0"/>
              <a:t> plus </a:t>
            </a:r>
            <a:r>
              <a:rPr lang="en-US" noProof="0" err="1"/>
              <a:t>fiable</a:t>
            </a:r>
            <a:r>
              <a:rPr lang="en-US" noProof="0"/>
              <a:t> pour le </a:t>
            </a:r>
            <a:r>
              <a:rPr lang="en-US" noProof="0" err="1"/>
              <a:t>calcul</a:t>
            </a:r>
            <a:r>
              <a:rPr lang="en-US" noProof="0"/>
              <a:t>. </a:t>
            </a:r>
          </a:p>
          <a:p>
            <a:r>
              <a:rPr lang="en-US" noProof="0"/>
              <a:t>La </a:t>
            </a:r>
            <a:r>
              <a:rPr lang="en-US" noProof="0" err="1"/>
              <a:t>définition</a:t>
            </a:r>
            <a:r>
              <a:rPr lang="en-US" noProof="0"/>
              <a:t> d’un </a:t>
            </a:r>
            <a:r>
              <a:rPr lang="en-US" noProof="0" err="1"/>
              <a:t>seuil</a:t>
            </a:r>
            <a:r>
              <a:rPr lang="en-US" noProof="0"/>
              <a:t> pour le volume du </a:t>
            </a:r>
            <a:r>
              <a:rPr lang="en-US" noProof="0" err="1"/>
              <a:t>reliquat</a:t>
            </a:r>
            <a:r>
              <a:rPr lang="en-US" noProof="0"/>
              <a:t> tumoral </a:t>
            </a:r>
            <a:r>
              <a:rPr lang="en-US" noProof="0" err="1"/>
              <a:t>nécessite</a:t>
            </a:r>
            <a:r>
              <a:rPr lang="en-US" noProof="0"/>
              <a:t> de travaux </a:t>
            </a:r>
            <a:r>
              <a:rPr lang="en-US" noProof="0" err="1"/>
              <a:t>supplémentaires</a:t>
            </a:r>
            <a:r>
              <a:rPr lang="en-US" noProof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54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75F6-6E16-45A9-9BED-4654340D54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88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75F6-6E16-45A9-9BED-4654340D543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82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defRPr sz="2800"/>
            </a:pPr>
            <a:r>
              <a:rPr lang="en-US"/>
              <a:t>For low-risk patients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1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/>
              <a:t>Relecture histologique centralisée sur l’ensemble des lames (échantillonnage 1 bloc/cm)</a:t>
            </a:r>
          </a:p>
          <a:p>
            <a:r>
              <a:rPr lang="fr-FR" sz="1200"/>
              <a:t>Relecture centralisée de la volumétrie des tumeurs par IRM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1200"/>
              <a:t>Les </a:t>
            </a:r>
            <a:r>
              <a:rPr sz="1200" err="1"/>
              <a:t>astrocytomes</a:t>
            </a:r>
            <a:r>
              <a:rPr sz="1200"/>
              <a:t> </a:t>
            </a:r>
            <a:r>
              <a:rPr sz="1200" err="1"/>
              <a:t>infiltrants</a:t>
            </a:r>
            <a:r>
              <a:rPr sz="1200"/>
              <a:t> </a:t>
            </a:r>
            <a:r>
              <a:rPr sz="1200" err="1"/>
              <a:t>présentent</a:t>
            </a:r>
            <a:r>
              <a:rPr sz="1200"/>
              <a:t> </a:t>
            </a:r>
            <a:r>
              <a:rPr sz="1200" err="1"/>
              <a:t>une</a:t>
            </a:r>
            <a:r>
              <a:rPr sz="1200"/>
              <a:t> </a:t>
            </a:r>
            <a:r>
              <a:rPr sz="1200" err="1"/>
              <a:t>hétérogénéité</a:t>
            </a:r>
            <a:r>
              <a:rPr sz="1200"/>
              <a:t> </a:t>
            </a:r>
            <a:r>
              <a:rPr sz="1200" err="1"/>
              <a:t>intratumorale</a:t>
            </a:r>
            <a:r>
              <a:rPr sz="1200"/>
              <a:t> </a:t>
            </a:r>
            <a:r>
              <a:rPr sz="1200" err="1"/>
              <a:t>importante</a:t>
            </a:r>
            <a:endParaRPr sz="1200"/>
          </a:p>
          <a:p>
            <a:r>
              <a:rPr sz="1200"/>
              <a:t>Elle </a:t>
            </a:r>
            <a:r>
              <a:rPr sz="1200" err="1"/>
              <a:t>peut</a:t>
            </a:r>
            <a:r>
              <a:rPr sz="1200"/>
              <a:t> </a:t>
            </a:r>
            <a:r>
              <a:rPr sz="1200" err="1"/>
              <a:t>être</a:t>
            </a:r>
            <a:r>
              <a:rPr sz="1200"/>
              <a:t> </a:t>
            </a:r>
            <a:r>
              <a:rPr sz="1200" err="1"/>
              <a:t>traduite</a:t>
            </a:r>
            <a:r>
              <a:rPr sz="1200"/>
              <a:t> </a:t>
            </a:r>
            <a:r>
              <a:rPr sz="1200" err="1"/>
              <a:t>morphologiquement</a:t>
            </a:r>
            <a:r>
              <a:rPr sz="1200"/>
              <a:t> par des foyers plus </a:t>
            </a:r>
            <a:r>
              <a:rPr sz="1200" err="1"/>
              <a:t>mitotiques</a:t>
            </a:r>
            <a:r>
              <a:rPr sz="1200"/>
              <a:t> que </a:t>
            </a:r>
            <a:r>
              <a:rPr sz="1200" err="1"/>
              <a:t>d’autres</a:t>
            </a:r>
            <a:r>
              <a:rPr sz="1200"/>
              <a:t> </a:t>
            </a:r>
          </a:p>
          <a:p>
            <a:r>
              <a:rPr sz="1200"/>
              <a:t>Pour </a:t>
            </a:r>
            <a:r>
              <a:rPr sz="1200" err="1"/>
              <a:t>cela</a:t>
            </a:r>
            <a:r>
              <a:rPr sz="1200"/>
              <a:t>, nous </a:t>
            </a:r>
            <a:r>
              <a:rPr sz="1200" err="1"/>
              <a:t>nous</a:t>
            </a:r>
            <a:r>
              <a:rPr sz="1200"/>
              <a:t> </a:t>
            </a:r>
            <a:r>
              <a:rPr sz="1200" err="1"/>
              <a:t>aidés</a:t>
            </a:r>
            <a:r>
              <a:rPr sz="1200"/>
              <a:t> de </a:t>
            </a:r>
            <a:r>
              <a:rPr sz="1200" err="1"/>
              <a:t>l’index</a:t>
            </a:r>
            <a:r>
              <a:rPr sz="1200"/>
              <a:t> de </a:t>
            </a:r>
            <a:r>
              <a:rPr sz="1200" err="1"/>
              <a:t>prolifération</a:t>
            </a:r>
            <a:r>
              <a:rPr sz="1200"/>
              <a:t> Ki67 pour </a:t>
            </a:r>
            <a:r>
              <a:rPr sz="1200" err="1"/>
              <a:t>repérer</a:t>
            </a:r>
            <a:r>
              <a:rPr sz="1200"/>
              <a:t> les foyers les plus </a:t>
            </a:r>
            <a:r>
              <a:rPr sz="1200" err="1"/>
              <a:t>prolifératifs</a:t>
            </a:r>
            <a:endParaRPr sz="1200"/>
          </a:p>
          <a:p>
            <a:r>
              <a:rPr sz="1200"/>
              <a:t>Les foyers les plus </a:t>
            </a:r>
            <a:r>
              <a:rPr sz="1200" err="1"/>
              <a:t>prolifératifs</a:t>
            </a:r>
            <a:r>
              <a:rPr sz="1200"/>
              <a:t> </a:t>
            </a:r>
            <a:r>
              <a:rPr sz="1200" err="1"/>
              <a:t>étaient</a:t>
            </a:r>
            <a:r>
              <a:rPr sz="1200"/>
              <a:t> </a:t>
            </a:r>
            <a:r>
              <a:rPr sz="1200" err="1"/>
              <a:t>souvent</a:t>
            </a:r>
            <a:r>
              <a:rPr sz="1200"/>
              <a:t> </a:t>
            </a:r>
            <a:r>
              <a:rPr sz="1200" err="1"/>
              <a:t>accompagnés</a:t>
            </a:r>
            <a:r>
              <a:rPr sz="1200"/>
              <a:t> </a:t>
            </a:r>
            <a:r>
              <a:rPr sz="1200" err="1"/>
              <a:t>d’une</a:t>
            </a:r>
            <a:r>
              <a:rPr sz="1200"/>
              <a:t> </a:t>
            </a:r>
            <a:r>
              <a:rPr sz="1200" err="1"/>
              <a:t>hypercellularité</a:t>
            </a:r>
            <a:r>
              <a:rPr sz="1200"/>
              <a:t>, </a:t>
            </a:r>
            <a:r>
              <a:rPr sz="1200" err="1"/>
              <a:t>d’atypies</a:t>
            </a:r>
            <a:r>
              <a:rPr sz="1200"/>
              <a:t> </a:t>
            </a:r>
            <a:r>
              <a:rPr sz="1200" err="1"/>
              <a:t>nucléaires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05884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2 populations : </a:t>
            </a:r>
          </a:p>
          <a:p>
            <a:pPr marL="171450" indent="-171450">
              <a:buFontTx/>
              <a:buChar char="-"/>
            </a:pPr>
            <a:r>
              <a:rPr lang="fr-FR"/>
              <a:t>84 = 71%</a:t>
            </a:r>
          </a:p>
          <a:p>
            <a:pPr marL="171450" indent="-171450">
              <a:buFontTx/>
              <a:buChar char="-"/>
            </a:pPr>
            <a:r>
              <a:rPr lang="fr-FR"/>
              <a:t>34 = 29%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31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2 populations : </a:t>
            </a:r>
          </a:p>
          <a:p>
            <a:pPr marL="171450" indent="-171450">
              <a:buFontTx/>
              <a:buChar char="-"/>
            </a:pPr>
            <a:r>
              <a:rPr lang="fr-FR"/>
              <a:t>84 = 71%</a:t>
            </a:r>
          </a:p>
          <a:p>
            <a:pPr marL="171450" indent="-171450">
              <a:buFontTx/>
              <a:buChar char="-"/>
            </a:pPr>
            <a:r>
              <a:rPr lang="fr-FR"/>
              <a:t>34 = 29%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43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~ 8 ans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5C3CA-FA61-4C0C-B961-83BEC3B1476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17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8683" y="0"/>
            <a:ext cx="12385376" cy="378904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3000">
                <a:schemeClr val="tx2"/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53920" y="5712420"/>
            <a:ext cx="2844800" cy="365125"/>
          </a:xfrm>
        </p:spPr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8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5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34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93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25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8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07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2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60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847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E1145-F7C9-417E-BDC2-8E5B2AE16671}" type="datetimeFigureOut">
              <a:rPr lang="fr-FR" smtClean="0"/>
              <a:t>16/11/2022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F60C-5B9F-442C-BEBE-24E32E70DD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83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ebdings" panose="05030102010509060703" pitchFamily="18" charset="2"/>
        <a:buChar char="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Clr>
          <a:schemeClr val="tx2"/>
        </a:buClr>
        <a:buFont typeface="Webdings" panose="05030102010509060703" pitchFamily="18" charset="2"/>
        <a:buChar char="4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C2E7E-637B-4826-A0B3-FEBA070D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514" y="1877229"/>
            <a:ext cx="10622972" cy="1470025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effectLst/>
              </a:rPr>
              <a:t>L’activité mitotique et le volume du reliquat tumoral post-opératoire sont des facteurs pronostiques indépendants dans les astrocytomes IDH-mutés réséqués et surveillés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E0D672-FE41-49C9-A9B1-D11210CC9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514" y="3886201"/>
            <a:ext cx="10622972" cy="924790"/>
          </a:xfrm>
        </p:spPr>
        <p:txBody>
          <a:bodyPr>
            <a:normAutofit/>
          </a:bodyPr>
          <a:lstStyle/>
          <a:p>
            <a:r>
              <a:rPr lang="fr-FR" sz="2000" u="sng" dirty="0">
                <a:solidFill>
                  <a:schemeClr val="tx1"/>
                </a:solidFill>
              </a:rPr>
              <a:t>S. Tran</a:t>
            </a:r>
            <a:r>
              <a:rPr lang="fr-FR" sz="2000" dirty="0">
                <a:solidFill>
                  <a:schemeClr val="tx1"/>
                </a:solidFill>
              </a:rPr>
              <a:t>, A. Thomas, I. Aliouat, M. Touat, C. Karachi, F. Lozano, K. Mokhtari, C. Dehais, L. Feuvret, C. Carpentier, M. Giry, Y. Marie, M. Sanson, A. Idbaih, K. Hoang-Xuan, A. Carpentier, L. Capelle, F. Bielle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89" y="5171614"/>
            <a:ext cx="762066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7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CEEE3-4647-4549-94C9-F60AE5A54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9A898A0-310E-41A9-85DC-5192232E6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850738"/>
              </p:ext>
            </p:extLst>
          </p:nvPr>
        </p:nvGraphicFramePr>
        <p:xfrm>
          <a:off x="348156" y="579437"/>
          <a:ext cx="979034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2752733"/>
                    </a:ext>
                  </a:extLst>
                </a:gridCol>
                <a:gridCol w="3541944">
                  <a:extLst>
                    <a:ext uri="{9D8B030D-6E8A-4147-A177-3AD203B41FA5}">
                      <a16:colId xmlns:a16="http://schemas.microsoft.com/office/drawing/2014/main" val="4223441420"/>
                    </a:ext>
                  </a:extLst>
                </a:gridCol>
              </a:tblGrid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Caractéristiques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Patients </a:t>
                      </a:r>
                      <a:r>
                        <a:rPr lang="fr-FR" sz="2000" noProof="0" dirty="0"/>
                        <a:t>surveillés </a:t>
                      </a:r>
                      <a:r>
                        <a:rPr lang="en-US" sz="2000" noProof="0" dirty="0"/>
                        <a:t>(n = 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291998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Homme/ Femme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45 (60) / 30 (40)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555367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Sexe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1.5 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511291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Age médian (années,</a:t>
                      </a:r>
                      <a:r>
                        <a:rPr lang="fr-FR" sz="2000" b="1" baseline="0" noProof="0" dirty="0"/>
                        <a:t> </a:t>
                      </a:r>
                      <a:r>
                        <a:rPr lang="fr-FR" sz="2000" b="1" noProof="0" dirty="0"/>
                        <a:t>min – max)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33 (20 – 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65291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Côté: Droit / Gauche / Bilatéral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30 (40) / 44 (59) / 1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68642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1" noProof="0" dirty="0" err="1"/>
                        <a:t>Multilobaire</a:t>
                      </a:r>
                      <a:r>
                        <a:rPr lang="fr-FR" sz="2000" b="1" noProof="0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15 (25)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67443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>
                          <a:solidFill>
                            <a:schemeClr val="tx1"/>
                          </a:solidFill>
                        </a:rPr>
                        <a:t>Localisation: frontale / temporale / pariétale / insulaire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>
                          <a:solidFill>
                            <a:schemeClr val="tx1"/>
                          </a:solidFill>
                        </a:rPr>
                        <a:t>43 (57) / 16 (21) / 10 (13) / 6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37499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Atteinte ligne médiane (%)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4 (5)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651289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0" noProof="0" dirty="0">
                          <a:solidFill>
                            <a:schemeClr val="tx1"/>
                          </a:solidFill>
                        </a:rPr>
                        <a:t>KPS (médiane, min – max)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>
                          <a:solidFill>
                            <a:schemeClr val="tx1"/>
                          </a:solidFill>
                        </a:rPr>
                        <a:t>90 (70 – 100)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38958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0" noProof="0" dirty="0"/>
                        <a:t>Volume pré-chirurgical (cm</a:t>
                      </a:r>
                      <a:r>
                        <a:rPr lang="fr-FR" sz="2000" b="0" baseline="30000" noProof="0" dirty="0"/>
                        <a:t>3</a:t>
                      </a:r>
                      <a:r>
                        <a:rPr lang="fr-FR" sz="2000" b="0" baseline="0" noProof="0" dirty="0"/>
                        <a:t>, médiane, min – max)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/>
                        <a:t>46.8 (2.9 – 171)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42426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chemeClr val="tx1"/>
                          </a:solidFill>
                        </a:rPr>
                        <a:t>Activité mitotique (3 mm², </a:t>
                      </a:r>
                      <a:r>
                        <a:rPr lang="fr-FR" sz="2000" b="1" baseline="0" noProof="0" dirty="0"/>
                        <a:t>médiane, min – max)</a:t>
                      </a:r>
                      <a:endParaRPr lang="fr-FR" sz="20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>
                          <a:solidFill>
                            <a:schemeClr val="tx1"/>
                          </a:solidFill>
                        </a:rPr>
                        <a:t>2.3 (0 – 26.6) 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740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1" baseline="0" noProof="0" dirty="0"/>
                        <a:t>Volume</a:t>
                      </a:r>
                      <a:r>
                        <a:rPr lang="fr-FR" sz="2000" b="1" noProof="0" dirty="0"/>
                        <a:t> post-chirurgical (cm</a:t>
                      </a:r>
                      <a:r>
                        <a:rPr lang="fr-FR" sz="2000" b="1" baseline="30000" noProof="0" dirty="0"/>
                        <a:t>3</a:t>
                      </a:r>
                      <a:r>
                        <a:rPr lang="fr-FR" sz="2000" b="1" baseline="0" noProof="0" dirty="0"/>
                        <a:t>, médiane, min – max)</a:t>
                      </a:r>
                      <a:endParaRPr lang="fr-FR" sz="2000" b="1" noProof="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1.4 (0 – 75)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83324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chemeClr val="tx1"/>
                          </a:solidFill>
                        </a:rPr>
                        <a:t>Progression (%)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noProof="0">
                          <a:solidFill>
                            <a:schemeClr val="tx1"/>
                          </a:solidFill>
                        </a:rPr>
                        <a:t>64 (85)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7451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TTT (mois, médiane, min – max)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50 (5 – 178)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93374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r>
                        <a:rPr lang="fr-FR" sz="2000" noProof="0" dirty="0">
                          <a:solidFill>
                            <a:schemeClr val="tx1"/>
                          </a:solidFill>
                        </a:rPr>
                        <a:t>OS (mois, médiane, min – max)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noProof="0">
                          <a:solidFill>
                            <a:schemeClr val="tx1"/>
                          </a:solidFill>
                        </a:rPr>
                        <a:t>92 (26 – 241)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13649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9A4250-F1E1-490A-96FD-8E95BA29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10200905" y="679661"/>
            <a:ext cx="1691484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/>
              <a:t>TOUS</a:t>
            </a:r>
            <a:r>
              <a:rPr sz="2000"/>
              <a:t> (n = 118)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</p:cNvCxnSpPr>
          <p:nvPr/>
        </p:nvCxnSpPr>
        <p:spPr>
          <a:xfrm flipH="1">
            <a:off x="11049669" y="1061173"/>
            <a:ext cx="1" cy="512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10200903" y="2979187"/>
            <a:ext cx="1691485" cy="707886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000" b="1"/>
              <a:t>Surveillance</a:t>
            </a:r>
          </a:p>
          <a:p>
            <a:r>
              <a:rPr lang="en-US" sz="2000" b="1"/>
              <a:t>(n = 75)</a:t>
            </a:r>
          </a:p>
        </p:txBody>
      </p:sp>
      <p:sp>
        <p:nvSpPr>
          <p:cNvPr id="9" name="= Astro IDHm grade 2-3">
            <a:extLst>
              <a:ext uri="{FF2B5EF4-FFF2-40B4-BE49-F238E27FC236}">
                <a16:creationId xmlns:a16="http://schemas.microsoft.com/office/drawing/2014/main" id="{7B001F1E-8C4B-44A7-8BCC-941B7CD124DC}"/>
              </a:ext>
            </a:extLst>
          </p:cNvPr>
          <p:cNvSpPr txBox="1"/>
          <p:nvPr/>
        </p:nvSpPr>
        <p:spPr>
          <a:xfrm>
            <a:off x="10250568" y="1574027"/>
            <a:ext cx="1592157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/>
              <a:t> 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1046647" y="2589690"/>
            <a:ext cx="3024" cy="37446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6652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B2D60-C08D-4392-9040-5419DDB4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Analyse </a:t>
            </a:r>
            <a:r>
              <a:rPr lang="fr-FR" cap="small" dirty="0" err="1"/>
              <a:t>univariée</a:t>
            </a:r>
            <a:r>
              <a:rPr lang="fr-FR" cap="small" dirty="0"/>
              <a:t> des facteurs pronostiques potentiels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3EBD8-C057-4C19-9F63-394CAE7B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0C410E2-032A-4019-A9CC-55EAF913C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65555"/>
              </p:ext>
            </p:extLst>
          </p:nvPr>
        </p:nvGraphicFramePr>
        <p:xfrm>
          <a:off x="325391" y="1574027"/>
          <a:ext cx="612780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791">
                  <a:extLst>
                    <a:ext uri="{9D8B030D-6E8A-4147-A177-3AD203B41FA5}">
                      <a16:colId xmlns:a16="http://schemas.microsoft.com/office/drawing/2014/main" val="3580042698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349997069"/>
                    </a:ext>
                  </a:extLst>
                </a:gridCol>
                <a:gridCol w="1133049">
                  <a:extLst>
                    <a:ext uri="{9D8B030D-6E8A-4147-A177-3AD203B41FA5}">
                      <a16:colId xmlns:a16="http://schemas.microsoft.com/office/drawing/2014/main" val="8293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Facteurs pronostiques potentiels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chi2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1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1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Age ( &gt; 40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47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 err="1">
                          <a:solidFill>
                            <a:srgbClr val="C00000"/>
                          </a:solidFill>
                        </a:rPr>
                        <a:t>Multilobaire</a:t>
                      </a:r>
                      <a:endParaRPr lang="fr-FR" sz="2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noProof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31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KPS (100 %)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45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Côté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2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33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chemeClr val="tx1"/>
                          </a:solidFill>
                        </a:rPr>
                        <a:t>Atteinte médiane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92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Volume pré-chirurgical ( ≥ 46,8 cm</a:t>
                      </a:r>
                      <a:r>
                        <a:rPr lang="fr-FR" sz="2000" b="1" baseline="30000" noProof="0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0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Volume post-chirurgical ( ≥ 1 cm</a:t>
                      </a:r>
                      <a:r>
                        <a:rPr lang="fr-FR" sz="2000" b="1" baseline="30000" noProof="0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noProof="0"/>
                        <a:t>9</a:t>
                      </a:r>
                      <a:r>
                        <a:rPr lang="en-US" sz="2000" b="1" baseline="30000" noProof="0"/>
                        <a:t>e-5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7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Ki67 ( </a:t>
                      </a:r>
                      <a:r>
                        <a:rPr lang="fr-FR" sz="2000" b="1" noProof="0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fr-FR" sz="2000" b="1" noProof="0" dirty="0"/>
                        <a:t> 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2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Activité mitotique ( ≥ 6/3 mm²)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9617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FBF3A57-E181-427D-8F9C-790423019926}"/>
              </a:ext>
            </a:extLst>
          </p:cNvPr>
          <p:cNvSpPr txBox="1"/>
          <p:nvPr/>
        </p:nvSpPr>
        <p:spPr>
          <a:xfrm>
            <a:off x="2627223" y="639342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Log-rank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10200905" y="679661"/>
            <a:ext cx="1691484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/>
              <a:t>TOUS</a:t>
            </a:r>
            <a:r>
              <a:rPr sz="2000"/>
              <a:t> (n = 118)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</p:cNvCxnSpPr>
          <p:nvPr/>
        </p:nvCxnSpPr>
        <p:spPr>
          <a:xfrm flipH="1">
            <a:off x="11049669" y="1061173"/>
            <a:ext cx="1" cy="512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10200903" y="2979187"/>
            <a:ext cx="1691485" cy="707886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000" b="1"/>
              <a:t>Surveillance</a:t>
            </a:r>
          </a:p>
          <a:p>
            <a:r>
              <a:rPr lang="en-US" sz="2000" b="1"/>
              <a:t>(n = 75)</a:t>
            </a:r>
          </a:p>
        </p:txBody>
      </p:sp>
      <p:sp>
        <p:nvSpPr>
          <p:cNvPr id="10" name="= Astro IDHm grade 2-3">
            <a:extLst>
              <a:ext uri="{FF2B5EF4-FFF2-40B4-BE49-F238E27FC236}">
                <a16:creationId xmlns:a16="http://schemas.microsoft.com/office/drawing/2014/main" id="{7B001F1E-8C4B-44A7-8BCC-941B7CD124DC}"/>
              </a:ext>
            </a:extLst>
          </p:cNvPr>
          <p:cNvSpPr txBox="1"/>
          <p:nvPr/>
        </p:nvSpPr>
        <p:spPr>
          <a:xfrm>
            <a:off x="10250568" y="1574027"/>
            <a:ext cx="1592157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 b="1"/>
              <a:t> </a:t>
            </a:r>
            <a:r>
              <a:rPr sz="2000"/>
              <a:t>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046647" y="2589690"/>
            <a:ext cx="3024" cy="38256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880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B2D60-C08D-4392-9040-5419DDB4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Analyse multivariée des facteurs pronostiques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3EBD8-C057-4C19-9F63-394CAE7B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BF3A57-E181-427D-8F9C-790423019926}"/>
              </a:ext>
            </a:extLst>
          </p:cNvPr>
          <p:cNvSpPr txBox="1"/>
          <p:nvPr/>
        </p:nvSpPr>
        <p:spPr>
          <a:xfrm>
            <a:off x="2627223" y="639342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Log-rank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10200905" y="679661"/>
            <a:ext cx="1691484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/>
              <a:t>ALL</a:t>
            </a:r>
            <a:r>
              <a:rPr sz="2000"/>
              <a:t> (n = 118)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</p:cNvCxnSpPr>
          <p:nvPr/>
        </p:nvCxnSpPr>
        <p:spPr>
          <a:xfrm flipH="1">
            <a:off x="11049669" y="1061173"/>
            <a:ext cx="1" cy="512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10200903" y="2979187"/>
            <a:ext cx="1691485" cy="707886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000" b="1"/>
              <a:t>Surveillance</a:t>
            </a:r>
          </a:p>
          <a:p>
            <a:r>
              <a:rPr lang="en-US" sz="2000" b="1"/>
              <a:t>(n = 75)</a:t>
            </a:r>
          </a:p>
        </p:txBody>
      </p:sp>
      <p:sp>
        <p:nvSpPr>
          <p:cNvPr id="10" name="= Astro IDHm grade 2-3">
            <a:extLst>
              <a:ext uri="{FF2B5EF4-FFF2-40B4-BE49-F238E27FC236}">
                <a16:creationId xmlns:a16="http://schemas.microsoft.com/office/drawing/2014/main" id="{7B001F1E-8C4B-44A7-8BCC-941B7CD124DC}"/>
              </a:ext>
            </a:extLst>
          </p:cNvPr>
          <p:cNvSpPr txBox="1"/>
          <p:nvPr/>
        </p:nvSpPr>
        <p:spPr>
          <a:xfrm>
            <a:off x="10250568" y="1574027"/>
            <a:ext cx="1592157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 b="1"/>
              <a:t> </a:t>
            </a:r>
            <a:r>
              <a:rPr sz="2000"/>
              <a:t>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1046647" y="2589690"/>
            <a:ext cx="3024" cy="37446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B7DF770-C4D5-4CD0-A1C5-546DEF1F45A5}"/>
              </a:ext>
            </a:extLst>
          </p:cNvPr>
          <p:cNvSpPr txBox="1"/>
          <p:nvPr/>
        </p:nvSpPr>
        <p:spPr>
          <a:xfrm>
            <a:off x="8737600" y="639342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Cox model</a:t>
            </a:r>
          </a:p>
        </p:txBody>
      </p:sp>
      <p:graphicFrame>
        <p:nvGraphicFramePr>
          <p:cNvPr id="15" name="Tableau 4">
            <a:extLst>
              <a:ext uri="{FF2B5EF4-FFF2-40B4-BE49-F238E27FC236}">
                <a16:creationId xmlns:a16="http://schemas.microsoft.com/office/drawing/2014/main" id="{1F78C1EF-C8EF-D84E-BD82-0321271B5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46846"/>
              </p:ext>
            </p:extLst>
          </p:nvPr>
        </p:nvGraphicFramePr>
        <p:xfrm>
          <a:off x="325391" y="1574027"/>
          <a:ext cx="6127803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791">
                  <a:extLst>
                    <a:ext uri="{9D8B030D-6E8A-4147-A177-3AD203B41FA5}">
                      <a16:colId xmlns:a16="http://schemas.microsoft.com/office/drawing/2014/main" val="3580042698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349997069"/>
                    </a:ext>
                  </a:extLst>
                </a:gridCol>
                <a:gridCol w="1133049">
                  <a:extLst>
                    <a:ext uri="{9D8B030D-6E8A-4147-A177-3AD203B41FA5}">
                      <a16:colId xmlns:a16="http://schemas.microsoft.com/office/drawing/2014/main" val="829375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Facteurs pronostiques potentiels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chi2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1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Sexe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1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Age ( &gt; 40 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47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 err="1">
                          <a:solidFill>
                            <a:srgbClr val="C00000"/>
                          </a:solidFill>
                        </a:rPr>
                        <a:t>Multilobaire</a:t>
                      </a:r>
                      <a:endParaRPr lang="fr-FR" sz="20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noProof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31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KPS (100 %)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45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Côté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2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33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chemeClr val="tx1"/>
                          </a:solidFill>
                        </a:rPr>
                        <a:t>Atteinte médiane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92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Volume pré-chirurgical ( ≥ 46,8 cm</a:t>
                      </a:r>
                      <a:r>
                        <a:rPr lang="fr-FR" sz="2000" b="1" baseline="30000" noProof="0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0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Volume post-chirurgical ( ≥ 1 cm</a:t>
                      </a:r>
                      <a:r>
                        <a:rPr lang="fr-FR" sz="2000" b="1" baseline="30000" noProof="0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noProof="0"/>
                        <a:t>9</a:t>
                      </a:r>
                      <a:r>
                        <a:rPr lang="en-US" sz="2000" b="1" baseline="30000" noProof="0"/>
                        <a:t>e-5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7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Ki67 ( </a:t>
                      </a:r>
                      <a:r>
                        <a:rPr lang="fr-FR" sz="2000" b="1" noProof="0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fr-FR" sz="2000" b="1" noProof="0" dirty="0"/>
                        <a:t> 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2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solidFill>
                            <a:srgbClr val="C00000"/>
                          </a:solidFill>
                        </a:rPr>
                        <a:t>Activité mitotique ( ≥ 6/3 mm²)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96170"/>
                  </a:ext>
                </a:extLst>
              </a:tr>
            </a:tbl>
          </a:graphicData>
        </a:graphic>
      </p:graphicFrame>
      <p:graphicFrame>
        <p:nvGraphicFramePr>
          <p:cNvPr id="16" name="Tableau 5">
            <a:extLst>
              <a:ext uri="{FF2B5EF4-FFF2-40B4-BE49-F238E27FC236}">
                <a16:creationId xmlns:a16="http://schemas.microsoft.com/office/drawing/2014/main" id="{F64711D3-22BC-F94C-A8CB-A2C73831B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04338"/>
              </p:ext>
            </p:extLst>
          </p:nvPr>
        </p:nvGraphicFramePr>
        <p:xfrm>
          <a:off x="6704370" y="4743947"/>
          <a:ext cx="533523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666">
                  <a:extLst>
                    <a:ext uri="{9D8B030D-6E8A-4147-A177-3AD203B41FA5}">
                      <a16:colId xmlns:a16="http://schemas.microsoft.com/office/drawing/2014/main" val="2524151079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950807181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705577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noProof="0" dirty="0"/>
                        <a:t>Facteurs pronostiques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8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 err="1"/>
                        <a:t>Multilobaire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0.022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2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Volume post-chirurgical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1.04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noProof="0"/>
                        <a:t>2,12</a:t>
                      </a:r>
                      <a:r>
                        <a:rPr lang="en-US" sz="2000" b="1" i="0" baseline="30000" noProof="0"/>
                        <a:t>e-5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81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noProof="0" dirty="0"/>
                        <a:t>Mitoses (3 mm²)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noProof="0"/>
                        <a:t>1.52</a:t>
                      </a:r>
                      <a:r>
                        <a:rPr lang="en-US" sz="2000" b="1" baseline="30000" noProof="0"/>
                        <a:t>e-7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6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96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38681-E176-445A-80C6-75E99789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cap="small" dirty="0"/>
              <a:t>Activité mitotique ≥ 6 et volume post-chirurgical ≥ 1 cm</a:t>
            </a:r>
            <a:r>
              <a:rPr lang="fr-FR" cap="small" baseline="30000" dirty="0"/>
              <a:t>3</a:t>
            </a:r>
            <a:r>
              <a:rPr lang="fr-FR" cap="small" dirty="0"/>
              <a:t> sont associés à mauvais pronostic en time-to-</a:t>
            </a:r>
            <a:r>
              <a:rPr lang="fr-FR" cap="small" dirty="0" err="1"/>
              <a:t>treatment</a:t>
            </a:r>
            <a:r>
              <a:rPr lang="fr-FR" cap="small" dirty="0"/>
              <a:t> (TTT)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060C2935-A385-41F9-9FA1-56D3CFF30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6558" b="53753"/>
          <a:stretch/>
        </p:blipFill>
        <p:spPr>
          <a:xfrm>
            <a:off x="309357" y="2900833"/>
            <a:ext cx="11046906" cy="3089451"/>
          </a:xfr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97E1A1D-241D-4FCB-A0A5-8CCB92D3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13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6D0A79-80B4-48DB-A79A-7AE274F02C51}"/>
              </a:ext>
            </a:extLst>
          </p:cNvPr>
          <p:cNvSpPr txBox="1"/>
          <p:nvPr/>
        </p:nvSpPr>
        <p:spPr>
          <a:xfrm>
            <a:off x="5039070" y="1783705"/>
            <a:ext cx="41900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rgbClr val="00FF00"/>
                </a:solidFill>
              </a:rPr>
              <a:t>Mit</a:t>
            </a:r>
            <a:r>
              <a:rPr lang="en-US" sz="2000" b="1">
                <a:solidFill>
                  <a:srgbClr val="00FF00"/>
                </a:solidFill>
              </a:rPr>
              <a:t> &lt;6 et vol &lt; 1, n = 30, median = 73</a:t>
            </a:r>
          </a:p>
          <a:p>
            <a:endParaRPr lang="en-US" sz="1000" b="1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err="1">
                <a:solidFill>
                  <a:schemeClr val="accent3">
                    <a:lumMod val="50000"/>
                  </a:schemeClr>
                </a:solidFill>
              </a:rPr>
              <a:t>Mit</a:t>
            </a:r>
            <a:r>
              <a:rPr lang="en-US" sz="2000" b="1">
                <a:solidFill>
                  <a:schemeClr val="accent3">
                    <a:lumMod val="50000"/>
                  </a:schemeClr>
                </a:solidFill>
              </a:rPr>
              <a:t> ≥ 6 et vol &lt; 1,	 n = 4, median = 60</a:t>
            </a:r>
          </a:p>
          <a:p>
            <a:endParaRPr lang="en-US" sz="1000" b="1">
              <a:solidFill>
                <a:schemeClr val="accent6"/>
              </a:solidFill>
            </a:endParaRPr>
          </a:p>
          <a:p>
            <a:r>
              <a:rPr lang="en-US" sz="2000" b="1" err="1">
                <a:solidFill>
                  <a:schemeClr val="accent6"/>
                </a:solidFill>
              </a:rPr>
              <a:t>Mit</a:t>
            </a:r>
            <a:r>
              <a:rPr lang="en-US" sz="2000" b="1">
                <a:solidFill>
                  <a:schemeClr val="accent6"/>
                </a:solidFill>
              </a:rPr>
              <a:t> &lt; 6 et vol ≥ 1, n = 35, median = 40</a:t>
            </a:r>
          </a:p>
          <a:p>
            <a:endParaRPr lang="en-US" sz="1000" b="1">
              <a:solidFill>
                <a:srgbClr val="FF0000"/>
              </a:solidFill>
            </a:endParaRPr>
          </a:p>
          <a:p>
            <a:r>
              <a:rPr lang="en-US" sz="2000" b="1" err="1">
                <a:solidFill>
                  <a:srgbClr val="FF0000"/>
                </a:solidFill>
              </a:rPr>
              <a:t>Mit</a:t>
            </a:r>
            <a:r>
              <a:rPr lang="en-US" sz="2000" b="1">
                <a:solidFill>
                  <a:srgbClr val="FF0000"/>
                </a:solidFill>
              </a:rPr>
              <a:t> ≥ 6 et vol ≥ 1,	 n = 6, median = 8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E344DC-F4F7-4727-ACFB-D8586139E489}"/>
              </a:ext>
            </a:extLst>
          </p:cNvPr>
          <p:cNvSpPr txBox="1"/>
          <p:nvPr/>
        </p:nvSpPr>
        <p:spPr>
          <a:xfrm>
            <a:off x="10807350" y="5236620"/>
            <a:ext cx="109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mois</a:t>
            </a:r>
            <a:endParaRPr lang="en-US" sz="20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10200905" y="964661"/>
            <a:ext cx="1691484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/>
              <a:t>TOUS </a:t>
            </a:r>
            <a:r>
              <a:rPr sz="2000"/>
              <a:t>(n = 118)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</p:cNvCxnSpPr>
          <p:nvPr/>
        </p:nvCxnSpPr>
        <p:spPr>
          <a:xfrm flipH="1">
            <a:off x="11049669" y="1346173"/>
            <a:ext cx="1" cy="512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10200903" y="3264187"/>
            <a:ext cx="1691485" cy="707886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000" b="1"/>
              <a:t>Surveillance</a:t>
            </a:r>
          </a:p>
          <a:p>
            <a:r>
              <a:rPr lang="en-US" sz="2000" b="1"/>
              <a:t>(n = 75)</a:t>
            </a:r>
          </a:p>
        </p:txBody>
      </p:sp>
      <p:sp>
        <p:nvSpPr>
          <p:cNvPr id="15" name="= Astro IDHm grade 2-3">
            <a:extLst>
              <a:ext uri="{FF2B5EF4-FFF2-40B4-BE49-F238E27FC236}">
                <a16:creationId xmlns:a16="http://schemas.microsoft.com/office/drawing/2014/main" id="{7B001F1E-8C4B-44A7-8BCC-941B7CD124DC}"/>
              </a:ext>
            </a:extLst>
          </p:cNvPr>
          <p:cNvSpPr txBox="1"/>
          <p:nvPr/>
        </p:nvSpPr>
        <p:spPr>
          <a:xfrm>
            <a:off x="10250568" y="1859027"/>
            <a:ext cx="1592157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 b="1"/>
              <a:t> </a:t>
            </a:r>
            <a:r>
              <a:rPr sz="2000"/>
              <a:t>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1046647" y="2874690"/>
            <a:ext cx="3024" cy="38256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75430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DE142B-2529-428E-86B9-DF342F64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Activité mitotique ≥ 6 et volume post-chirurgical ≥ 1 cm</a:t>
            </a:r>
            <a:r>
              <a:rPr lang="fr-FR" cap="small" baseline="30000" dirty="0"/>
              <a:t>3</a:t>
            </a:r>
            <a:r>
              <a:rPr lang="fr-FR" cap="small" dirty="0"/>
              <a:t> sont associés à la survie globale (OS)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CE95D42-9E21-4F57-ACB4-783F7343C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6917" b="53378"/>
          <a:stretch/>
        </p:blipFill>
        <p:spPr>
          <a:xfrm>
            <a:off x="214998" y="3411454"/>
            <a:ext cx="10834673" cy="3029626"/>
          </a:xfr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133987-9144-4F85-9A39-8C204195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14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AD9F76-53B7-4225-A90D-D1E3D9E4299A}"/>
              </a:ext>
            </a:extLst>
          </p:cNvPr>
          <p:cNvSpPr txBox="1"/>
          <p:nvPr/>
        </p:nvSpPr>
        <p:spPr>
          <a:xfrm>
            <a:off x="4762005" y="1626350"/>
            <a:ext cx="43179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rgbClr val="00FF00"/>
                </a:solidFill>
              </a:rPr>
              <a:t>Mit</a:t>
            </a:r>
            <a:r>
              <a:rPr lang="en-US" sz="2000" b="1">
                <a:solidFill>
                  <a:srgbClr val="00FF00"/>
                </a:solidFill>
              </a:rPr>
              <a:t> &lt;6 et vol &lt; 1, n = 30, median = NA</a:t>
            </a:r>
          </a:p>
          <a:p>
            <a:endParaRPr lang="en-US" sz="1000" b="1">
              <a:solidFill>
                <a:srgbClr val="00FF00"/>
              </a:solidFill>
            </a:endParaRPr>
          </a:p>
          <a:p>
            <a:r>
              <a:rPr lang="en-US" sz="2000" b="1" err="1">
                <a:solidFill>
                  <a:schemeClr val="accent6"/>
                </a:solidFill>
              </a:rPr>
              <a:t>Mit</a:t>
            </a:r>
            <a:r>
              <a:rPr lang="en-US" sz="2000" b="1">
                <a:solidFill>
                  <a:schemeClr val="accent6"/>
                </a:solidFill>
              </a:rPr>
              <a:t> &lt; 6 et vol ≥ 1, n = 35, median = 121</a:t>
            </a:r>
          </a:p>
          <a:p>
            <a:endParaRPr lang="en-US" sz="1000" b="1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err="1">
                <a:solidFill>
                  <a:schemeClr val="accent3">
                    <a:lumMod val="50000"/>
                  </a:schemeClr>
                </a:solidFill>
              </a:rPr>
              <a:t>Mit</a:t>
            </a:r>
            <a:r>
              <a:rPr lang="en-US" sz="2000" b="1">
                <a:solidFill>
                  <a:schemeClr val="accent3">
                    <a:lumMod val="50000"/>
                  </a:schemeClr>
                </a:solidFill>
              </a:rPr>
              <a:t> ≥ 6 et vol &lt; 1, n = 4, median = 76</a:t>
            </a:r>
          </a:p>
          <a:p>
            <a:endParaRPr lang="en-US" sz="1000" b="1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b="1" err="1">
                <a:solidFill>
                  <a:srgbClr val="FF0000"/>
                </a:solidFill>
              </a:rPr>
              <a:t>Mit</a:t>
            </a:r>
            <a:r>
              <a:rPr lang="en-US" sz="2000" b="1">
                <a:solidFill>
                  <a:srgbClr val="FF0000"/>
                </a:solidFill>
              </a:rPr>
              <a:t> ≥ 6 et vol ≥ 1, n = 6, median = 52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60FE18-4E0D-48C6-8870-FFF8F522027F}"/>
              </a:ext>
            </a:extLst>
          </p:cNvPr>
          <p:cNvSpPr txBox="1"/>
          <p:nvPr/>
        </p:nvSpPr>
        <p:spPr>
          <a:xfrm>
            <a:off x="10690760" y="5581004"/>
            <a:ext cx="1216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/>
              <a:t>mois</a:t>
            </a:r>
            <a:endParaRPr lang="en-US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6210568-3DB8-438B-9F71-A31A3042980E}"/>
              </a:ext>
            </a:extLst>
          </p:cNvPr>
          <p:cNvSpPr txBox="1"/>
          <p:nvPr/>
        </p:nvSpPr>
        <p:spPr>
          <a:xfrm>
            <a:off x="10200905" y="964661"/>
            <a:ext cx="1691484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/>
              <a:t>TOUS</a:t>
            </a:r>
            <a:r>
              <a:rPr sz="2000"/>
              <a:t> (n = 118)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EC2D1A2-5FAA-401B-B869-2F28E7A0B21C}"/>
              </a:ext>
            </a:extLst>
          </p:cNvPr>
          <p:cNvCxnSpPr>
            <a:cxnSpLocks/>
          </p:cNvCxnSpPr>
          <p:nvPr/>
        </p:nvCxnSpPr>
        <p:spPr>
          <a:xfrm flipH="1">
            <a:off x="11049669" y="1346173"/>
            <a:ext cx="1" cy="512854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EFE1806-8320-46B8-89D6-DDF3693E030A}"/>
              </a:ext>
            </a:extLst>
          </p:cNvPr>
          <p:cNvSpPr txBox="1"/>
          <p:nvPr/>
        </p:nvSpPr>
        <p:spPr>
          <a:xfrm>
            <a:off x="10200903" y="3264187"/>
            <a:ext cx="1691485" cy="707886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000" b="1"/>
              <a:t>Surveillance</a:t>
            </a:r>
          </a:p>
          <a:p>
            <a:r>
              <a:rPr lang="en-US" sz="2000" b="1"/>
              <a:t>(n = 75)</a:t>
            </a:r>
          </a:p>
        </p:txBody>
      </p:sp>
      <p:sp>
        <p:nvSpPr>
          <p:cNvPr id="24" name="= Astro IDHm grade 2-3">
            <a:extLst>
              <a:ext uri="{FF2B5EF4-FFF2-40B4-BE49-F238E27FC236}">
                <a16:creationId xmlns:a16="http://schemas.microsoft.com/office/drawing/2014/main" id="{D9243903-F2C9-4DE8-8229-1DC32BD806F0}"/>
              </a:ext>
            </a:extLst>
          </p:cNvPr>
          <p:cNvSpPr txBox="1"/>
          <p:nvPr/>
        </p:nvSpPr>
        <p:spPr>
          <a:xfrm>
            <a:off x="10250568" y="1859027"/>
            <a:ext cx="1592157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 b="1"/>
              <a:t> </a:t>
            </a:r>
            <a:r>
              <a:rPr sz="2000"/>
              <a:t>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6A84FD9-E688-407F-AE95-A9484BFA57B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1046647" y="2874690"/>
            <a:ext cx="3024" cy="38256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48290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FDB4B7-E09E-462D-9B70-2650489A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Conclusion : pour informer de la décision thérapeutique des astrocytomes IDH-mutés opérés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C3E3CB-A45D-493D-9426-EA845C285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7" y="1600201"/>
            <a:ext cx="6890953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Etude rétrospective</a:t>
            </a:r>
          </a:p>
          <a:p>
            <a:endParaRPr lang="fr-FR" dirty="0"/>
          </a:p>
          <a:p>
            <a:r>
              <a:rPr lang="fr-FR" dirty="0"/>
              <a:t>Activité mitotique</a:t>
            </a:r>
          </a:p>
          <a:p>
            <a:pPr lvl="1"/>
            <a:r>
              <a:rPr lang="fr-FR" dirty="0"/>
              <a:t>Méthode d’évaluation</a:t>
            </a:r>
          </a:p>
          <a:p>
            <a:pPr lvl="1"/>
            <a:r>
              <a:rPr lang="fr-FR" dirty="0"/>
              <a:t>Seuil objectif : mitoses &lt;6 per </a:t>
            </a:r>
            <a:r>
              <a:rPr lang="fr-FR" i="1" dirty="0" err="1"/>
              <a:t>per</a:t>
            </a:r>
            <a:r>
              <a:rPr lang="fr-FR" dirty="0"/>
              <a:t> 3 mm²</a:t>
            </a:r>
          </a:p>
          <a:p>
            <a:pPr lvl="2"/>
            <a:r>
              <a:rPr lang="fr-FR" dirty="0"/>
              <a:t> </a:t>
            </a:r>
            <a:r>
              <a:rPr lang="fr-FR" b="1" dirty="0"/>
              <a:t>grade 2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Combiner les deux :</a:t>
            </a:r>
          </a:p>
          <a:p>
            <a:pPr lvl="1"/>
            <a:r>
              <a:rPr lang="fr-FR" dirty="0"/>
              <a:t>Activité mitotique &lt; 6 </a:t>
            </a:r>
            <a:r>
              <a:rPr lang="fr-FR" i="1" dirty="0"/>
              <a:t>per</a:t>
            </a:r>
            <a:r>
              <a:rPr lang="fr-FR" dirty="0"/>
              <a:t> 3 mm² </a:t>
            </a:r>
          </a:p>
          <a:p>
            <a:pPr lvl="1"/>
            <a:r>
              <a:rPr lang="fr-FR" dirty="0"/>
              <a:t>Volume post-chirurgical &lt; 1 cm</a:t>
            </a:r>
            <a:r>
              <a:rPr lang="fr-FR" baseline="30000" dirty="0"/>
              <a:t>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65EBD6-5E3F-4B64-8896-7BE3B5F0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15</a:t>
            </a:fld>
            <a:endParaRPr lang="fr-FR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7119056" y="2111682"/>
          <a:ext cx="4169834" cy="360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AE29133-AA6C-49A4-8D34-E820C7F7A314}"/>
              </a:ext>
            </a:extLst>
          </p:cNvPr>
          <p:cNvSpPr txBox="1"/>
          <p:nvPr/>
        </p:nvSpPr>
        <p:spPr>
          <a:xfrm>
            <a:off x="10120184" y="2594413"/>
            <a:ext cx="203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CDKN2A </a:t>
            </a:r>
            <a:r>
              <a:rPr lang="fr-FR" sz="2000" dirty="0"/>
              <a:t>délétion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001BA1-5FAC-43C5-B444-9C3773FEE4DF}"/>
              </a:ext>
            </a:extLst>
          </p:cNvPr>
          <p:cNvSpPr txBox="1"/>
          <p:nvPr/>
        </p:nvSpPr>
        <p:spPr>
          <a:xfrm>
            <a:off x="10535129" y="3155296"/>
            <a:ext cx="161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/>
              <a:t>CDK4 </a:t>
            </a:r>
            <a:r>
              <a:rPr lang="fr-FR" sz="2000"/>
              <a:t>amplification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429C73-1098-4318-AE34-C7BCDF400CAC}"/>
              </a:ext>
            </a:extLst>
          </p:cNvPr>
          <p:cNvSpPr txBox="1"/>
          <p:nvPr/>
        </p:nvSpPr>
        <p:spPr>
          <a:xfrm>
            <a:off x="7862712" y="4384681"/>
            <a:ext cx="268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AUTRES ALTERATIONS GENETIQUES ?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5415786" y="5018314"/>
            <a:ext cx="330239" cy="1090625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90914B-2B58-4C3B-ABA5-9C4D35662608}"/>
              </a:ext>
            </a:extLst>
          </p:cNvPr>
          <p:cNvSpPr txBox="1"/>
          <p:nvPr/>
        </p:nvSpPr>
        <p:spPr>
          <a:xfrm>
            <a:off x="5840131" y="5332793"/>
            <a:ext cx="255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Meilleur pronostic</a:t>
            </a:r>
          </a:p>
        </p:txBody>
      </p:sp>
    </p:spTree>
    <p:extLst>
      <p:ext uri="{BB962C8B-B14F-4D97-AF65-F5344CB8AC3E}">
        <p14:creationId xmlns:p14="http://schemas.microsoft.com/office/powerpoint/2010/main" val="125486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30589-770A-45C4-B1B8-A0753D21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Contribution et remerciements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82793F-0A80-4A02-BED9-37182DC10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717" y="1586886"/>
            <a:ext cx="3270422" cy="483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/>
              <a:t>Service de Neurologie </a:t>
            </a:r>
          </a:p>
          <a:p>
            <a:pPr marL="457200" lvl="1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Touat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F. Lozano</a:t>
            </a:r>
          </a:p>
          <a:p>
            <a:pPr marL="457200" lvl="1" indent="0">
              <a:buNone/>
            </a:pPr>
            <a:r>
              <a:rPr lang="en-US" sz="1900" dirty="0"/>
              <a:t>C. </a:t>
            </a:r>
            <a:r>
              <a:rPr lang="en-US" sz="1900" dirty="0" err="1"/>
              <a:t>Dehais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Sanson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A. </a:t>
            </a:r>
            <a:r>
              <a:rPr lang="en-US" sz="1900" dirty="0" err="1"/>
              <a:t>Idbaih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K. Hoang-Xuan</a:t>
            </a:r>
          </a:p>
          <a:p>
            <a:pPr marL="457200" lvl="1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fr-FR" sz="2200" b="1" dirty="0"/>
              <a:t>Institut du Cerveau</a:t>
            </a:r>
          </a:p>
          <a:p>
            <a:pPr marL="457200" lvl="1" indent="0">
              <a:buNone/>
            </a:pPr>
            <a:r>
              <a:rPr lang="en-US" sz="1900" dirty="0"/>
              <a:t>C. </a:t>
            </a:r>
            <a:r>
              <a:rPr lang="en-US" sz="1900" dirty="0" err="1"/>
              <a:t>Carpentier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M. </a:t>
            </a:r>
            <a:r>
              <a:rPr lang="en-US" sz="1900" dirty="0" err="1"/>
              <a:t>Giry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/>
              <a:t>Y. Marie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FFEEDF0-DC92-45F1-B306-C697C31CC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4334" y="1586886"/>
            <a:ext cx="4451645" cy="509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Service de </a:t>
            </a:r>
            <a:r>
              <a:rPr lang="fr-FR" sz="2200" b="1" dirty="0"/>
              <a:t>Neurochirurgie</a:t>
            </a:r>
          </a:p>
          <a:p>
            <a:pPr marL="457200" lvl="1" indent="0">
              <a:buNone/>
            </a:pPr>
            <a:r>
              <a:rPr lang="en-US" sz="1900" dirty="0"/>
              <a:t>L. Capelle</a:t>
            </a:r>
          </a:p>
          <a:p>
            <a:pPr marL="457200" lvl="1" indent="0">
              <a:buNone/>
            </a:pPr>
            <a:r>
              <a:rPr lang="en-US" sz="1900" dirty="0"/>
              <a:t>C. Karachi</a:t>
            </a:r>
          </a:p>
          <a:p>
            <a:pPr marL="457200" lvl="1" indent="0">
              <a:buNone/>
            </a:pPr>
            <a:r>
              <a:rPr lang="en-US" sz="1900" dirty="0"/>
              <a:t>I. Aliouat</a:t>
            </a:r>
          </a:p>
          <a:p>
            <a:pPr marL="457200" lvl="1" indent="0">
              <a:buNone/>
            </a:pPr>
            <a:r>
              <a:rPr lang="en-US" sz="1900" dirty="0"/>
              <a:t>A. </a:t>
            </a:r>
            <a:r>
              <a:rPr lang="en-US" sz="1900" dirty="0" err="1"/>
              <a:t>Carpentier</a:t>
            </a:r>
            <a:endParaRPr lang="en-US" sz="1900" dirty="0"/>
          </a:p>
          <a:p>
            <a:pPr marL="457200" lvl="1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2200" b="1" dirty="0"/>
              <a:t>Service de </a:t>
            </a:r>
            <a:r>
              <a:rPr lang="fr-FR" sz="2200" b="1" dirty="0"/>
              <a:t>Radiothérapie</a:t>
            </a:r>
          </a:p>
          <a:p>
            <a:pPr marL="457200" lvl="1" indent="0">
              <a:buNone/>
            </a:pPr>
            <a:r>
              <a:rPr lang="en-US" sz="1900" dirty="0"/>
              <a:t>A. Thomas</a:t>
            </a:r>
          </a:p>
          <a:p>
            <a:pPr marL="457200" lvl="1" indent="0">
              <a:buNone/>
            </a:pPr>
            <a:r>
              <a:rPr lang="en-US" sz="1900" dirty="0"/>
              <a:t>L. </a:t>
            </a:r>
            <a:r>
              <a:rPr lang="en-US" sz="1900" dirty="0" err="1"/>
              <a:t>Feuvret</a:t>
            </a:r>
            <a:r>
              <a:rPr lang="en-US" sz="1900" dirty="0"/>
              <a:t> </a:t>
            </a:r>
          </a:p>
          <a:p>
            <a:pPr marL="457200" lvl="1" indent="0">
              <a:buNone/>
            </a:pPr>
            <a:endParaRPr lang="en-US" sz="1900" dirty="0"/>
          </a:p>
          <a:p>
            <a:pPr marL="57150" indent="0">
              <a:buNone/>
            </a:pPr>
            <a:r>
              <a:rPr lang="fr-FR" sz="2200" b="1" dirty="0"/>
              <a:t>Département</a:t>
            </a:r>
            <a:r>
              <a:rPr lang="en-US" sz="2200" b="1" dirty="0"/>
              <a:t> de Neuropathologie</a:t>
            </a:r>
          </a:p>
          <a:p>
            <a:pPr marL="57150" indent="388938">
              <a:buNone/>
            </a:pPr>
            <a:r>
              <a:rPr lang="en-US" sz="1900" dirty="0"/>
              <a:t>F. </a:t>
            </a:r>
            <a:r>
              <a:rPr lang="en-US" sz="1900" dirty="0" err="1"/>
              <a:t>Bielle</a:t>
            </a:r>
            <a:endParaRPr lang="en-US" sz="1900" dirty="0"/>
          </a:p>
          <a:p>
            <a:pPr marL="57150" indent="388938">
              <a:buNone/>
            </a:pPr>
            <a:r>
              <a:rPr lang="en-US" sz="1900" dirty="0"/>
              <a:t>K. </a:t>
            </a:r>
            <a:r>
              <a:rPr lang="en-US" sz="1900" dirty="0" err="1"/>
              <a:t>Mokhtari</a:t>
            </a:r>
            <a:r>
              <a:rPr lang="en-US" sz="1900" dirty="0"/>
              <a:t>	</a:t>
            </a:r>
            <a:r>
              <a:rPr lang="en-US" sz="2000" dirty="0"/>
              <a:t>	</a:t>
            </a:r>
          </a:p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EDC9A0-73A9-4C53-BC57-108E74C3F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03" y="3517139"/>
            <a:ext cx="2058987" cy="8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FA29B7-925A-4854-956F-331FCA4A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76" y="4744800"/>
            <a:ext cx="1930400" cy="76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Résultat de recherche d'images pour &quot;iuc institut universitaire de cancérologie&quot;">
            <a:extLst>
              <a:ext uri="{FF2B5EF4-FFF2-40B4-BE49-F238E27FC236}">
                <a16:creationId xmlns:a16="http://schemas.microsoft.com/office/drawing/2014/main" id="{BE9F16BC-A16F-4EF9-B9B3-A67026D59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9249" y="5777616"/>
            <a:ext cx="1536700" cy="643602"/>
          </a:xfrm>
          <a:prstGeom prst="round2DiagRect">
            <a:avLst>
              <a:gd name="adj1" fmla="val 30536"/>
              <a:gd name="adj2" fmla="val 0"/>
            </a:avLst>
          </a:prstGeom>
          <a:solidFill>
            <a:schemeClr val="bg1"/>
          </a:solidFill>
        </p:spPr>
      </p:pic>
      <p:pic>
        <p:nvPicPr>
          <p:cNvPr id="10" name="Picture 24" descr="curamus">
            <a:extLst>
              <a:ext uri="{FF2B5EF4-FFF2-40B4-BE49-F238E27FC236}">
                <a16:creationId xmlns:a16="http://schemas.microsoft.com/office/drawing/2014/main" id="{9EA49D36-AB49-44C2-B18D-98970A354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60" y="5587830"/>
            <a:ext cx="3037571" cy="8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F1E074-27AE-4CCC-B785-CB8E54127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14035" r="10861" b="11472"/>
          <a:stretch>
            <a:fillRect/>
          </a:stretch>
        </p:blipFill>
        <p:spPr bwMode="auto">
          <a:xfrm>
            <a:off x="9892074" y="2740181"/>
            <a:ext cx="1358900" cy="173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06CD74-F5D4-426A-B58C-9EFF00B9A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51" y="5864846"/>
            <a:ext cx="2540000" cy="6477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47CE82-2867-4F07-AB35-D90228E0DDE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83" r="11918" b="6970"/>
          <a:stretch/>
        </p:blipFill>
        <p:spPr>
          <a:xfrm>
            <a:off x="7752317" y="4459579"/>
            <a:ext cx="1976114" cy="102493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7A045BF-1E5F-784F-A744-59D04FBE8E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78" y="1685729"/>
            <a:ext cx="3719696" cy="10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7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3DBB45-7C10-4CDD-A45B-791A5DAE61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42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92300-B4D6-428A-A4B0-E937500F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Introduction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84D4E788-E55A-4637-B1FC-191A2692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61235CCB-0D23-4920-AA38-77CE38031A1C}"/>
              </a:ext>
            </a:extLst>
          </p:cNvPr>
          <p:cNvSpPr/>
          <p:nvPr/>
        </p:nvSpPr>
        <p:spPr>
          <a:xfrm>
            <a:off x="3595596" y="2573818"/>
            <a:ext cx="5000807" cy="3693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9AEAD3-61E1-4AFF-B293-F908D8CC19E9}"/>
              </a:ext>
            </a:extLst>
          </p:cNvPr>
          <p:cNvSpPr txBox="1"/>
          <p:nvPr/>
        </p:nvSpPr>
        <p:spPr>
          <a:xfrm>
            <a:off x="3253818" y="1825947"/>
            <a:ext cx="19911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OMS 2007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DFDC319-EA7E-4529-9D94-F2A996655135}"/>
              </a:ext>
            </a:extLst>
          </p:cNvPr>
          <p:cNvSpPr txBox="1"/>
          <p:nvPr/>
        </p:nvSpPr>
        <p:spPr>
          <a:xfrm>
            <a:off x="6263516" y="1825947"/>
            <a:ext cx="19911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OMS 2016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554743-4F56-4971-AE98-B92182E713B6}"/>
              </a:ext>
            </a:extLst>
          </p:cNvPr>
          <p:cNvSpPr txBox="1"/>
          <p:nvPr/>
        </p:nvSpPr>
        <p:spPr>
          <a:xfrm>
            <a:off x="1590675" y="4206358"/>
            <a:ext cx="3501852" cy="18081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Oligodendrogliome, grade 2-3</a:t>
            </a:r>
          </a:p>
          <a:p>
            <a:pPr algn="ctr"/>
            <a:endParaRPr lang="fr-FR" sz="1050" dirty="0"/>
          </a:p>
          <a:p>
            <a:pPr algn="ctr"/>
            <a:r>
              <a:rPr lang="fr-FR" sz="2000" dirty="0"/>
              <a:t>Astrocytome, grade 2-3</a:t>
            </a:r>
          </a:p>
          <a:p>
            <a:pPr algn="ctr"/>
            <a:endParaRPr lang="fr-FR" sz="1050" dirty="0"/>
          </a:p>
          <a:p>
            <a:pPr algn="ctr"/>
            <a:r>
              <a:rPr lang="fr-FR" sz="2000" dirty="0"/>
              <a:t>Oligoastrocytome, grade 2-3</a:t>
            </a:r>
            <a:endParaRPr lang="fr-FR" sz="2000" dirty="0">
              <a:solidFill>
                <a:srgbClr val="FF0000"/>
              </a:solidFill>
            </a:endParaRPr>
          </a:p>
          <a:p>
            <a:pPr algn="ctr"/>
            <a:endParaRPr lang="fr-FR" sz="1050" dirty="0">
              <a:solidFill>
                <a:srgbClr val="FF0000"/>
              </a:solidFill>
            </a:endParaRPr>
          </a:p>
          <a:p>
            <a:pPr algn="ctr"/>
            <a:r>
              <a:rPr lang="fr-FR" sz="2000" dirty="0"/>
              <a:t>Glioblastome, grade 4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DA20E3-1EAF-437A-97C2-28EC66C7DBC8}"/>
              </a:ext>
            </a:extLst>
          </p:cNvPr>
          <p:cNvSpPr txBox="1"/>
          <p:nvPr/>
        </p:nvSpPr>
        <p:spPr>
          <a:xfrm>
            <a:off x="6733961" y="4152723"/>
            <a:ext cx="4676989" cy="164660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Oligodendrogliome IDH-muté et codélétion 1p/19q, grade 2-3</a:t>
            </a:r>
          </a:p>
          <a:p>
            <a:pPr algn="ctr"/>
            <a:endParaRPr lang="fr-FR" sz="1050" dirty="0"/>
          </a:p>
          <a:p>
            <a:pPr algn="ctr"/>
            <a:r>
              <a:rPr lang="fr-FR" sz="2000" dirty="0"/>
              <a:t>Astrocytome IDH-muté, grade 2-3-4</a:t>
            </a:r>
          </a:p>
          <a:p>
            <a:pPr algn="ctr"/>
            <a:endParaRPr lang="fr-FR" sz="1050" dirty="0"/>
          </a:p>
          <a:p>
            <a:pPr algn="ctr"/>
            <a:r>
              <a:rPr lang="fr-FR" sz="2000" dirty="0"/>
              <a:t>Glioblastome IDH-wt, grade 4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92A433-66F8-4E2E-8EB6-670A3774E304}"/>
              </a:ext>
            </a:extLst>
          </p:cNvPr>
          <p:cNvSpPr txBox="1"/>
          <p:nvPr/>
        </p:nvSpPr>
        <p:spPr>
          <a:xfrm>
            <a:off x="2718174" y="3070423"/>
            <a:ext cx="3089070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Diagnostic morphologique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DE4D38-00AF-4E72-87D3-9C0510F78740}"/>
              </a:ext>
            </a:extLst>
          </p:cNvPr>
          <p:cNvSpPr txBox="1"/>
          <p:nvPr/>
        </p:nvSpPr>
        <p:spPr>
          <a:xfrm>
            <a:off x="6137133" y="3070423"/>
            <a:ext cx="3463075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Diagnostic histomoléculaire </a:t>
            </a:r>
          </a:p>
        </p:txBody>
      </p:sp>
      <p:sp>
        <p:nvSpPr>
          <p:cNvPr id="4" name="Parenthèse fermante 3">
            <a:extLst>
              <a:ext uri="{FF2B5EF4-FFF2-40B4-BE49-F238E27FC236}">
                <a16:creationId xmlns:a16="http://schemas.microsoft.com/office/drawing/2014/main" id="{B95D0B22-C0CC-4671-94E2-8BF2156E7B6B}"/>
              </a:ext>
            </a:extLst>
          </p:cNvPr>
          <p:cNvSpPr/>
          <p:nvPr/>
        </p:nvSpPr>
        <p:spPr>
          <a:xfrm>
            <a:off x="5244927" y="4333875"/>
            <a:ext cx="251213" cy="1609725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860189B-C11E-4BCD-902F-927DBBFFBF8B}"/>
              </a:ext>
            </a:extLst>
          </p:cNvPr>
          <p:cNvCxnSpPr>
            <a:stCxn id="4" idx="2"/>
          </p:cNvCxnSpPr>
          <p:nvPr/>
        </p:nvCxnSpPr>
        <p:spPr>
          <a:xfrm flipV="1">
            <a:off x="5496140" y="4486275"/>
            <a:ext cx="1199721" cy="65246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F129489-BD21-4A68-BA98-9DF727D75D95}"/>
              </a:ext>
            </a:extLst>
          </p:cNvPr>
          <p:cNvCxnSpPr>
            <a:cxnSpLocks/>
          </p:cNvCxnSpPr>
          <p:nvPr/>
        </p:nvCxnSpPr>
        <p:spPr>
          <a:xfrm flipV="1">
            <a:off x="5496140" y="5137976"/>
            <a:ext cx="1114210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6120EB6-BAD6-4AF6-AD3A-F91AF196646E}"/>
              </a:ext>
            </a:extLst>
          </p:cNvPr>
          <p:cNvCxnSpPr>
            <a:cxnSpLocks/>
          </p:cNvCxnSpPr>
          <p:nvPr/>
        </p:nvCxnSpPr>
        <p:spPr>
          <a:xfrm>
            <a:off x="5501945" y="5137215"/>
            <a:ext cx="1193916" cy="73018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6B60618F-034A-4FF7-861B-4FDB6BB44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92" y="1586907"/>
            <a:ext cx="1847487" cy="23431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8" y="1581620"/>
            <a:ext cx="1704918" cy="23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8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Introduction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6" y="2372460"/>
            <a:ext cx="2861620" cy="36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9AEAD3-61E1-4AFF-B293-F908D8CC19E9}"/>
              </a:ext>
            </a:extLst>
          </p:cNvPr>
          <p:cNvSpPr txBox="1"/>
          <p:nvPr/>
        </p:nvSpPr>
        <p:spPr>
          <a:xfrm>
            <a:off x="832226" y="1734415"/>
            <a:ext cx="28616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OMS 2021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549" y="1903691"/>
            <a:ext cx="59912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flipV="1">
            <a:off x="7428675" y="3437121"/>
            <a:ext cx="2731325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7729733" y="4803018"/>
            <a:ext cx="2731325" cy="11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22">
            <a:extLst>
              <a:ext uri="{FF2B5EF4-FFF2-40B4-BE49-F238E27FC236}">
                <a16:creationId xmlns:a16="http://schemas.microsoft.com/office/drawing/2014/main" id="{84D4E788-E55A-4637-B1FC-191A2692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BC6AE45-A16E-40E5-9EE8-A06C28DA919C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695678" y="1503582"/>
            <a:ext cx="3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Astrocytome IDH-muté</a:t>
            </a:r>
          </a:p>
        </p:txBody>
      </p:sp>
    </p:spTree>
    <p:extLst>
      <p:ext uri="{BB962C8B-B14F-4D97-AF65-F5344CB8AC3E}">
        <p14:creationId xmlns:p14="http://schemas.microsoft.com/office/powerpoint/2010/main" val="335035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cap="small"/>
            </a:lvl1pPr>
          </a:lstStyle>
          <a:p>
            <a:r>
              <a:rPr lang="fr-FR" b="0" dirty="0"/>
              <a:t>Objectifs de l’étude</a:t>
            </a:r>
          </a:p>
        </p:txBody>
      </p:sp>
      <p:sp>
        <p:nvSpPr>
          <p:cNvPr id="402" name="Espace réservé du contenu 2"/>
          <p:cNvSpPr txBox="1"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800"/>
            </a:pPr>
            <a:endParaRPr lang="en-US" sz="2600" dirty="0"/>
          </a:p>
          <a:p>
            <a:pPr algn="just">
              <a:spcBef>
                <a:spcPts val="600"/>
              </a:spcBef>
              <a:defRPr sz="2800"/>
            </a:pPr>
            <a:r>
              <a:rPr lang="fr-FR" dirty="0"/>
              <a:t>Selon EORTC, patients avec une résection complète d’un </a:t>
            </a:r>
            <a:r>
              <a:rPr lang="fr-FR" dirty="0" err="1"/>
              <a:t>astrocytome</a:t>
            </a:r>
            <a:r>
              <a:rPr lang="fr-FR" dirty="0"/>
              <a:t> IDH-muté : </a:t>
            </a:r>
          </a:p>
          <a:p>
            <a:pPr lvl="1" algn="just">
              <a:spcBef>
                <a:spcPts val="600"/>
              </a:spcBef>
              <a:defRPr sz="2800"/>
            </a:pPr>
            <a:r>
              <a:rPr lang="fr-FR" dirty="0"/>
              <a:t>Grade 2 : surveillance possible</a:t>
            </a:r>
          </a:p>
          <a:p>
            <a:pPr lvl="1" algn="just">
              <a:spcBef>
                <a:spcPts val="600"/>
              </a:spcBef>
              <a:defRPr sz="2800"/>
            </a:pPr>
            <a:r>
              <a:rPr lang="fr-FR" dirty="0"/>
              <a:t>Grade 3 : traitement adjuvant systémique (radio- et /ou chimiothérapie) </a:t>
            </a:r>
          </a:p>
          <a:p>
            <a:pPr indent="-285750" algn="just">
              <a:spcBef>
                <a:spcPts val="500"/>
              </a:spcBef>
              <a:defRPr sz="2400"/>
            </a:pPr>
            <a:endParaRPr lang="fr-FR" sz="2800" dirty="0"/>
          </a:p>
          <a:p>
            <a:pPr indent="-285750" algn="just">
              <a:spcBef>
                <a:spcPts val="500"/>
              </a:spcBef>
              <a:defRPr sz="2400"/>
            </a:pPr>
            <a:r>
              <a:rPr lang="fr-FR" sz="2800" dirty="0"/>
              <a:t>Nécessité de définir des critères objectifs pour grade 2 </a:t>
            </a:r>
            <a:r>
              <a:rPr lang="fr-FR" sz="2800" i="1" dirty="0"/>
              <a:t>versus</a:t>
            </a:r>
            <a:r>
              <a:rPr lang="fr-FR" sz="2800" dirty="0"/>
              <a:t> 3</a:t>
            </a:r>
          </a:p>
          <a:p>
            <a:pPr marL="742950" lvl="1" indent="-285750" algn="just">
              <a:spcBef>
                <a:spcPts val="500"/>
              </a:spcBef>
              <a:defRPr sz="2400"/>
            </a:pPr>
            <a:endParaRPr lang="en-US" dirty="0"/>
          </a:p>
        </p:txBody>
      </p:sp>
      <p:sp>
        <p:nvSpPr>
          <p:cNvPr id="403" name="Espace réservé du numéro de diapositive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fr-FR" smtClean="0"/>
              <a:p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31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F6546-F179-4A62-8170-ECAC2EF8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Matériel et méthodes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48FA4-119A-4274-9EBB-2DB3EB950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216529" cy="4525963"/>
          </a:xfrm>
        </p:spPr>
        <p:txBody>
          <a:bodyPr>
            <a:normAutofit lnSpcReduction="10000"/>
          </a:bodyPr>
          <a:lstStyle/>
          <a:p>
            <a:r>
              <a:rPr lang="fr-FR" sz="2000" b="1" dirty="0"/>
              <a:t>118 patients </a:t>
            </a:r>
            <a:r>
              <a:rPr lang="fr-FR" sz="2000" dirty="0"/>
              <a:t>inclus</a:t>
            </a:r>
          </a:p>
          <a:p>
            <a:endParaRPr lang="fr-FR" sz="1000" dirty="0"/>
          </a:p>
          <a:p>
            <a:r>
              <a:rPr lang="fr-FR" sz="2000" dirty="0"/>
              <a:t>Entre 2000 et 2015 à l’hôpital Pitié-Salpêtrière, Paris, France</a:t>
            </a:r>
          </a:p>
          <a:p>
            <a:endParaRPr lang="fr-FR" sz="1000" dirty="0"/>
          </a:p>
          <a:p>
            <a:r>
              <a:rPr lang="fr-FR" sz="2000" b="1" dirty="0"/>
              <a:t>Critères d’inclusion</a:t>
            </a:r>
          </a:p>
          <a:p>
            <a:pPr lvl="1"/>
            <a:r>
              <a:rPr lang="fr-FR" sz="1800" dirty="0"/>
              <a:t>Âgés &gt; 18 ans, naïf de traitement, </a:t>
            </a:r>
            <a:r>
              <a:rPr lang="fr-FR" sz="1800" b="1" dirty="0"/>
              <a:t>1</a:t>
            </a:r>
            <a:r>
              <a:rPr lang="fr-FR" sz="1800" b="1" baseline="30000" dirty="0"/>
              <a:t>ère</a:t>
            </a:r>
            <a:r>
              <a:rPr lang="fr-FR" sz="1800" b="1" dirty="0"/>
              <a:t> chirurgie</a:t>
            </a:r>
          </a:p>
          <a:p>
            <a:pPr lvl="1"/>
            <a:r>
              <a:rPr lang="fr-FR" sz="1800" dirty="0"/>
              <a:t>Astrocytome </a:t>
            </a:r>
            <a:r>
              <a:rPr lang="fr-FR" sz="1800" dirty="0" err="1"/>
              <a:t>IDHm</a:t>
            </a:r>
            <a:r>
              <a:rPr lang="fr-FR" sz="1800" dirty="0"/>
              <a:t>, sans prolifération endothéliocapillaire et sans nécrose</a:t>
            </a:r>
          </a:p>
          <a:p>
            <a:pPr lvl="1"/>
            <a:endParaRPr lang="fr-FR" sz="1000" dirty="0"/>
          </a:p>
          <a:p>
            <a:r>
              <a:rPr lang="fr-FR" sz="2000" b="1" dirty="0"/>
              <a:t>Relecture histologique</a:t>
            </a:r>
          </a:p>
          <a:p>
            <a:pPr lvl="1"/>
            <a:r>
              <a:rPr lang="fr-FR" sz="1800" dirty="0"/>
              <a:t>Critères morphologiques du grade et </a:t>
            </a:r>
            <a:r>
              <a:rPr lang="fr-FR" sz="1800" b="1" dirty="0"/>
              <a:t>mesure de l’activité mitotique </a:t>
            </a:r>
          </a:p>
          <a:p>
            <a:pPr lvl="1"/>
            <a:endParaRPr lang="fr-FR" sz="1000" dirty="0"/>
          </a:p>
          <a:p>
            <a:r>
              <a:rPr lang="fr-FR" sz="2000" b="1" dirty="0"/>
              <a:t>Relecture IRM</a:t>
            </a:r>
          </a:p>
          <a:p>
            <a:pPr lvl="1"/>
            <a:r>
              <a:rPr lang="fr-FR" sz="1800" b="1" dirty="0"/>
              <a:t>Volumes pré- et post-chirurgie 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65C62FAC-D39B-4DFB-9E2B-B192190C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7521206" y="1901369"/>
            <a:ext cx="2397967" cy="40011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sz="2000"/>
              <a:t>TOUS (n = 118)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AE14DA-45DF-4214-8862-20FCF66D396E}"/>
              </a:ext>
            </a:extLst>
          </p:cNvPr>
          <p:cNvSpPr txBox="1"/>
          <p:nvPr/>
        </p:nvSpPr>
        <p:spPr>
          <a:xfrm>
            <a:off x="7521205" y="2996954"/>
            <a:ext cx="2606460" cy="7078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fr-FR" sz="2000" b="1" err="1"/>
              <a:t>Astro</a:t>
            </a:r>
            <a:r>
              <a:rPr lang="fr-FR" sz="2000" b="1"/>
              <a:t> </a:t>
            </a:r>
            <a:r>
              <a:rPr lang="fr-FR" sz="2000" b="1" err="1"/>
              <a:t>IDHm</a:t>
            </a:r>
            <a:r>
              <a:rPr lang="fr-FR" sz="2000" b="1"/>
              <a:t>, grade 2-3</a:t>
            </a:r>
            <a:endParaRPr sz="2000" b="1"/>
          </a:p>
          <a:p>
            <a:pPr algn="ctr"/>
            <a:r>
              <a:rPr sz="2000" b="1"/>
              <a:t>(n = 100)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</p:cNvCxnSpPr>
          <p:nvPr/>
        </p:nvCxnSpPr>
        <p:spPr>
          <a:xfrm flipH="1">
            <a:off x="8720189" y="2312851"/>
            <a:ext cx="2" cy="6886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7521205" y="4425042"/>
            <a:ext cx="2397968" cy="40011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lang="fr-FR" sz="2000" dirty="0"/>
              <a:t>Surveillance </a:t>
            </a:r>
            <a:r>
              <a:rPr sz="2000" dirty="0"/>
              <a:t>(n = 75)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</p:cNvCxnSpPr>
          <p:nvPr/>
        </p:nvCxnSpPr>
        <p:spPr>
          <a:xfrm flipH="1">
            <a:off x="8720189" y="3718527"/>
            <a:ext cx="2" cy="68862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A432FB3-8489-451B-A85F-54F8E37CF3A6}"/>
              </a:ext>
            </a:extLst>
          </p:cNvPr>
          <p:cNvSpPr txBox="1"/>
          <p:nvPr/>
        </p:nvSpPr>
        <p:spPr>
          <a:xfrm>
            <a:off x="6438077" y="5198547"/>
            <a:ext cx="2166255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>
                <a:solidFill>
                  <a:schemeClr val="tx2"/>
                </a:solidFill>
              </a:rPr>
              <a:t>Time to </a:t>
            </a:r>
            <a:r>
              <a:rPr lang="fr-FR" sz="2000" b="1" i="1" err="1">
                <a:solidFill>
                  <a:schemeClr val="tx2"/>
                </a:solidFill>
              </a:rPr>
              <a:t>Treatment</a:t>
            </a:r>
            <a:r>
              <a:rPr lang="fr-FR" sz="2000" b="1" i="1">
                <a:solidFill>
                  <a:schemeClr val="tx2"/>
                </a:solidFill>
              </a:rPr>
              <a:t> (TTT</a:t>
            </a:r>
            <a:r>
              <a:rPr lang="fr-FR" sz="2000" i="1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368636A-C8D7-4DC4-BC50-A5BCC7172007}"/>
              </a:ext>
            </a:extLst>
          </p:cNvPr>
          <p:cNvSpPr txBox="1"/>
          <p:nvPr/>
        </p:nvSpPr>
        <p:spPr>
          <a:xfrm>
            <a:off x="9008703" y="5194894"/>
            <a:ext cx="1936383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err="1">
                <a:solidFill>
                  <a:schemeClr val="tx2"/>
                </a:solidFill>
              </a:rPr>
              <a:t>Overall</a:t>
            </a:r>
            <a:r>
              <a:rPr lang="fr-FR" sz="2000" b="1" i="1">
                <a:solidFill>
                  <a:schemeClr val="tx2"/>
                </a:solidFill>
              </a:rPr>
              <a:t> Survival (OS)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BFB139A-AA93-EA49-BD41-A698AF50250F}"/>
              </a:ext>
            </a:extLst>
          </p:cNvPr>
          <p:cNvCxnSpPr>
            <a:cxnSpLocks/>
          </p:cNvCxnSpPr>
          <p:nvPr/>
        </p:nvCxnSpPr>
        <p:spPr>
          <a:xfrm>
            <a:off x="8089487" y="4851781"/>
            <a:ext cx="0" cy="34156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70C096A-4069-5D49-8B0D-CF4829C02450}"/>
              </a:ext>
            </a:extLst>
          </p:cNvPr>
          <p:cNvCxnSpPr>
            <a:cxnSpLocks/>
          </p:cNvCxnSpPr>
          <p:nvPr/>
        </p:nvCxnSpPr>
        <p:spPr>
          <a:xfrm>
            <a:off x="9352842" y="4851781"/>
            <a:ext cx="0" cy="34156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0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Image 12" descr="Image 12"/>
          <p:cNvPicPr>
            <a:picLocks noChangeAspect="1"/>
          </p:cNvPicPr>
          <p:nvPr/>
        </p:nvPicPr>
        <p:blipFill>
          <a:blip r:embed="rId3"/>
          <a:srcRect r="23692"/>
          <a:stretch>
            <a:fillRect/>
          </a:stretch>
        </p:blipFill>
        <p:spPr>
          <a:xfrm rot="5400000">
            <a:off x="-436028" y="2427659"/>
            <a:ext cx="4973699" cy="34762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33" name="Image 13" descr="Image 13"/>
          <p:cNvPicPr>
            <a:picLocks noChangeAspect="1"/>
          </p:cNvPicPr>
          <p:nvPr/>
        </p:nvPicPr>
        <p:blipFill rotWithShape="1">
          <a:blip r:embed="rId4"/>
          <a:srcRect l="24346" t="26968" r="26611" b="22261"/>
          <a:stretch/>
        </p:blipFill>
        <p:spPr>
          <a:xfrm rot="5400000">
            <a:off x="8721532" y="2935264"/>
            <a:ext cx="3534357" cy="195140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34" name="Flèche : droite 1"/>
          <p:cNvSpPr/>
          <p:nvPr/>
        </p:nvSpPr>
        <p:spPr>
          <a:xfrm>
            <a:off x="4135908" y="3857121"/>
            <a:ext cx="750185" cy="4691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7" name="Image 14" descr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817" y="1526525"/>
            <a:ext cx="3430088" cy="256515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39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cap="small" dirty="0"/>
              <a:t>Méthode de mesure de l’activité mitotique</a:t>
            </a:r>
            <a:endParaRPr cap="small" dirty="0"/>
          </a:p>
        </p:txBody>
      </p:sp>
      <p:pic>
        <p:nvPicPr>
          <p:cNvPr id="15" name="Espace réservé du contenu 4" descr="Une image contenant pluie, jour&#10;&#10;Description générée automatiquement">
            <a:extLst>
              <a:ext uri="{FF2B5EF4-FFF2-40B4-BE49-F238E27FC236}">
                <a16:creationId xmlns:a16="http://schemas.microsoft.com/office/drawing/2014/main" id="{510F0690-1F7A-49F8-AF36-371C172F6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7" y="4165791"/>
            <a:ext cx="3430090" cy="2565154"/>
          </a:xfrm>
          <a:ln>
            <a:solidFill>
              <a:schemeClr val="tx2"/>
            </a:solidFill>
          </a:ln>
        </p:spPr>
      </p:pic>
      <p:sp>
        <p:nvSpPr>
          <p:cNvPr id="440" name="Espace réservé du numéro de diapositive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86CB4B4D-7CA3-9044-876B-883B54F8677D}" type="slidenum">
              <a:rPr lang="fr-FR" smtClean="0"/>
              <a:pPr/>
              <a:t>7</a:t>
            </a:fld>
            <a:endParaRPr/>
          </a:p>
        </p:txBody>
      </p:sp>
      <p:sp>
        <p:nvSpPr>
          <p:cNvPr id="441" name="Mettre ki fort et faible"/>
          <p:cNvSpPr txBox="1"/>
          <p:nvPr/>
        </p:nvSpPr>
        <p:spPr>
          <a:xfrm>
            <a:off x="6822762" y="3608070"/>
            <a:ext cx="1632881" cy="3693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fr-FR"/>
              <a:t>Index Ki67 faible</a:t>
            </a:r>
            <a:endParaRPr/>
          </a:p>
        </p:txBody>
      </p:sp>
      <p:sp>
        <p:nvSpPr>
          <p:cNvPr id="442" name="Texte"/>
          <p:cNvSpPr txBox="1"/>
          <p:nvPr/>
        </p:nvSpPr>
        <p:spPr>
          <a:xfrm>
            <a:off x="5764542" y="3249929"/>
            <a:ext cx="662916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EE2933-2EBB-44E2-BCFB-90BCAA863E5B}"/>
              </a:ext>
            </a:extLst>
          </p:cNvPr>
          <p:cNvSpPr txBox="1"/>
          <p:nvPr/>
        </p:nvSpPr>
        <p:spPr>
          <a:xfrm>
            <a:off x="9451030" y="5904093"/>
            <a:ext cx="2193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Surface de 3 mm²</a:t>
            </a:r>
          </a:p>
        </p:txBody>
      </p:sp>
      <p:sp>
        <p:nvSpPr>
          <p:cNvPr id="16" name="Flèche : droite 1">
            <a:extLst>
              <a:ext uri="{FF2B5EF4-FFF2-40B4-BE49-F238E27FC236}">
                <a16:creationId xmlns:a16="http://schemas.microsoft.com/office/drawing/2014/main" id="{4B448BA0-8C21-4056-B9AD-EBD432AC2081}"/>
              </a:ext>
            </a:extLst>
          </p:cNvPr>
          <p:cNvSpPr/>
          <p:nvPr/>
        </p:nvSpPr>
        <p:spPr>
          <a:xfrm>
            <a:off x="8633629" y="3910966"/>
            <a:ext cx="750185" cy="4691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25400">
            <a:solidFill>
              <a:schemeClr val="tx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59E9DA7D-1BEB-4884-8D91-784BBCF8CE32}"/>
              </a:ext>
            </a:extLst>
          </p:cNvPr>
          <p:cNvSpPr txBox="1"/>
          <p:nvPr/>
        </p:nvSpPr>
        <p:spPr>
          <a:xfrm>
            <a:off x="6992416" y="6007024"/>
            <a:ext cx="1459831" cy="64633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/>
          </a:lstStyle>
          <a:p>
            <a:pPr algn="l"/>
            <a:r>
              <a:rPr lang="fr-FR"/>
              <a:t>Index </a:t>
            </a:r>
            <a:r>
              <a:t>Ki67</a:t>
            </a:r>
            <a:r>
              <a:rPr lang="fr-FR"/>
              <a:t> fort = </a:t>
            </a:r>
            <a:r>
              <a:rPr lang="fr-FR" err="1"/>
              <a:t>hotspot</a:t>
            </a:r>
            <a:endParaRPr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205685-217D-9A43-B3A3-22A5F263A5CB}"/>
              </a:ext>
            </a:extLst>
          </p:cNvPr>
          <p:cNvSpPr txBox="1"/>
          <p:nvPr/>
        </p:nvSpPr>
        <p:spPr>
          <a:xfrm>
            <a:off x="2778029" y="6214849"/>
            <a:ext cx="100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/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41123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D03E9-0B83-403B-BE83-84D1BA86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Distribution de l’activité mitotique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169E10-34C8-468A-8827-CDD96097C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b="4230"/>
          <a:stretch/>
        </p:blipFill>
        <p:spPr>
          <a:xfrm>
            <a:off x="2274244" y="1582511"/>
            <a:ext cx="8160774" cy="4773840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57A31-2CCB-4FEB-92A7-9A5E091D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5FCBFB29-4B93-477B-B79E-FDB563A02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482645"/>
              </p:ext>
            </p:extLst>
          </p:nvPr>
        </p:nvGraphicFramePr>
        <p:xfrm>
          <a:off x="3974954" y="2035692"/>
          <a:ext cx="515048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641">
                  <a:extLst>
                    <a:ext uri="{9D8B030D-6E8A-4147-A177-3AD203B41FA5}">
                      <a16:colId xmlns:a16="http://schemas.microsoft.com/office/drawing/2014/main" val="2885683039"/>
                    </a:ext>
                  </a:extLst>
                </a:gridCol>
                <a:gridCol w="1267843">
                  <a:extLst>
                    <a:ext uri="{9D8B030D-6E8A-4147-A177-3AD203B41FA5}">
                      <a16:colId xmlns:a16="http://schemas.microsoft.com/office/drawing/2014/main" val="2300080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Mitoses (3 mm²) (</a:t>
                      </a:r>
                      <a:r>
                        <a:rPr lang="fr-FR" sz="2000" noProof="0" dirty="0"/>
                        <a:t>médiane,</a:t>
                      </a:r>
                      <a:r>
                        <a:rPr lang="en-US" sz="2000" noProof="0" dirty="0"/>
                        <a:t> min – max)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3 (0 – 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2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Ki67 (</a:t>
                      </a:r>
                      <a:r>
                        <a:rPr lang="fr-FR" sz="2000" noProof="0" dirty="0"/>
                        <a:t>médiane</a:t>
                      </a:r>
                      <a:r>
                        <a:rPr lang="en-US" sz="2000" noProof="0" dirty="0"/>
                        <a:t>, min – 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7 (1 – 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10685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9547762" y="679661"/>
            <a:ext cx="169148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 b="1"/>
              <a:t>TOUS</a:t>
            </a:r>
            <a:r>
              <a:rPr sz="2000" b="1"/>
              <a:t> (n = 118)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393504" y="1079771"/>
            <a:ext cx="3023" cy="4942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9547760" y="2979187"/>
            <a:ext cx="1691485" cy="7078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/>
              <a:t>Surveillance</a:t>
            </a:r>
          </a:p>
          <a:p>
            <a:r>
              <a:rPr sz="2000"/>
              <a:t>(n = 75)</a:t>
            </a:r>
          </a:p>
        </p:txBody>
      </p:sp>
      <p:sp>
        <p:nvSpPr>
          <p:cNvPr id="12" name="= Astro IDHm grade 2-3">
            <a:extLst>
              <a:ext uri="{FF2B5EF4-FFF2-40B4-BE49-F238E27FC236}">
                <a16:creationId xmlns:a16="http://schemas.microsoft.com/office/drawing/2014/main" id="{7B001F1E-8C4B-44A7-8BCC-941B7CD124DC}"/>
              </a:ext>
            </a:extLst>
          </p:cNvPr>
          <p:cNvSpPr txBox="1"/>
          <p:nvPr/>
        </p:nvSpPr>
        <p:spPr>
          <a:xfrm>
            <a:off x="9597425" y="1574027"/>
            <a:ext cx="1592157" cy="1015663"/>
          </a:xfrm>
          <a:prstGeom prst="rect">
            <a:avLst/>
          </a:prstGeom>
          <a:ln w="12700">
            <a:solidFill>
              <a:schemeClr val="tx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/>
              <a:t> 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393504" y="2589690"/>
            <a:ext cx="3024" cy="390652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268CFDF-80E5-FE41-AB90-0EB82D0ABE39}"/>
              </a:ext>
            </a:extLst>
          </p:cNvPr>
          <p:cNvSpPr txBox="1"/>
          <p:nvPr/>
        </p:nvSpPr>
        <p:spPr>
          <a:xfrm>
            <a:off x="4843455" y="6356351"/>
            <a:ext cx="30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Activité mitotique (3 mm²)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E5D8E9-2431-2948-91E1-1AF9D1AC3DB1}"/>
              </a:ext>
            </a:extLst>
          </p:cNvPr>
          <p:cNvSpPr txBox="1"/>
          <p:nvPr/>
        </p:nvSpPr>
        <p:spPr>
          <a:xfrm rot="16200000">
            <a:off x="430472" y="3902796"/>
            <a:ext cx="30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Effectif</a:t>
            </a:r>
          </a:p>
        </p:txBody>
      </p:sp>
    </p:spTree>
    <p:extLst>
      <p:ext uri="{BB962C8B-B14F-4D97-AF65-F5344CB8AC3E}">
        <p14:creationId xmlns:p14="http://schemas.microsoft.com/office/powerpoint/2010/main" val="40514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D03E9-0B83-403B-BE83-84D1BA86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Distribution de </a:t>
            </a:r>
            <a:r>
              <a:rPr lang="fr-FR" cap="small" dirty="0"/>
              <a:t>l’activité mitotique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C169E10-34C8-468A-8827-CDD96097C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b="4230"/>
          <a:stretch/>
        </p:blipFill>
        <p:spPr>
          <a:xfrm>
            <a:off x="2274244" y="1582511"/>
            <a:ext cx="8160774" cy="4773840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57A31-2CCB-4FEB-92A7-9A5E091D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6AE45-A16E-40E5-9EE8-A06C28DA919C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5FCBFB29-4B93-477B-B79E-FDB563A02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16313"/>
              </p:ext>
            </p:extLst>
          </p:nvPr>
        </p:nvGraphicFramePr>
        <p:xfrm>
          <a:off x="3974954" y="2035692"/>
          <a:ext cx="515048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641">
                  <a:extLst>
                    <a:ext uri="{9D8B030D-6E8A-4147-A177-3AD203B41FA5}">
                      <a16:colId xmlns:a16="http://schemas.microsoft.com/office/drawing/2014/main" val="2885683039"/>
                    </a:ext>
                  </a:extLst>
                </a:gridCol>
                <a:gridCol w="1267843">
                  <a:extLst>
                    <a:ext uri="{9D8B030D-6E8A-4147-A177-3AD203B41FA5}">
                      <a16:colId xmlns:a16="http://schemas.microsoft.com/office/drawing/2014/main" val="2300080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Mitoses (3 mm²) (</a:t>
                      </a:r>
                      <a:r>
                        <a:rPr lang="fr-FR" sz="2000" noProof="0" dirty="0"/>
                        <a:t>médiane</a:t>
                      </a:r>
                      <a:r>
                        <a:rPr lang="en-US" sz="2000" noProof="0" dirty="0"/>
                        <a:t>, min – max)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3 (0 – 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2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Ki67 (</a:t>
                      </a:r>
                      <a:r>
                        <a:rPr lang="fr-FR" sz="2000" noProof="0" dirty="0"/>
                        <a:t>médiane</a:t>
                      </a:r>
                      <a:r>
                        <a:rPr lang="en-US" sz="2000" noProof="0" dirty="0"/>
                        <a:t>, min – 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/>
                        <a:t>7 (1 – 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10685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0BE7D1AE-485F-4921-AF11-3EE1D81BBD28}"/>
              </a:ext>
            </a:extLst>
          </p:cNvPr>
          <p:cNvSpPr txBox="1"/>
          <p:nvPr/>
        </p:nvSpPr>
        <p:spPr>
          <a:xfrm>
            <a:off x="9547762" y="679661"/>
            <a:ext cx="169148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fr-FR" sz="2000" b="1"/>
              <a:t>TOUS</a:t>
            </a:r>
            <a:r>
              <a:rPr sz="2000" b="1"/>
              <a:t> (n = 118)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CE602A-F283-48EF-A3FF-B7996416D42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0393504" y="1079771"/>
            <a:ext cx="3023" cy="49425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5FF5050-FFA6-45A1-A220-8F6EFA083BC1}"/>
              </a:ext>
            </a:extLst>
          </p:cNvPr>
          <p:cNvSpPr txBox="1"/>
          <p:nvPr/>
        </p:nvSpPr>
        <p:spPr>
          <a:xfrm>
            <a:off x="9547760" y="2979187"/>
            <a:ext cx="1691485" cy="70788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lang="en-US" sz="2000"/>
              <a:t>Surveillance</a:t>
            </a:r>
          </a:p>
          <a:p>
            <a:r>
              <a:rPr lang="en-US" sz="2000"/>
              <a:t>(n = 75)</a:t>
            </a:r>
          </a:p>
        </p:txBody>
      </p:sp>
      <p:sp>
        <p:nvSpPr>
          <p:cNvPr id="12" name="= Astro IDHm grade 2-3">
            <a:extLst>
              <a:ext uri="{FF2B5EF4-FFF2-40B4-BE49-F238E27FC236}">
                <a16:creationId xmlns:a16="http://schemas.microsoft.com/office/drawing/2014/main" id="{7B001F1E-8C4B-44A7-8BCC-941B7CD124DC}"/>
              </a:ext>
            </a:extLst>
          </p:cNvPr>
          <p:cNvSpPr txBox="1"/>
          <p:nvPr/>
        </p:nvSpPr>
        <p:spPr>
          <a:xfrm>
            <a:off x="9597425" y="1574027"/>
            <a:ext cx="1592157" cy="1015663"/>
          </a:xfrm>
          <a:prstGeom prst="rect">
            <a:avLst/>
          </a:prstGeom>
          <a:ln w="12700">
            <a:solidFill>
              <a:schemeClr val="tx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sz="2000"/>
              <a:t> Astro </a:t>
            </a:r>
            <a:r>
              <a:rPr sz="2000" err="1"/>
              <a:t>IDHm</a:t>
            </a:r>
            <a:r>
              <a:rPr lang="fr-FR" sz="2000"/>
              <a:t>,</a:t>
            </a:r>
            <a:r>
              <a:rPr sz="2000"/>
              <a:t> grade 2-3</a:t>
            </a:r>
            <a:endParaRPr lang="fr-FR" sz="2000"/>
          </a:p>
          <a:p>
            <a:pPr algn="ctr"/>
            <a:r>
              <a:rPr lang="fr-FR" sz="2000"/>
              <a:t>(n = 100)</a:t>
            </a:r>
            <a:endParaRPr sz="200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054F55C-82B0-4A42-A6ED-4E463B15DFC1}"/>
              </a:ext>
            </a:extLst>
          </p:cNvPr>
          <p:cNvCxnSpPr>
            <a:cxnSpLocks/>
          </p:cNvCxnSpPr>
          <p:nvPr/>
        </p:nvCxnSpPr>
        <p:spPr>
          <a:xfrm>
            <a:off x="10393504" y="2589690"/>
            <a:ext cx="3024" cy="394698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7C1223-495C-49BB-80BD-75FDC561226D}"/>
              </a:ext>
            </a:extLst>
          </p:cNvPr>
          <p:cNvCxnSpPr/>
          <p:nvPr/>
        </p:nvCxnSpPr>
        <p:spPr>
          <a:xfrm>
            <a:off x="3498977" y="3200399"/>
            <a:ext cx="0" cy="33496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49A6D14-2816-9345-9E62-BBB002C56548}"/>
              </a:ext>
            </a:extLst>
          </p:cNvPr>
          <p:cNvSpPr txBox="1"/>
          <p:nvPr/>
        </p:nvSpPr>
        <p:spPr>
          <a:xfrm>
            <a:off x="4843455" y="6356351"/>
            <a:ext cx="30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Activité mitotique (3 mm²)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15CFCF-984B-9B4F-BB54-33F124D94BB1}"/>
              </a:ext>
            </a:extLst>
          </p:cNvPr>
          <p:cNvSpPr txBox="1"/>
          <p:nvPr/>
        </p:nvSpPr>
        <p:spPr>
          <a:xfrm rot="16200000">
            <a:off x="430472" y="3902796"/>
            <a:ext cx="302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Effectif</a:t>
            </a:r>
          </a:p>
        </p:txBody>
      </p:sp>
    </p:spTree>
    <p:extLst>
      <p:ext uri="{BB962C8B-B14F-4D97-AF65-F5344CB8AC3E}">
        <p14:creationId xmlns:p14="http://schemas.microsoft.com/office/powerpoint/2010/main" val="1843382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Thème présenta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présentation" id="{452DBF8D-FC5A-4EFB-9234-C26513C1109B}" vid="{B958377F-5539-4DDC-A835-B649160D04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</Template>
  <TotalTime>1257</TotalTime>
  <Words>1805</Words>
  <Application>Microsoft Office PowerPoint</Application>
  <PresentationFormat>Grand écran</PresentationFormat>
  <Paragraphs>357</Paragraphs>
  <Slides>16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Webdings</vt:lpstr>
      <vt:lpstr>Wingdings</vt:lpstr>
      <vt:lpstr>Thème présentation</vt:lpstr>
      <vt:lpstr>L’activité mitotique et le volume du reliquat tumoral post-opératoire sont des facteurs pronostiques indépendants dans les astrocytomes IDH-mutés réséqués et surveillés</vt:lpstr>
      <vt:lpstr>Présentation PowerPoint</vt:lpstr>
      <vt:lpstr>Introduction</vt:lpstr>
      <vt:lpstr>Introduction</vt:lpstr>
      <vt:lpstr>Objectifs de l’étude</vt:lpstr>
      <vt:lpstr>Matériel et méthodes</vt:lpstr>
      <vt:lpstr>Méthode de mesure de l’activité mitotique</vt:lpstr>
      <vt:lpstr>Distribution de l’activité mitotique</vt:lpstr>
      <vt:lpstr>Distribution de l’activité mitotique</vt:lpstr>
      <vt:lpstr>Présentation PowerPoint</vt:lpstr>
      <vt:lpstr>Analyse univariée des facteurs pronostiques potentiels</vt:lpstr>
      <vt:lpstr>Analyse multivariée des facteurs pronostiques</vt:lpstr>
      <vt:lpstr>Activité mitotique ≥ 6 et volume post-chirurgical ≥ 1 cm3 sont associés à mauvais pronostic en time-to-treatment (TTT)</vt:lpstr>
      <vt:lpstr>Activité mitotique ≥ 6 et volume post-chirurgical ≥ 1 cm3 sont associés à la survie globale (OS)</vt:lpstr>
      <vt:lpstr>Conclusion : pour informer de la décision thérapeutique des astrocytomes IDH-mutés opérés</vt:lpstr>
      <vt:lpstr>Contribution et remerciements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Suzanne Tran</dc:creator>
  <cp:lastModifiedBy>tcongres</cp:lastModifiedBy>
  <cp:revision>80</cp:revision>
  <dcterms:created xsi:type="dcterms:W3CDTF">2021-06-26T15:21:16Z</dcterms:created>
  <dcterms:modified xsi:type="dcterms:W3CDTF">2022-11-16T06:41:51Z</dcterms:modified>
</cp:coreProperties>
</file>