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30"/>
  </p:notesMasterIdLst>
  <p:sldIdLst>
    <p:sldId id="256" r:id="rId2"/>
    <p:sldId id="328" r:id="rId3"/>
    <p:sldId id="258" r:id="rId4"/>
    <p:sldId id="259" r:id="rId5"/>
    <p:sldId id="260" r:id="rId6"/>
    <p:sldId id="301" r:id="rId7"/>
    <p:sldId id="267" r:id="rId8"/>
    <p:sldId id="302" r:id="rId9"/>
    <p:sldId id="303" r:id="rId10"/>
    <p:sldId id="304" r:id="rId11"/>
    <p:sldId id="264" r:id="rId12"/>
    <p:sldId id="263" r:id="rId13"/>
    <p:sldId id="306" r:id="rId14"/>
    <p:sldId id="307" r:id="rId15"/>
    <p:sldId id="308" r:id="rId16"/>
    <p:sldId id="309" r:id="rId17"/>
    <p:sldId id="310" r:id="rId18"/>
    <p:sldId id="312" r:id="rId19"/>
    <p:sldId id="313" r:id="rId20"/>
    <p:sldId id="314" r:id="rId21"/>
    <p:sldId id="311" r:id="rId22"/>
    <p:sldId id="315" r:id="rId23"/>
    <p:sldId id="316" r:id="rId24"/>
    <p:sldId id="324" r:id="rId25"/>
    <p:sldId id="317" r:id="rId26"/>
    <p:sldId id="320" r:id="rId27"/>
    <p:sldId id="327" r:id="rId28"/>
    <p:sldId id="32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F889D8-9199-4DF7-8145-6F27477A1A31}">
  <a:tblStyle styleId="{63F889D8-9199-4DF7-8145-6F27477A1A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9" autoAdjust="0"/>
    <p:restoredTop sz="94656"/>
  </p:normalViewPr>
  <p:slideViewPr>
    <p:cSldViewPr snapToGrid="0">
      <p:cViewPr>
        <p:scale>
          <a:sx n="75" d="100"/>
          <a:sy n="75" d="100"/>
        </p:scale>
        <p:origin x="1060" y="184"/>
      </p:cViewPr>
      <p:guideLst/>
    </p:cSldViewPr>
  </p:slideViewPr>
  <p:notesTextViewPr>
    <p:cViewPr>
      <p:scale>
        <a:sx n="1" d="1"/>
        <a:sy n="1" d="1"/>
      </p:scale>
      <p:origin x="0" y="0"/>
    </p:cViewPr>
  </p:notesTextViewPr>
  <p:sorterViewPr>
    <p:cViewPr>
      <p:scale>
        <a:sx n="100" d="100"/>
        <a:sy n="100" d="100"/>
      </p:scale>
      <p:origin x="0" y="-5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Gauchotte" userId="02f125eebd8fa30b" providerId="LiveId" clId="{0680B110-8D61-4D33-9FE7-813DF108B451}"/>
    <pc:docChg chg="modSld">
      <pc:chgData name="Guillaume Gauchotte" userId="02f125eebd8fa30b" providerId="LiveId" clId="{0680B110-8D61-4D33-9FE7-813DF108B451}" dt="2021-10-07T11:02:06.379" v="7" actId="20577"/>
      <pc:docMkLst>
        <pc:docMk/>
      </pc:docMkLst>
      <pc:sldChg chg="modSp mod">
        <pc:chgData name="Guillaume Gauchotte" userId="02f125eebd8fa30b" providerId="LiveId" clId="{0680B110-8D61-4D33-9FE7-813DF108B451}" dt="2021-10-07T10:58:34.867" v="1" actId="403"/>
        <pc:sldMkLst>
          <pc:docMk/>
          <pc:sldMk cId="2048116627" sldId="307"/>
        </pc:sldMkLst>
        <pc:spChg chg="mod">
          <ac:chgData name="Guillaume Gauchotte" userId="02f125eebd8fa30b" providerId="LiveId" clId="{0680B110-8D61-4D33-9FE7-813DF108B451}" dt="2021-10-07T10:58:34.867" v="1" actId="403"/>
          <ac:spMkLst>
            <pc:docMk/>
            <pc:sldMk cId="2048116627" sldId="307"/>
            <ac:spMk id="3" creationId="{00000000-0000-0000-0000-000000000000}"/>
          </ac:spMkLst>
        </pc:spChg>
      </pc:sldChg>
      <pc:sldChg chg="modSp mod">
        <pc:chgData name="Guillaume Gauchotte" userId="02f125eebd8fa30b" providerId="LiveId" clId="{0680B110-8D61-4D33-9FE7-813DF108B451}" dt="2021-10-07T10:59:53.247" v="4" actId="403"/>
        <pc:sldMkLst>
          <pc:docMk/>
          <pc:sldMk cId="2989545973" sldId="310"/>
        </pc:sldMkLst>
        <pc:graphicFrameChg chg="mod modGraphic">
          <ac:chgData name="Guillaume Gauchotte" userId="02f125eebd8fa30b" providerId="LiveId" clId="{0680B110-8D61-4D33-9FE7-813DF108B451}" dt="2021-10-07T10:59:53.247" v="4" actId="403"/>
          <ac:graphicFrameMkLst>
            <pc:docMk/>
            <pc:sldMk cId="2989545973" sldId="310"/>
            <ac:graphicFrameMk id="4" creationId="{00000000-0000-0000-0000-000000000000}"/>
          </ac:graphicFrameMkLst>
        </pc:graphicFrameChg>
      </pc:sldChg>
      <pc:sldChg chg="modSp mod">
        <pc:chgData name="Guillaume Gauchotte" userId="02f125eebd8fa30b" providerId="LiveId" clId="{0680B110-8D61-4D33-9FE7-813DF108B451}" dt="2021-10-07T11:01:14.555" v="5" actId="403"/>
        <pc:sldMkLst>
          <pc:docMk/>
          <pc:sldMk cId="1140450734" sldId="311"/>
        </pc:sldMkLst>
        <pc:spChg chg="mod">
          <ac:chgData name="Guillaume Gauchotte" userId="02f125eebd8fa30b" providerId="LiveId" clId="{0680B110-8D61-4D33-9FE7-813DF108B451}" dt="2021-10-07T11:01:14.555" v="5" actId="403"/>
          <ac:spMkLst>
            <pc:docMk/>
            <pc:sldMk cId="1140450734" sldId="311"/>
            <ac:spMk id="5" creationId="{00000000-0000-0000-0000-000000000000}"/>
          </ac:spMkLst>
        </pc:spChg>
      </pc:sldChg>
      <pc:sldChg chg="modSp mod">
        <pc:chgData name="Guillaume Gauchotte" userId="02f125eebd8fa30b" providerId="LiveId" clId="{0680B110-8D61-4D33-9FE7-813DF108B451}" dt="2021-10-07T11:02:06.379" v="7" actId="20577"/>
        <pc:sldMkLst>
          <pc:docMk/>
          <pc:sldMk cId="3880567726" sldId="314"/>
        </pc:sldMkLst>
        <pc:graphicFrameChg chg="modGraphic">
          <ac:chgData name="Guillaume Gauchotte" userId="02f125eebd8fa30b" providerId="LiveId" clId="{0680B110-8D61-4D33-9FE7-813DF108B451}" dt="2021-10-07T11:02:06.379" v="7" actId="20577"/>
          <ac:graphicFrameMkLst>
            <pc:docMk/>
            <pc:sldMk cId="3880567726" sldId="314"/>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14630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07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b8ad8aa3d3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b8ad8aa3d3_0_1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29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b8ad8aa3d3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b8ad8aa3d3_0_1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95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b8f66849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b8f66849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36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b8ad8aa3d3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b8ad8aa3d3_0_1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96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b8ad8aa3d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b8ad8aa3d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45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b8ad8aa3d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b8ad8aa3d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76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b8f064b1ff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b8f064b1ff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26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b8ad8aa3d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b8ad8aa3d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2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b8ad8aa3d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b8ad8aa3d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60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b8ad8aa3d3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b8ad8aa3d3_0_1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91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1900" y="1386639"/>
            <a:ext cx="6196200" cy="1908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500">
                <a:solidFill>
                  <a:schemeClr val="accent2"/>
                </a:solidFill>
                <a:latin typeface="Paytone One"/>
                <a:ea typeface="Paytone One"/>
                <a:cs typeface="Paytone One"/>
                <a:sym typeface="Paytone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1900" y="3294939"/>
            <a:ext cx="6196200" cy="450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solidFill>
                  <a:schemeClr val="accent2"/>
                </a:solidFill>
                <a:latin typeface="Questrial"/>
                <a:ea typeface="Questrial"/>
                <a:cs typeface="Questrial"/>
                <a:sym typeface="Questria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316550" y="0"/>
            <a:ext cx="18237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725761" y="1349068"/>
            <a:ext cx="1173854" cy="2461458"/>
            <a:chOff x="6725761" y="1349068"/>
            <a:chExt cx="1173854" cy="2461458"/>
          </a:xfrm>
        </p:grpSpPr>
        <p:grpSp>
          <p:nvGrpSpPr>
            <p:cNvPr id="13" name="Google Shape;13;p2"/>
            <p:cNvGrpSpPr/>
            <p:nvPr/>
          </p:nvGrpSpPr>
          <p:grpSpPr>
            <a:xfrm rot="-5400000">
              <a:off x="6747803" y="1327027"/>
              <a:ext cx="1129770" cy="1173854"/>
              <a:chOff x="11" y="583339"/>
              <a:chExt cx="1129770" cy="1173854"/>
            </a:xfrm>
          </p:grpSpPr>
          <p:sp>
            <p:nvSpPr>
              <p:cNvPr id="14" name="Google Shape;14;p2"/>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 name="Google Shape;15;p2"/>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6" name="Google Shape;16;p2"/>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7" name="Google Shape;17;p2"/>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2"/>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 name="Google Shape;19;p2"/>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 name="Google Shape;20;p2"/>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 name="Google Shape;21;p2"/>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2" name="Google Shape;22;p2"/>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3" name="Google Shape;23;p2"/>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4" name="Google Shape;24;p2"/>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 name="Google Shape;25;p2"/>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6" name="Google Shape;26;p2"/>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7" name="Google Shape;27;p2"/>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8" name="Google Shape;28;p2"/>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9" name="Google Shape;29;p2"/>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0" name="Google Shape;30;p2"/>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1" name="Google Shape;31;p2"/>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2" name="Google Shape;32;p2"/>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3" name="Google Shape;33;p2"/>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4" name="Google Shape;34;p2"/>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 name="Google Shape;35;p2"/>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 name="Google Shape;36;p2"/>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 name="Google Shape;37;p2"/>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8" name="Google Shape;38;p2"/>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39" name="Google Shape;39;p2"/>
            <p:cNvGrpSpPr/>
            <p:nvPr/>
          </p:nvGrpSpPr>
          <p:grpSpPr>
            <a:xfrm rot="-5400000">
              <a:off x="6747803" y="2658714"/>
              <a:ext cx="1129770" cy="1173854"/>
              <a:chOff x="11" y="583339"/>
              <a:chExt cx="1129770" cy="1173854"/>
            </a:xfrm>
          </p:grpSpPr>
          <p:sp>
            <p:nvSpPr>
              <p:cNvPr id="40" name="Google Shape;40;p2"/>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1" name="Google Shape;41;p2"/>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2" name="Google Shape;42;p2"/>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3" name="Google Shape;43;p2"/>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4" name="Google Shape;44;p2"/>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5" name="Google Shape;45;p2"/>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6" name="Google Shape;46;p2"/>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7" name="Google Shape;47;p2"/>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8" name="Google Shape;48;p2"/>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49" name="Google Shape;49;p2"/>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0" name="Google Shape;50;p2"/>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1" name="Google Shape;51;p2"/>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2" name="Google Shape;52;p2"/>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3" name="Google Shape;53;p2"/>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4" name="Google Shape;54;p2"/>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5" name="Google Shape;55;p2"/>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6" name="Google Shape;56;p2"/>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7" name="Google Shape;57;p2"/>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8" name="Google Shape;58;p2"/>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 name="Google Shape;59;p2"/>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 name="Google Shape;60;p2"/>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1" name="Google Shape;61;p2"/>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2" name="Google Shape;62;p2"/>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3" name="Google Shape;63;p2"/>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4" name="Google Shape;64;p2"/>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
    <p:spTree>
      <p:nvGrpSpPr>
        <p:cNvPr id="1" name="Shape 921"/>
        <p:cNvGrpSpPr/>
        <p:nvPr/>
      </p:nvGrpSpPr>
      <p:grpSpPr>
        <a:xfrm>
          <a:off x="0" y="0"/>
          <a:ext cx="0" cy="0"/>
          <a:chOff x="0" y="0"/>
          <a:chExt cx="0" cy="0"/>
        </a:xfrm>
      </p:grpSpPr>
      <p:grpSp>
        <p:nvGrpSpPr>
          <p:cNvPr id="922" name="Google Shape;922;p29"/>
          <p:cNvGrpSpPr/>
          <p:nvPr/>
        </p:nvGrpSpPr>
        <p:grpSpPr>
          <a:xfrm rot="-5400000">
            <a:off x="7661788" y="304268"/>
            <a:ext cx="1129770" cy="1173854"/>
            <a:chOff x="11" y="583339"/>
            <a:chExt cx="1129770" cy="1173854"/>
          </a:xfrm>
        </p:grpSpPr>
        <p:sp>
          <p:nvSpPr>
            <p:cNvPr id="923" name="Google Shape;923;p29"/>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4" name="Google Shape;924;p29"/>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5" name="Google Shape;925;p29"/>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6" name="Google Shape;926;p29"/>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7" name="Google Shape;927;p29"/>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8" name="Google Shape;928;p29"/>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9" name="Google Shape;929;p29"/>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0" name="Google Shape;930;p29"/>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1" name="Google Shape;931;p29"/>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2" name="Google Shape;932;p29"/>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3" name="Google Shape;933;p29"/>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4" name="Google Shape;934;p29"/>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5" name="Google Shape;935;p29"/>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6" name="Google Shape;936;p29"/>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7" name="Google Shape;937;p29"/>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8" name="Google Shape;938;p29"/>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39" name="Google Shape;939;p29"/>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0" name="Google Shape;940;p29"/>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1" name="Google Shape;941;p29"/>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2" name="Google Shape;942;p29"/>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3" name="Google Shape;943;p29"/>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4" name="Google Shape;944;p29"/>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5" name="Google Shape;945;p29"/>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6" name="Google Shape;946;p29"/>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47" name="Google Shape;947;p29"/>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grpSp>
        <p:nvGrpSpPr>
          <p:cNvPr id="948" name="Google Shape;948;p29"/>
          <p:cNvGrpSpPr/>
          <p:nvPr/>
        </p:nvGrpSpPr>
        <p:grpSpPr>
          <a:xfrm rot="-5400000">
            <a:off x="348315" y="3682261"/>
            <a:ext cx="1129770" cy="1173854"/>
            <a:chOff x="11" y="583339"/>
            <a:chExt cx="1129770" cy="1173854"/>
          </a:xfrm>
        </p:grpSpPr>
        <p:sp>
          <p:nvSpPr>
            <p:cNvPr id="949" name="Google Shape;949;p29"/>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0" name="Google Shape;950;p29"/>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1" name="Google Shape;951;p29"/>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2" name="Google Shape;952;p29"/>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3" name="Google Shape;953;p29"/>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4" name="Google Shape;954;p29"/>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5" name="Google Shape;955;p29"/>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6" name="Google Shape;956;p29"/>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7" name="Google Shape;957;p29"/>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8" name="Google Shape;958;p29"/>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59" name="Google Shape;959;p29"/>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0" name="Google Shape;960;p29"/>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1" name="Google Shape;961;p29"/>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2" name="Google Shape;962;p29"/>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3" name="Google Shape;963;p29"/>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4" name="Google Shape;964;p29"/>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5" name="Google Shape;965;p29"/>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6" name="Google Shape;966;p29"/>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7" name="Google Shape;967;p29"/>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8" name="Google Shape;968;p29"/>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69" name="Google Shape;969;p29"/>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70" name="Google Shape;970;p29"/>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71" name="Google Shape;971;p29"/>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72" name="Google Shape;972;p29"/>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73" name="Google Shape;973;p29"/>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96762A6-6FB8-684C-967D-D2FAC98181A7}" type="datetimeFigureOut">
              <a:rPr lang="fr-FR" smtClean="0"/>
              <a:t>16/11/2022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066FAA-0867-F54A-A5C7-834C23D80517}" type="slidenum">
              <a:rPr lang="fr-FR" smtClean="0"/>
              <a:t>‹N°›</a:t>
            </a:fld>
            <a:endParaRPr lang="fr-FR"/>
          </a:p>
        </p:txBody>
      </p:sp>
    </p:spTree>
    <p:extLst>
      <p:ext uri="{BB962C8B-B14F-4D97-AF65-F5344CB8AC3E}">
        <p14:creationId xmlns:p14="http://schemas.microsoft.com/office/powerpoint/2010/main" val="200838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3"/>
          <p:cNvSpPr/>
          <p:nvPr/>
        </p:nvSpPr>
        <p:spPr>
          <a:xfrm>
            <a:off x="0" y="3095775"/>
            <a:ext cx="6501300" cy="2055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3"/>
          <p:cNvGrpSpPr/>
          <p:nvPr/>
        </p:nvGrpSpPr>
        <p:grpSpPr>
          <a:xfrm rot="-5400000">
            <a:off x="348315" y="3682261"/>
            <a:ext cx="1129770" cy="1173854"/>
            <a:chOff x="11" y="583339"/>
            <a:chExt cx="1129770" cy="1173854"/>
          </a:xfrm>
        </p:grpSpPr>
        <p:sp>
          <p:nvSpPr>
            <p:cNvPr id="68" name="Google Shape;68;p3"/>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9" name="Google Shape;69;p3"/>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0" name="Google Shape;70;p3"/>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 name="Google Shape;71;p3"/>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 name="Google Shape;72;p3"/>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 name="Google Shape;73;p3"/>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4" name="Google Shape;74;p3"/>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5" name="Google Shape;75;p3"/>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6" name="Google Shape;76;p3"/>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7" name="Google Shape;77;p3"/>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8" name="Google Shape;78;p3"/>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9" name="Google Shape;79;p3"/>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0" name="Google Shape;80;p3"/>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1" name="Google Shape;81;p3"/>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2" name="Google Shape;82;p3"/>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3" name="Google Shape;83;p3"/>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4" name="Google Shape;84;p3"/>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5" name="Google Shape;85;p3"/>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6" name="Google Shape;86;p3"/>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7" name="Google Shape;87;p3"/>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8" name="Google Shape;88;p3"/>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89" name="Google Shape;89;p3"/>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0" name="Google Shape;90;p3"/>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1" name="Google Shape;91;p3"/>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92" name="Google Shape;92;p3"/>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93" name="Google Shape;93;p3"/>
          <p:cNvSpPr txBox="1">
            <a:spLocks noGrp="1"/>
          </p:cNvSpPr>
          <p:nvPr>
            <p:ph type="title"/>
          </p:nvPr>
        </p:nvSpPr>
        <p:spPr>
          <a:xfrm>
            <a:off x="720500" y="2574469"/>
            <a:ext cx="3852000" cy="7305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4" name="Google Shape;94;p3"/>
          <p:cNvSpPr txBox="1">
            <a:spLocks noGrp="1"/>
          </p:cNvSpPr>
          <p:nvPr>
            <p:ph type="title" idx="2" hasCustomPrompt="1"/>
          </p:nvPr>
        </p:nvSpPr>
        <p:spPr>
          <a:xfrm>
            <a:off x="720000" y="1799269"/>
            <a:ext cx="3852000" cy="77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 name="Google Shape;95;p3"/>
          <p:cNvSpPr txBox="1">
            <a:spLocks noGrp="1"/>
          </p:cNvSpPr>
          <p:nvPr>
            <p:ph type="subTitle" idx="1"/>
          </p:nvPr>
        </p:nvSpPr>
        <p:spPr>
          <a:xfrm>
            <a:off x="5096513" y="2141500"/>
            <a:ext cx="3327000" cy="84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5"/>
          <p:cNvSpPr/>
          <p:nvPr/>
        </p:nvSpPr>
        <p:spPr>
          <a:xfrm rot="5400000">
            <a:off x="2345225" y="-1157218"/>
            <a:ext cx="1823700" cy="651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5400000">
            <a:off x="4987725" y="973920"/>
            <a:ext cx="1823700" cy="651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5"/>
          <p:cNvGrpSpPr/>
          <p:nvPr/>
        </p:nvGrpSpPr>
        <p:grpSpPr>
          <a:xfrm rot="-5400000">
            <a:off x="7661788" y="304268"/>
            <a:ext cx="1129770" cy="1173854"/>
            <a:chOff x="11" y="583339"/>
            <a:chExt cx="1129770" cy="1173854"/>
          </a:xfrm>
        </p:grpSpPr>
        <p:sp>
          <p:nvSpPr>
            <p:cNvPr id="130" name="Google Shape;130;p5"/>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1" name="Google Shape;131;p5"/>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2" name="Google Shape;132;p5"/>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3" name="Google Shape;133;p5"/>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4" name="Google Shape;134;p5"/>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5" name="Google Shape;135;p5"/>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6" name="Google Shape;136;p5"/>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7" name="Google Shape;137;p5"/>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8" name="Google Shape;138;p5"/>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39" name="Google Shape;139;p5"/>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0" name="Google Shape;140;p5"/>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1" name="Google Shape;141;p5"/>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2" name="Google Shape;142;p5"/>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3" name="Google Shape;143;p5"/>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4" name="Google Shape;144;p5"/>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5" name="Google Shape;145;p5"/>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6" name="Google Shape;146;p5"/>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7" name="Google Shape;147;p5"/>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8" name="Google Shape;148;p5"/>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49" name="Google Shape;149;p5"/>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0" name="Google Shape;150;p5"/>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1" name="Google Shape;151;p5"/>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2" name="Google Shape;152;p5"/>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3" name="Google Shape;153;p5"/>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4" name="Google Shape;154;p5"/>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155" name="Google Shape;155;p5"/>
          <p:cNvSpPr txBox="1">
            <a:spLocks noGrp="1"/>
          </p:cNvSpPr>
          <p:nvPr>
            <p:ph type="subTitle" idx="1"/>
          </p:nvPr>
        </p:nvSpPr>
        <p:spPr>
          <a:xfrm>
            <a:off x="720000" y="1451282"/>
            <a:ext cx="1729200" cy="1296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Font typeface="Bebas Neue"/>
              <a:buNone/>
              <a:defRPr sz="2400">
                <a:latin typeface="Paytone One"/>
                <a:ea typeface="Paytone One"/>
                <a:cs typeface="Paytone One"/>
                <a:sym typeface="Paytone One"/>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56" name="Google Shape;156;p5"/>
          <p:cNvSpPr txBox="1">
            <a:spLocks noGrp="1"/>
          </p:cNvSpPr>
          <p:nvPr>
            <p:ph type="subTitle" idx="2"/>
          </p:nvPr>
        </p:nvSpPr>
        <p:spPr>
          <a:xfrm>
            <a:off x="3346901" y="3569025"/>
            <a:ext cx="1729200" cy="129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Bebas Neue"/>
              <a:buNone/>
              <a:defRPr sz="2400">
                <a:latin typeface="Paytone One"/>
                <a:ea typeface="Paytone One"/>
                <a:cs typeface="Paytone One"/>
                <a:sym typeface="Paytone One"/>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57" name="Google Shape;157;p5"/>
          <p:cNvSpPr txBox="1">
            <a:spLocks noGrp="1"/>
          </p:cNvSpPr>
          <p:nvPr>
            <p:ph type="subTitle" idx="3"/>
          </p:nvPr>
        </p:nvSpPr>
        <p:spPr>
          <a:xfrm>
            <a:off x="2449150" y="1451282"/>
            <a:ext cx="3342600" cy="129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8" name="Google Shape;158;p5"/>
          <p:cNvSpPr txBox="1">
            <a:spLocks noGrp="1"/>
          </p:cNvSpPr>
          <p:nvPr>
            <p:ph type="subTitle" idx="4"/>
          </p:nvPr>
        </p:nvSpPr>
        <p:spPr>
          <a:xfrm>
            <a:off x="5104675" y="3569025"/>
            <a:ext cx="3342600" cy="129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8"/>
        <p:cNvGrpSpPr/>
        <p:nvPr/>
      </p:nvGrpSpPr>
      <p:grpSpPr>
        <a:xfrm>
          <a:off x="0" y="0"/>
          <a:ext cx="0" cy="0"/>
          <a:chOff x="0" y="0"/>
          <a:chExt cx="0" cy="0"/>
        </a:xfrm>
      </p:grpSpPr>
      <p:sp>
        <p:nvSpPr>
          <p:cNvPr id="189" name="Google Shape;189;p7"/>
          <p:cNvSpPr/>
          <p:nvPr/>
        </p:nvSpPr>
        <p:spPr>
          <a:xfrm>
            <a:off x="717150" y="935100"/>
            <a:ext cx="7709700" cy="3273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7"/>
          <p:cNvGrpSpPr/>
          <p:nvPr/>
        </p:nvGrpSpPr>
        <p:grpSpPr>
          <a:xfrm rot="-5400000">
            <a:off x="7661788" y="304268"/>
            <a:ext cx="1129770" cy="1173854"/>
            <a:chOff x="11" y="583339"/>
            <a:chExt cx="1129770" cy="1173854"/>
          </a:xfrm>
        </p:grpSpPr>
        <p:sp>
          <p:nvSpPr>
            <p:cNvPr id="191" name="Google Shape;191;p7"/>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2" name="Google Shape;192;p7"/>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3" name="Google Shape;193;p7"/>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4" name="Google Shape;194;p7"/>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5" name="Google Shape;195;p7"/>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6" name="Google Shape;196;p7"/>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7" name="Google Shape;197;p7"/>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8" name="Google Shape;198;p7"/>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99" name="Google Shape;199;p7"/>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0" name="Google Shape;200;p7"/>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1" name="Google Shape;201;p7"/>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2" name="Google Shape;202;p7"/>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3" name="Google Shape;203;p7"/>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4" name="Google Shape;204;p7"/>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5" name="Google Shape;205;p7"/>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6" name="Google Shape;206;p7"/>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7" name="Google Shape;207;p7"/>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8" name="Google Shape;208;p7"/>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09" name="Google Shape;209;p7"/>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0" name="Google Shape;210;p7"/>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1" name="Google Shape;211;p7"/>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2" name="Google Shape;212;p7"/>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3" name="Google Shape;213;p7"/>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4" name="Google Shape;214;p7"/>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15" name="Google Shape;215;p7"/>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216" name="Google Shape;216;p7"/>
          <p:cNvSpPr txBox="1">
            <a:spLocks noGrp="1"/>
          </p:cNvSpPr>
          <p:nvPr>
            <p:ph type="title"/>
          </p:nvPr>
        </p:nvSpPr>
        <p:spPr>
          <a:xfrm>
            <a:off x="1602450" y="1456075"/>
            <a:ext cx="5939100" cy="543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7"/>
          <p:cNvSpPr txBox="1">
            <a:spLocks noGrp="1"/>
          </p:cNvSpPr>
          <p:nvPr>
            <p:ph type="subTitle" idx="1"/>
          </p:nvPr>
        </p:nvSpPr>
        <p:spPr>
          <a:xfrm>
            <a:off x="1602450" y="1999350"/>
            <a:ext cx="5939100" cy="172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3"/>
        <p:cNvGrpSpPr/>
        <p:nvPr/>
      </p:nvGrpSpPr>
      <p:grpSpPr>
        <a:xfrm>
          <a:off x="0" y="0"/>
          <a:ext cx="0" cy="0"/>
          <a:chOff x="0" y="0"/>
          <a:chExt cx="0" cy="0"/>
        </a:xfrm>
      </p:grpSpPr>
      <p:sp>
        <p:nvSpPr>
          <p:cNvPr id="304" name="Google Shape;304;p10"/>
          <p:cNvSpPr txBox="1">
            <a:spLocks noGrp="1"/>
          </p:cNvSpPr>
          <p:nvPr>
            <p:ph type="title"/>
          </p:nvPr>
        </p:nvSpPr>
        <p:spPr>
          <a:xfrm>
            <a:off x="713225" y="3966775"/>
            <a:ext cx="7717500" cy="6378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36"/>
        <p:cNvGrpSpPr/>
        <p:nvPr/>
      </p:nvGrpSpPr>
      <p:grpSpPr>
        <a:xfrm>
          <a:off x="0" y="0"/>
          <a:ext cx="0" cy="0"/>
          <a:chOff x="0" y="0"/>
          <a:chExt cx="0" cy="0"/>
        </a:xfrm>
      </p:grpSpPr>
      <p:sp>
        <p:nvSpPr>
          <p:cNvPr id="337" name="Google Shape;337;p13"/>
          <p:cNvSpPr txBox="1">
            <a:spLocks noGrp="1"/>
          </p:cNvSpPr>
          <p:nvPr>
            <p:ph type="title"/>
          </p:nvPr>
        </p:nvSpPr>
        <p:spPr>
          <a:xfrm>
            <a:off x="1746945" y="1731425"/>
            <a:ext cx="27234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38" name="Google Shape;338;p13"/>
          <p:cNvSpPr txBox="1">
            <a:spLocks noGrp="1"/>
          </p:cNvSpPr>
          <p:nvPr>
            <p:ph type="title" idx="2" hasCustomPrompt="1"/>
          </p:nvPr>
        </p:nvSpPr>
        <p:spPr>
          <a:xfrm>
            <a:off x="797895" y="1725525"/>
            <a:ext cx="9513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9" name="Google Shape;339;p13"/>
          <p:cNvSpPr txBox="1">
            <a:spLocks noGrp="1"/>
          </p:cNvSpPr>
          <p:nvPr>
            <p:ph type="subTitle" idx="1"/>
          </p:nvPr>
        </p:nvSpPr>
        <p:spPr>
          <a:xfrm>
            <a:off x="1749195" y="2248419"/>
            <a:ext cx="2723400" cy="46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0" name="Google Shape;340;p13"/>
          <p:cNvSpPr txBox="1">
            <a:spLocks noGrp="1"/>
          </p:cNvSpPr>
          <p:nvPr>
            <p:ph type="title" idx="3"/>
          </p:nvPr>
        </p:nvSpPr>
        <p:spPr>
          <a:xfrm>
            <a:off x="1746938" y="3388125"/>
            <a:ext cx="27234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1" name="Google Shape;341;p13"/>
          <p:cNvSpPr txBox="1">
            <a:spLocks noGrp="1"/>
          </p:cNvSpPr>
          <p:nvPr>
            <p:ph type="title" idx="4" hasCustomPrompt="1"/>
          </p:nvPr>
        </p:nvSpPr>
        <p:spPr>
          <a:xfrm>
            <a:off x="797895" y="3388125"/>
            <a:ext cx="9513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2" name="Google Shape;342;p13"/>
          <p:cNvSpPr txBox="1">
            <a:spLocks noGrp="1"/>
          </p:cNvSpPr>
          <p:nvPr>
            <p:ph type="subTitle" idx="5"/>
          </p:nvPr>
        </p:nvSpPr>
        <p:spPr>
          <a:xfrm>
            <a:off x="1746938" y="3897362"/>
            <a:ext cx="2723400" cy="46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3" name="Google Shape;343;p13"/>
          <p:cNvSpPr txBox="1">
            <a:spLocks noGrp="1"/>
          </p:cNvSpPr>
          <p:nvPr>
            <p:ph type="title" idx="6"/>
          </p:nvPr>
        </p:nvSpPr>
        <p:spPr>
          <a:xfrm>
            <a:off x="5602945" y="1728250"/>
            <a:ext cx="27312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4" name="Google Shape;344;p13"/>
          <p:cNvSpPr txBox="1">
            <a:spLocks noGrp="1"/>
          </p:cNvSpPr>
          <p:nvPr>
            <p:ph type="title" idx="7" hasCustomPrompt="1"/>
          </p:nvPr>
        </p:nvSpPr>
        <p:spPr>
          <a:xfrm>
            <a:off x="4659709" y="1731424"/>
            <a:ext cx="9513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5" name="Google Shape;345;p13"/>
          <p:cNvSpPr txBox="1">
            <a:spLocks noGrp="1"/>
          </p:cNvSpPr>
          <p:nvPr>
            <p:ph type="subTitle" idx="8"/>
          </p:nvPr>
        </p:nvSpPr>
        <p:spPr>
          <a:xfrm>
            <a:off x="5605195" y="2242520"/>
            <a:ext cx="2731200" cy="46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6" name="Google Shape;346;p13"/>
          <p:cNvSpPr txBox="1">
            <a:spLocks noGrp="1"/>
          </p:cNvSpPr>
          <p:nvPr>
            <p:ph type="title" idx="9"/>
          </p:nvPr>
        </p:nvSpPr>
        <p:spPr>
          <a:xfrm>
            <a:off x="5602945" y="3388875"/>
            <a:ext cx="27312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7" name="Google Shape;347;p13"/>
          <p:cNvSpPr txBox="1">
            <a:spLocks noGrp="1"/>
          </p:cNvSpPr>
          <p:nvPr>
            <p:ph type="title" idx="13" hasCustomPrompt="1"/>
          </p:nvPr>
        </p:nvSpPr>
        <p:spPr>
          <a:xfrm>
            <a:off x="4659709" y="3389163"/>
            <a:ext cx="951300" cy="51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8" name="Google Shape;348;p13"/>
          <p:cNvSpPr txBox="1">
            <a:spLocks noGrp="1"/>
          </p:cNvSpPr>
          <p:nvPr>
            <p:ph type="subTitle" idx="14"/>
          </p:nvPr>
        </p:nvSpPr>
        <p:spPr>
          <a:xfrm>
            <a:off x="5602945" y="3897362"/>
            <a:ext cx="2731200" cy="46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49" name="Google Shape;349;p13"/>
          <p:cNvSpPr txBox="1">
            <a:spLocks noGrp="1"/>
          </p:cNvSpPr>
          <p:nvPr>
            <p:ph type="title" idx="15"/>
          </p:nvPr>
        </p:nvSpPr>
        <p:spPr>
          <a:xfrm>
            <a:off x="723388"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50" name="Google Shape;350;p13"/>
          <p:cNvGrpSpPr/>
          <p:nvPr/>
        </p:nvGrpSpPr>
        <p:grpSpPr>
          <a:xfrm rot="-5400000">
            <a:off x="7661788" y="304268"/>
            <a:ext cx="1129770" cy="1173854"/>
            <a:chOff x="11" y="583339"/>
            <a:chExt cx="1129770" cy="1173854"/>
          </a:xfrm>
        </p:grpSpPr>
        <p:sp>
          <p:nvSpPr>
            <p:cNvPr id="351" name="Google Shape;351;p13"/>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2" name="Google Shape;352;p13"/>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3" name="Google Shape;353;p13"/>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4" name="Google Shape;354;p13"/>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5" name="Google Shape;355;p13"/>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6" name="Google Shape;356;p13"/>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7" name="Google Shape;357;p13"/>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8" name="Google Shape;358;p13"/>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59" name="Google Shape;359;p13"/>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0" name="Google Shape;360;p13"/>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1" name="Google Shape;361;p13"/>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2" name="Google Shape;362;p13"/>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3" name="Google Shape;363;p13"/>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4" name="Google Shape;364;p13"/>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5" name="Google Shape;365;p13"/>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6" name="Google Shape;366;p13"/>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7" name="Google Shape;367;p13"/>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8" name="Google Shape;368;p13"/>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69" name="Google Shape;369;p13"/>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0" name="Google Shape;370;p13"/>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1" name="Google Shape;371;p13"/>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2" name="Google Shape;372;p13"/>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3" name="Google Shape;373;p13"/>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4" name="Google Shape;374;p13"/>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375" name="Google Shape;375;p13"/>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587"/>
        <p:cNvGrpSpPr/>
        <p:nvPr/>
      </p:nvGrpSpPr>
      <p:grpSpPr>
        <a:xfrm>
          <a:off x="0" y="0"/>
          <a:ext cx="0" cy="0"/>
          <a:chOff x="0" y="0"/>
          <a:chExt cx="0" cy="0"/>
        </a:xfrm>
      </p:grpSpPr>
      <p:grpSp>
        <p:nvGrpSpPr>
          <p:cNvPr id="588" name="Google Shape;588;p20"/>
          <p:cNvGrpSpPr/>
          <p:nvPr/>
        </p:nvGrpSpPr>
        <p:grpSpPr>
          <a:xfrm rot="-5400000">
            <a:off x="348315" y="3682261"/>
            <a:ext cx="1129770" cy="1173854"/>
            <a:chOff x="11" y="583339"/>
            <a:chExt cx="1129770" cy="1173854"/>
          </a:xfrm>
        </p:grpSpPr>
        <p:sp>
          <p:nvSpPr>
            <p:cNvPr id="589" name="Google Shape;589;p20"/>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0" name="Google Shape;590;p20"/>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1" name="Google Shape;591;p20"/>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2" name="Google Shape;592;p20"/>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3" name="Google Shape;593;p20"/>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4" name="Google Shape;594;p20"/>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5" name="Google Shape;595;p20"/>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6" name="Google Shape;596;p20"/>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7" name="Google Shape;597;p20"/>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8" name="Google Shape;598;p20"/>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9" name="Google Shape;599;p20"/>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0" name="Google Shape;600;p20"/>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1" name="Google Shape;601;p20"/>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2" name="Google Shape;602;p20"/>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3" name="Google Shape;603;p20"/>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4" name="Google Shape;604;p20"/>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5" name="Google Shape;605;p20"/>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6" name="Google Shape;606;p20"/>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7" name="Google Shape;607;p20"/>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8" name="Google Shape;608;p20"/>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09" name="Google Shape;609;p20"/>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10" name="Google Shape;610;p20"/>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11" name="Google Shape;611;p20"/>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12" name="Google Shape;612;p20"/>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613" name="Google Shape;613;p20"/>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
        <p:nvSpPr>
          <p:cNvPr id="614" name="Google Shape;61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02"/>
        <p:cNvGrpSpPr/>
        <p:nvPr/>
      </p:nvGrpSpPr>
      <p:grpSpPr>
        <a:xfrm>
          <a:off x="0" y="0"/>
          <a:ext cx="0" cy="0"/>
          <a:chOff x="0" y="0"/>
          <a:chExt cx="0" cy="0"/>
        </a:xfrm>
      </p:grpSpPr>
      <p:sp>
        <p:nvSpPr>
          <p:cNvPr id="703" name="Google Shape;70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4" name="Google Shape;704;p24"/>
          <p:cNvSpPr txBox="1">
            <a:spLocks noGrp="1"/>
          </p:cNvSpPr>
          <p:nvPr>
            <p:ph type="title" idx="2"/>
          </p:nvPr>
        </p:nvSpPr>
        <p:spPr>
          <a:xfrm>
            <a:off x="720000" y="2994484"/>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5" name="Google Shape;705;p24"/>
          <p:cNvSpPr txBox="1">
            <a:spLocks noGrp="1"/>
          </p:cNvSpPr>
          <p:nvPr>
            <p:ph type="subTitle" idx="1"/>
          </p:nvPr>
        </p:nvSpPr>
        <p:spPr>
          <a:xfrm>
            <a:off x="720000" y="3534450"/>
            <a:ext cx="2336400" cy="7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6" name="Google Shape;706;p24"/>
          <p:cNvSpPr txBox="1">
            <a:spLocks noGrp="1"/>
          </p:cNvSpPr>
          <p:nvPr>
            <p:ph type="title" idx="3"/>
          </p:nvPr>
        </p:nvSpPr>
        <p:spPr>
          <a:xfrm>
            <a:off x="3403800" y="2994484"/>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7" name="Google Shape;707;p24"/>
          <p:cNvSpPr txBox="1">
            <a:spLocks noGrp="1"/>
          </p:cNvSpPr>
          <p:nvPr>
            <p:ph type="subTitle" idx="4"/>
          </p:nvPr>
        </p:nvSpPr>
        <p:spPr>
          <a:xfrm>
            <a:off x="3403800" y="3534450"/>
            <a:ext cx="2336400" cy="7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8" name="Google Shape;708;p24"/>
          <p:cNvSpPr txBox="1">
            <a:spLocks noGrp="1"/>
          </p:cNvSpPr>
          <p:nvPr>
            <p:ph type="title" idx="5"/>
          </p:nvPr>
        </p:nvSpPr>
        <p:spPr>
          <a:xfrm>
            <a:off x="6087600" y="2994484"/>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9" name="Google Shape;709;p24"/>
          <p:cNvSpPr txBox="1">
            <a:spLocks noGrp="1"/>
          </p:cNvSpPr>
          <p:nvPr>
            <p:ph type="subTitle" idx="6"/>
          </p:nvPr>
        </p:nvSpPr>
        <p:spPr>
          <a:xfrm>
            <a:off x="6087600" y="3534450"/>
            <a:ext cx="2336400" cy="7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10" name="Google Shape;710;p24"/>
          <p:cNvGrpSpPr/>
          <p:nvPr/>
        </p:nvGrpSpPr>
        <p:grpSpPr>
          <a:xfrm rot="-5400000">
            <a:off x="7661788" y="304268"/>
            <a:ext cx="1129770" cy="1173854"/>
            <a:chOff x="11" y="583339"/>
            <a:chExt cx="1129770" cy="1173854"/>
          </a:xfrm>
        </p:grpSpPr>
        <p:sp>
          <p:nvSpPr>
            <p:cNvPr id="711" name="Google Shape;711;p24"/>
            <p:cNvSpPr/>
            <p:nvPr/>
          </p:nvSpPr>
          <p:spPr>
            <a:xfrm>
              <a:off x="9686" y="583339"/>
              <a:ext cx="51388" cy="52830"/>
            </a:xfrm>
            <a:custGeom>
              <a:avLst/>
              <a:gdLst/>
              <a:ahLst/>
              <a:cxnLst/>
              <a:rect l="l" t="t" r="r" b="b"/>
              <a:pathLst>
                <a:path w="1604" h="1649" extrusionOk="0">
                  <a:moveTo>
                    <a:pt x="802" y="0"/>
                  </a:moveTo>
                  <a:cubicBezTo>
                    <a:pt x="364" y="15"/>
                    <a:pt x="1" y="378"/>
                    <a:pt x="16" y="832"/>
                  </a:cubicBezTo>
                  <a:cubicBezTo>
                    <a:pt x="1" y="1270"/>
                    <a:pt x="364" y="1633"/>
                    <a:pt x="802" y="1648"/>
                  </a:cubicBezTo>
                  <a:cubicBezTo>
                    <a:pt x="1256" y="1633"/>
                    <a:pt x="1604" y="1270"/>
                    <a:pt x="1589" y="832"/>
                  </a:cubicBezTo>
                  <a:cubicBezTo>
                    <a:pt x="1604" y="378"/>
                    <a:pt x="1256" y="15"/>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2" name="Google Shape;712;p24"/>
            <p:cNvSpPr/>
            <p:nvPr/>
          </p:nvSpPr>
          <p:spPr>
            <a:xfrm>
              <a:off x="277103" y="584524"/>
              <a:ext cx="50908" cy="50555"/>
            </a:xfrm>
            <a:custGeom>
              <a:avLst/>
              <a:gdLst/>
              <a:ahLst/>
              <a:cxnLst/>
              <a:rect l="l" t="t" r="r" b="b"/>
              <a:pathLst>
                <a:path w="1589" h="1578" extrusionOk="0">
                  <a:moveTo>
                    <a:pt x="795" y="1"/>
                  </a:moveTo>
                  <a:cubicBezTo>
                    <a:pt x="398" y="1"/>
                    <a:pt x="1" y="265"/>
                    <a:pt x="1" y="795"/>
                  </a:cubicBezTo>
                  <a:cubicBezTo>
                    <a:pt x="1" y="1316"/>
                    <a:pt x="398" y="1577"/>
                    <a:pt x="795" y="1577"/>
                  </a:cubicBezTo>
                  <a:cubicBezTo>
                    <a:pt x="1192" y="1577"/>
                    <a:pt x="1589" y="1316"/>
                    <a:pt x="1589" y="795"/>
                  </a:cubicBezTo>
                  <a:cubicBezTo>
                    <a:pt x="1589" y="265"/>
                    <a:pt x="1192" y="1"/>
                    <a:pt x="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3" name="Google Shape;713;p24"/>
            <p:cNvSpPr/>
            <p:nvPr/>
          </p:nvSpPr>
          <p:spPr>
            <a:xfrm>
              <a:off x="543559" y="583435"/>
              <a:ext cx="52349" cy="52734"/>
            </a:xfrm>
            <a:custGeom>
              <a:avLst/>
              <a:gdLst/>
              <a:ahLst/>
              <a:cxnLst/>
              <a:rect l="l" t="t" r="r" b="b"/>
              <a:pathLst>
                <a:path w="1634" h="1646" extrusionOk="0">
                  <a:moveTo>
                    <a:pt x="817" y="1"/>
                  </a:moveTo>
                  <a:cubicBezTo>
                    <a:pt x="409" y="1"/>
                    <a:pt x="1" y="277"/>
                    <a:pt x="31" y="829"/>
                  </a:cubicBezTo>
                  <a:cubicBezTo>
                    <a:pt x="1" y="1267"/>
                    <a:pt x="364" y="1645"/>
                    <a:pt x="817" y="1645"/>
                  </a:cubicBezTo>
                  <a:cubicBezTo>
                    <a:pt x="1271" y="1645"/>
                    <a:pt x="1619" y="1267"/>
                    <a:pt x="1604" y="829"/>
                  </a:cubicBezTo>
                  <a:cubicBezTo>
                    <a:pt x="1634" y="277"/>
                    <a:pt x="1226"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4" name="Google Shape;714;p24"/>
            <p:cNvSpPr/>
            <p:nvPr/>
          </p:nvSpPr>
          <p:spPr>
            <a:xfrm>
              <a:off x="810752" y="583435"/>
              <a:ext cx="52093" cy="52734"/>
            </a:xfrm>
            <a:custGeom>
              <a:avLst/>
              <a:gdLst/>
              <a:ahLst/>
              <a:cxnLst/>
              <a:rect l="l" t="t" r="r" b="b"/>
              <a:pathLst>
                <a:path w="1626" h="1646" extrusionOk="0">
                  <a:moveTo>
                    <a:pt x="815" y="1"/>
                  </a:moveTo>
                  <a:cubicBezTo>
                    <a:pt x="408" y="1"/>
                    <a:pt x="0" y="277"/>
                    <a:pt x="23" y="829"/>
                  </a:cubicBezTo>
                  <a:cubicBezTo>
                    <a:pt x="8" y="1267"/>
                    <a:pt x="371" y="1645"/>
                    <a:pt x="809" y="1645"/>
                  </a:cubicBezTo>
                  <a:cubicBezTo>
                    <a:pt x="1263" y="1645"/>
                    <a:pt x="1626" y="1267"/>
                    <a:pt x="1596" y="829"/>
                  </a:cubicBezTo>
                  <a:cubicBezTo>
                    <a:pt x="1626" y="277"/>
                    <a:pt x="1221" y="1"/>
                    <a:pt x="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5" name="Google Shape;715;p24"/>
            <p:cNvSpPr/>
            <p:nvPr/>
          </p:nvSpPr>
          <p:spPr>
            <a:xfrm>
              <a:off x="1078874" y="584524"/>
              <a:ext cx="50427" cy="50555"/>
            </a:xfrm>
            <a:custGeom>
              <a:avLst/>
              <a:gdLst/>
              <a:ahLst/>
              <a:cxnLst/>
              <a:rect l="l" t="t" r="r" b="b"/>
              <a:pathLst>
                <a:path w="1574" h="1578" extrusionOk="0">
                  <a:moveTo>
                    <a:pt x="787" y="1"/>
                  </a:moveTo>
                  <a:cubicBezTo>
                    <a:pt x="394" y="1"/>
                    <a:pt x="1" y="265"/>
                    <a:pt x="1" y="795"/>
                  </a:cubicBezTo>
                  <a:cubicBezTo>
                    <a:pt x="1" y="1316"/>
                    <a:pt x="394" y="1577"/>
                    <a:pt x="787" y="1577"/>
                  </a:cubicBezTo>
                  <a:cubicBezTo>
                    <a:pt x="1180" y="1577"/>
                    <a:pt x="1574" y="1316"/>
                    <a:pt x="1574" y="795"/>
                  </a:cubicBezTo>
                  <a:cubicBezTo>
                    <a:pt x="1574" y="265"/>
                    <a:pt x="1180" y="1"/>
                    <a:pt x="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6" name="Google Shape;716;p24"/>
            <p:cNvSpPr/>
            <p:nvPr/>
          </p:nvSpPr>
          <p:spPr>
            <a:xfrm>
              <a:off x="1933" y="863347"/>
              <a:ext cx="59141" cy="53310"/>
            </a:xfrm>
            <a:custGeom>
              <a:avLst/>
              <a:gdLst/>
              <a:ahLst/>
              <a:cxnLst/>
              <a:rect l="l" t="t" r="r" b="b"/>
              <a:pathLst>
                <a:path w="1846" h="1664" extrusionOk="0">
                  <a:moveTo>
                    <a:pt x="1044" y="0"/>
                  </a:moveTo>
                  <a:cubicBezTo>
                    <a:pt x="1" y="61"/>
                    <a:pt x="1" y="1603"/>
                    <a:pt x="1044" y="1663"/>
                  </a:cubicBezTo>
                  <a:cubicBezTo>
                    <a:pt x="1483" y="1648"/>
                    <a:pt x="1846" y="1270"/>
                    <a:pt x="1831" y="832"/>
                  </a:cubicBezTo>
                  <a:cubicBezTo>
                    <a:pt x="1846" y="393"/>
                    <a:pt x="1498" y="15"/>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7" name="Google Shape;717;p24"/>
            <p:cNvSpPr/>
            <p:nvPr/>
          </p:nvSpPr>
          <p:spPr>
            <a:xfrm>
              <a:off x="268870" y="863827"/>
              <a:ext cx="59141" cy="50459"/>
            </a:xfrm>
            <a:custGeom>
              <a:avLst/>
              <a:gdLst/>
              <a:ahLst/>
              <a:cxnLst/>
              <a:rect l="l" t="t" r="r" b="b"/>
              <a:pathLst>
                <a:path w="1846" h="1575" extrusionOk="0">
                  <a:moveTo>
                    <a:pt x="1059" y="0"/>
                  </a:moveTo>
                  <a:cubicBezTo>
                    <a:pt x="364" y="0"/>
                    <a:pt x="1" y="817"/>
                    <a:pt x="485" y="1331"/>
                  </a:cubicBezTo>
                  <a:cubicBezTo>
                    <a:pt x="642" y="1499"/>
                    <a:pt x="842" y="1574"/>
                    <a:pt x="1040" y="1574"/>
                  </a:cubicBezTo>
                  <a:cubicBezTo>
                    <a:pt x="1432" y="1574"/>
                    <a:pt x="1816" y="1279"/>
                    <a:pt x="1846" y="817"/>
                  </a:cubicBezTo>
                  <a:cubicBezTo>
                    <a:pt x="1846"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8" name="Google Shape;718;p24"/>
            <p:cNvSpPr/>
            <p:nvPr/>
          </p:nvSpPr>
          <p:spPr>
            <a:xfrm>
              <a:off x="536287" y="863827"/>
              <a:ext cx="59141" cy="50459"/>
            </a:xfrm>
            <a:custGeom>
              <a:avLst/>
              <a:gdLst/>
              <a:ahLst/>
              <a:cxnLst/>
              <a:rect l="l" t="t" r="r" b="b"/>
              <a:pathLst>
                <a:path w="1846" h="1575" extrusionOk="0">
                  <a:moveTo>
                    <a:pt x="1044" y="0"/>
                  </a:moveTo>
                  <a:cubicBezTo>
                    <a:pt x="349" y="0"/>
                    <a:pt x="1" y="817"/>
                    <a:pt x="470" y="1331"/>
                  </a:cubicBezTo>
                  <a:cubicBezTo>
                    <a:pt x="632" y="1499"/>
                    <a:pt x="836" y="1574"/>
                    <a:pt x="1035" y="1574"/>
                  </a:cubicBezTo>
                  <a:cubicBezTo>
                    <a:pt x="1430" y="1574"/>
                    <a:pt x="1811" y="1279"/>
                    <a:pt x="1831" y="817"/>
                  </a:cubicBezTo>
                  <a:cubicBezTo>
                    <a:pt x="1846" y="378"/>
                    <a:pt x="1483" y="0"/>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19" name="Google Shape;719;p24"/>
            <p:cNvSpPr/>
            <p:nvPr/>
          </p:nvSpPr>
          <p:spPr>
            <a:xfrm>
              <a:off x="803383" y="863827"/>
              <a:ext cx="58981" cy="50459"/>
            </a:xfrm>
            <a:custGeom>
              <a:avLst/>
              <a:gdLst/>
              <a:ahLst/>
              <a:cxnLst/>
              <a:rect l="l" t="t" r="r" b="b"/>
              <a:pathLst>
                <a:path w="1841" h="1575" extrusionOk="0">
                  <a:moveTo>
                    <a:pt x="1021" y="0"/>
                  </a:moveTo>
                  <a:cubicBezTo>
                    <a:pt x="352" y="0"/>
                    <a:pt x="0" y="821"/>
                    <a:pt x="480" y="1331"/>
                  </a:cubicBezTo>
                  <a:cubicBezTo>
                    <a:pt x="637" y="1499"/>
                    <a:pt x="837" y="1574"/>
                    <a:pt x="1035" y="1574"/>
                  </a:cubicBezTo>
                  <a:cubicBezTo>
                    <a:pt x="1425" y="1574"/>
                    <a:pt x="1805" y="1279"/>
                    <a:pt x="1826" y="817"/>
                  </a:cubicBezTo>
                  <a:cubicBezTo>
                    <a:pt x="1841" y="378"/>
                    <a:pt x="1493" y="0"/>
                    <a:pt x="1039" y="0"/>
                  </a:cubicBezTo>
                  <a:cubicBezTo>
                    <a:pt x="1033" y="0"/>
                    <a:pt x="1027" y="0"/>
                    <a:pt x="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0" name="Google Shape;720;p24"/>
            <p:cNvSpPr/>
            <p:nvPr/>
          </p:nvSpPr>
          <p:spPr>
            <a:xfrm>
              <a:off x="1070160" y="863827"/>
              <a:ext cx="59622" cy="50459"/>
            </a:xfrm>
            <a:custGeom>
              <a:avLst/>
              <a:gdLst/>
              <a:ahLst/>
              <a:cxnLst/>
              <a:rect l="l" t="t" r="r" b="b"/>
              <a:pathLst>
                <a:path w="1861" h="1575" extrusionOk="0">
                  <a:moveTo>
                    <a:pt x="1059" y="0"/>
                  </a:moveTo>
                  <a:cubicBezTo>
                    <a:pt x="364" y="0"/>
                    <a:pt x="1" y="817"/>
                    <a:pt x="485" y="1331"/>
                  </a:cubicBezTo>
                  <a:cubicBezTo>
                    <a:pt x="647" y="1499"/>
                    <a:pt x="851" y="1574"/>
                    <a:pt x="1050" y="1574"/>
                  </a:cubicBezTo>
                  <a:cubicBezTo>
                    <a:pt x="1445" y="1574"/>
                    <a:pt x="1825" y="1279"/>
                    <a:pt x="1846" y="817"/>
                  </a:cubicBezTo>
                  <a:cubicBezTo>
                    <a:pt x="1861" y="378"/>
                    <a:pt x="1498"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1" name="Google Shape;721;p24"/>
            <p:cNvSpPr/>
            <p:nvPr/>
          </p:nvSpPr>
          <p:spPr>
            <a:xfrm>
              <a:off x="11" y="1143835"/>
              <a:ext cx="61063" cy="52830"/>
            </a:xfrm>
            <a:custGeom>
              <a:avLst/>
              <a:gdLst/>
              <a:ahLst/>
              <a:cxnLst/>
              <a:rect l="l" t="t" r="r" b="b"/>
              <a:pathLst>
                <a:path w="1906" h="1649" extrusionOk="0">
                  <a:moveTo>
                    <a:pt x="1104" y="0"/>
                  </a:moveTo>
                  <a:cubicBezTo>
                    <a:pt x="0" y="0"/>
                    <a:pt x="0" y="1649"/>
                    <a:pt x="1104" y="1649"/>
                  </a:cubicBezTo>
                  <a:cubicBezTo>
                    <a:pt x="1558" y="1634"/>
                    <a:pt x="1906" y="1271"/>
                    <a:pt x="1891" y="832"/>
                  </a:cubicBezTo>
                  <a:cubicBezTo>
                    <a:pt x="1906" y="378"/>
                    <a:pt x="1558" y="16"/>
                    <a:pt x="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2" name="Google Shape;722;p24"/>
            <p:cNvSpPr/>
            <p:nvPr/>
          </p:nvSpPr>
          <p:spPr>
            <a:xfrm>
              <a:off x="268870" y="1143835"/>
              <a:ext cx="59141" cy="50459"/>
            </a:xfrm>
            <a:custGeom>
              <a:avLst/>
              <a:gdLst/>
              <a:ahLst/>
              <a:cxnLst/>
              <a:rect l="l" t="t" r="r" b="b"/>
              <a:pathLst>
                <a:path w="1846" h="1575" extrusionOk="0">
                  <a:moveTo>
                    <a:pt x="1059" y="0"/>
                  </a:moveTo>
                  <a:cubicBezTo>
                    <a:pt x="364" y="0"/>
                    <a:pt x="1" y="832"/>
                    <a:pt x="485" y="1331"/>
                  </a:cubicBezTo>
                  <a:cubicBezTo>
                    <a:pt x="648" y="1499"/>
                    <a:pt x="852" y="1575"/>
                    <a:pt x="1053" y="1575"/>
                  </a:cubicBezTo>
                  <a:cubicBezTo>
                    <a:pt x="1447" y="1575"/>
                    <a:pt x="1826" y="1283"/>
                    <a:pt x="1846" y="832"/>
                  </a:cubicBezTo>
                  <a:cubicBezTo>
                    <a:pt x="1846"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3" name="Google Shape;723;p24"/>
            <p:cNvSpPr/>
            <p:nvPr/>
          </p:nvSpPr>
          <p:spPr>
            <a:xfrm>
              <a:off x="536287" y="1143835"/>
              <a:ext cx="59141" cy="50459"/>
            </a:xfrm>
            <a:custGeom>
              <a:avLst/>
              <a:gdLst/>
              <a:ahLst/>
              <a:cxnLst/>
              <a:rect l="l" t="t" r="r" b="b"/>
              <a:pathLst>
                <a:path w="1846" h="1575" extrusionOk="0">
                  <a:moveTo>
                    <a:pt x="1044" y="0"/>
                  </a:moveTo>
                  <a:cubicBezTo>
                    <a:pt x="349" y="0"/>
                    <a:pt x="1" y="832"/>
                    <a:pt x="470" y="1331"/>
                  </a:cubicBezTo>
                  <a:cubicBezTo>
                    <a:pt x="633" y="1499"/>
                    <a:pt x="837" y="1575"/>
                    <a:pt x="1038" y="1575"/>
                  </a:cubicBezTo>
                  <a:cubicBezTo>
                    <a:pt x="1432" y="1575"/>
                    <a:pt x="1811" y="1283"/>
                    <a:pt x="1831" y="832"/>
                  </a:cubicBezTo>
                  <a:cubicBezTo>
                    <a:pt x="1846" y="378"/>
                    <a:pt x="1483"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4" name="Google Shape;724;p24"/>
            <p:cNvSpPr/>
            <p:nvPr/>
          </p:nvSpPr>
          <p:spPr>
            <a:xfrm>
              <a:off x="803223" y="1143835"/>
              <a:ext cx="59141" cy="50459"/>
            </a:xfrm>
            <a:custGeom>
              <a:avLst/>
              <a:gdLst/>
              <a:ahLst/>
              <a:cxnLst/>
              <a:rect l="l" t="t" r="r" b="b"/>
              <a:pathLst>
                <a:path w="1846" h="1575" extrusionOk="0">
                  <a:moveTo>
                    <a:pt x="1044" y="0"/>
                  </a:moveTo>
                  <a:cubicBezTo>
                    <a:pt x="349" y="0"/>
                    <a:pt x="1" y="832"/>
                    <a:pt x="485" y="1331"/>
                  </a:cubicBezTo>
                  <a:cubicBezTo>
                    <a:pt x="643" y="1499"/>
                    <a:pt x="844" y="1575"/>
                    <a:pt x="1042" y="1575"/>
                  </a:cubicBezTo>
                  <a:cubicBezTo>
                    <a:pt x="1432" y="1575"/>
                    <a:pt x="1810" y="1283"/>
                    <a:pt x="1831" y="832"/>
                  </a:cubicBezTo>
                  <a:cubicBezTo>
                    <a:pt x="1846" y="378"/>
                    <a:pt x="1498" y="16"/>
                    <a:pt x="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5" name="Google Shape;725;p24"/>
            <p:cNvSpPr/>
            <p:nvPr/>
          </p:nvSpPr>
          <p:spPr>
            <a:xfrm>
              <a:off x="1070160" y="1143835"/>
              <a:ext cx="59622" cy="50459"/>
            </a:xfrm>
            <a:custGeom>
              <a:avLst/>
              <a:gdLst/>
              <a:ahLst/>
              <a:cxnLst/>
              <a:rect l="l" t="t" r="r" b="b"/>
              <a:pathLst>
                <a:path w="1861" h="1575" extrusionOk="0">
                  <a:moveTo>
                    <a:pt x="1059" y="0"/>
                  </a:moveTo>
                  <a:cubicBezTo>
                    <a:pt x="364" y="0"/>
                    <a:pt x="1" y="832"/>
                    <a:pt x="485" y="1331"/>
                  </a:cubicBezTo>
                  <a:cubicBezTo>
                    <a:pt x="648" y="1499"/>
                    <a:pt x="852" y="1575"/>
                    <a:pt x="1053" y="1575"/>
                  </a:cubicBezTo>
                  <a:cubicBezTo>
                    <a:pt x="1447" y="1575"/>
                    <a:pt x="1825" y="1283"/>
                    <a:pt x="1846" y="832"/>
                  </a:cubicBezTo>
                  <a:cubicBezTo>
                    <a:pt x="1861" y="378"/>
                    <a:pt x="1498" y="16"/>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6" name="Google Shape;726;p24"/>
            <p:cNvSpPr/>
            <p:nvPr/>
          </p:nvSpPr>
          <p:spPr>
            <a:xfrm>
              <a:off x="1933" y="1424323"/>
              <a:ext cx="59141" cy="52830"/>
            </a:xfrm>
            <a:custGeom>
              <a:avLst/>
              <a:gdLst/>
              <a:ahLst/>
              <a:cxnLst/>
              <a:rect l="l" t="t" r="r" b="b"/>
              <a:pathLst>
                <a:path w="1846" h="1649" extrusionOk="0">
                  <a:moveTo>
                    <a:pt x="1044" y="1"/>
                  </a:moveTo>
                  <a:cubicBezTo>
                    <a:pt x="1" y="46"/>
                    <a:pt x="1" y="1588"/>
                    <a:pt x="1044" y="1649"/>
                  </a:cubicBezTo>
                  <a:cubicBezTo>
                    <a:pt x="1498" y="1634"/>
                    <a:pt x="1846" y="1271"/>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7" name="Google Shape;727;p24"/>
            <p:cNvSpPr/>
            <p:nvPr/>
          </p:nvSpPr>
          <p:spPr>
            <a:xfrm>
              <a:off x="268870" y="1424323"/>
              <a:ext cx="59141" cy="50459"/>
            </a:xfrm>
            <a:custGeom>
              <a:avLst/>
              <a:gdLst/>
              <a:ahLst/>
              <a:cxnLst/>
              <a:rect l="l" t="t" r="r" b="b"/>
              <a:pathLst>
                <a:path w="1846" h="1575" extrusionOk="0">
                  <a:moveTo>
                    <a:pt x="1059" y="1"/>
                  </a:moveTo>
                  <a:cubicBezTo>
                    <a:pt x="364" y="1"/>
                    <a:pt x="1" y="832"/>
                    <a:pt x="485" y="1331"/>
                  </a:cubicBezTo>
                  <a:cubicBezTo>
                    <a:pt x="642" y="1499"/>
                    <a:pt x="842" y="1574"/>
                    <a:pt x="1040" y="1574"/>
                  </a:cubicBezTo>
                  <a:cubicBezTo>
                    <a:pt x="1432" y="1574"/>
                    <a:pt x="1816" y="1279"/>
                    <a:pt x="1846" y="817"/>
                  </a:cubicBezTo>
                  <a:cubicBezTo>
                    <a:pt x="1846"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8" name="Google Shape;728;p24"/>
            <p:cNvSpPr/>
            <p:nvPr/>
          </p:nvSpPr>
          <p:spPr>
            <a:xfrm>
              <a:off x="536287" y="1424323"/>
              <a:ext cx="59141" cy="50459"/>
            </a:xfrm>
            <a:custGeom>
              <a:avLst/>
              <a:gdLst/>
              <a:ahLst/>
              <a:cxnLst/>
              <a:rect l="l" t="t" r="r" b="b"/>
              <a:pathLst>
                <a:path w="1846" h="1575" extrusionOk="0">
                  <a:moveTo>
                    <a:pt x="1044" y="1"/>
                  </a:moveTo>
                  <a:cubicBezTo>
                    <a:pt x="349" y="1"/>
                    <a:pt x="1" y="832"/>
                    <a:pt x="470" y="1331"/>
                  </a:cubicBezTo>
                  <a:cubicBezTo>
                    <a:pt x="632" y="1499"/>
                    <a:pt x="836" y="1574"/>
                    <a:pt x="1035" y="1574"/>
                  </a:cubicBezTo>
                  <a:cubicBezTo>
                    <a:pt x="1430" y="1574"/>
                    <a:pt x="1811" y="1279"/>
                    <a:pt x="1831" y="817"/>
                  </a:cubicBezTo>
                  <a:cubicBezTo>
                    <a:pt x="1846" y="379"/>
                    <a:pt x="1483"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29" name="Google Shape;729;p24"/>
            <p:cNvSpPr/>
            <p:nvPr/>
          </p:nvSpPr>
          <p:spPr>
            <a:xfrm>
              <a:off x="803223" y="1424323"/>
              <a:ext cx="59141" cy="50459"/>
            </a:xfrm>
            <a:custGeom>
              <a:avLst/>
              <a:gdLst/>
              <a:ahLst/>
              <a:cxnLst/>
              <a:rect l="l" t="t" r="r" b="b"/>
              <a:pathLst>
                <a:path w="1846" h="1575" extrusionOk="0">
                  <a:moveTo>
                    <a:pt x="1044" y="1"/>
                  </a:moveTo>
                  <a:cubicBezTo>
                    <a:pt x="364" y="1"/>
                    <a:pt x="1" y="817"/>
                    <a:pt x="485" y="1331"/>
                  </a:cubicBezTo>
                  <a:cubicBezTo>
                    <a:pt x="642" y="1499"/>
                    <a:pt x="842" y="1574"/>
                    <a:pt x="1040" y="1574"/>
                  </a:cubicBezTo>
                  <a:cubicBezTo>
                    <a:pt x="1430" y="1574"/>
                    <a:pt x="1810" y="1279"/>
                    <a:pt x="1831" y="817"/>
                  </a:cubicBezTo>
                  <a:cubicBezTo>
                    <a:pt x="1846" y="379"/>
                    <a:pt x="1498" y="1"/>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0" name="Google Shape;730;p24"/>
            <p:cNvSpPr/>
            <p:nvPr/>
          </p:nvSpPr>
          <p:spPr>
            <a:xfrm>
              <a:off x="1070160" y="1424323"/>
              <a:ext cx="59622" cy="50459"/>
            </a:xfrm>
            <a:custGeom>
              <a:avLst/>
              <a:gdLst/>
              <a:ahLst/>
              <a:cxnLst/>
              <a:rect l="l" t="t" r="r" b="b"/>
              <a:pathLst>
                <a:path w="1861" h="1575" extrusionOk="0">
                  <a:moveTo>
                    <a:pt x="1059" y="1"/>
                  </a:moveTo>
                  <a:cubicBezTo>
                    <a:pt x="364" y="1"/>
                    <a:pt x="1" y="832"/>
                    <a:pt x="485" y="1331"/>
                  </a:cubicBezTo>
                  <a:cubicBezTo>
                    <a:pt x="647" y="1499"/>
                    <a:pt x="851" y="1574"/>
                    <a:pt x="1050" y="1574"/>
                  </a:cubicBezTo>
                  <a:cubicBezTo>
                    <a:pt x="1445" y="1574"/>
                    <a:pt x="1825" y="1279"/>
                    <a:pt x="1846" y="817"/>
                  </a:cubicBezTo>
                  <a:cubicBezTo>
                    <a:pt x="1861" y="379"/>
                    <a:pt x="1498"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1" name="Google Shape;731;p24"/>
            <p:cNvSpPr/>
            <p:nvPr/>
          </p:nvSpPr>
          <p:spPr>
            <a:xfrm>
              <a:off x="11" y="1704331"/>
              <a:ext cx="61063" cy="52862"/>
            </a:xfrm>
            <a:custGeom>
              <a:avLst/>
              <a:gdLst/>
              <a:ahLst/>
              <a:cxnLst/>
              <a:rect l="l" t="t" r="r" b="b"/>
              <a:pathLst>
                <a:path w="1906" h="1650" extrusionOk="0">
                  <a:moveTo>
                    <a:pt x="1104" y="1"/>
                  </a:moveTo>
                  <a:cubicBezTo>
                    <a:pt x="0" y="1"/>
                    <a:pt x="0" y="1649"/>
                    <a:pt x="1104" y="1649"/>
                  </a:cubicBezTo>
                  <a:cubicBezTo>
                    <a:pt x="1558" y="1649"/>
                    <a:pt x="1906" y="1271"/>
                    <a:pt x="1891" y="833"/>
                  </a:cubicBezTo>
                  <a:cubicBezTo>
                    <a:pt x="1906" y="379"/>
                    <a:pt x="1558" y="16"/>
                    <a:pt x="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2" name="Google Shape;732;p24"/>
            <p:cNvSpPr/>
            <p:nvPr/>
          </p:nvSpPr>
          <p:spPr>
            <a:xfrm>
              <a:off x="268870" y="1704331"/>
              <a:ext cx="59141" cy="50811"/>
            </a:xfrm>
            <a:custGeom>
              <a:avLst/>
              <a:gdLst/>
              <a:ahLst/>
              <a:cxnLst/>
              <a:rect l="l" t="t" r="r" b="b"/>
              <a:pathLst>
                <a:path w="1846" h="1586" extrusionOk="0">
                  <a:moveTo>
                    <a:pt x="1059" y="1"/>
                  </a:moveTo>
                  <a:cubicBezTo>
                    <a:pt x="364" y="1"/>
                    <a:pt x="1" y="833"/>
                    <a:pt x="485" y="1332"/>
                  </a:cubicBezTo>
                  <a:cubicBezTo>
                    <a:pt x="650" y="1507"/>
                    <a:pt x="857" y="1585"/>
                    <a:pt x="1059" y="1585"/>
                  </a:cubicBezTo>
                  <a:cubicBezTo>
                    <a:pt x="1451" y="1585"/>
                    <a:pt x="1826" y="1291"/>
                    <a:pt x="1846" y="833"/>
                  </a:cubicBezTo>
                  <a:cubicBezTo>
                    <a:pt x="1846"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3" name="Google Shape;733;p24"/>
            <p:cNvSpPr/>
            <p:nvPr/>
          </p:nvSpPr>
          <p:spPr>
            <a:xfrm>
              <a:off x="536287" y="1704331"/>
              <a:ext cx="59141" cy="50811"/>
            </a:xfrm>
            <a:custGeom>
              <a:avLst/>
              <a:gdLst/>
              <a:ahLst/>
              <a:cxnLst/>
              <a:rect l="l" t="t" r="r" b="b"/>
              <a:pathLst>
                <a:path w="1846" h="1586" extrusionOk="0">
                  <a:moveTo>
                    <a:pt x="1044" y="1"/>
                  </a:moveTo>
                  <a:cubicBezTo>
                    <a:pt x="349" y="1"/>
                    <a:pt x="1" y="833"/>
                    <a:pt x="470" y="1332"/>
                  </a:cubicBezTo>
                  <a:cubicBezTo>
                    <a:pt x="635" y="1507"/>
                    <a:pt x="842" y="1585"/>
                    <a:pt x="1044" y="1585"/>
                  </a:cubicBezTo>
                  <a:cubicBezTo>
                    <a:pt x="1436" y="1585"/>
                    <a:pt x="1811" y="1291"/>
                    <a:pt x="1831" y="833"/>
                  </a:cubicBezTo>
                  <a:cubicBezTo>
                    <a:pt x="1846" y="379"/>
                    <a:pt x="1483"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4" name="Google Shape;734;p24"/>
            <p:cNvSpPr/>
            <p:nvPr/>
          </p:nvSpPr>
          <p:spPr>
            <a:xfrm>
              <a:off x="803223" y="1704331"/>
              <a:ext cx="59141" cy="50811"/>
            </a:xfrm>
            <a:custGeom>
              <a:avLst/>
              <a:gdLst/>
              <a:ahLst/>
              <a:cxnLst/>
              <a:rect l="l" t="t" r="r" b="b"/>
              <a:pathLst>
                <a:path w="1846" h="1586" extrusionOk="0">
                  <a:moveTo>
                    <a:pt x="1044" y="1"/>
                  </a:moveTo>
                  <a:cubicBezTo>
                    <a:pt x="349" y="1"/>
                    <a:pt x="1" y="833"/>
                    <a:pt x="485" y="1332"/>
                  </a:cubicBezTo>
                  <a:cubicBezTo>
                    <a:pt x="644" y="1507"/>
                    <a:pt x="848" y="1585"/>
                    <a:pt x="1048" y="1585"/>
                  </a:cubicBezTo>
                  <a:cubicBezTo>
                    <a:pt x="1436" y="1585"/>
                    <a:pt x="1811" y="1291"/>
                    <a:pt x="1831" y="833"/>
                  </a:cubicBezTo>
                  <a:cubicBezTo>
                    <a:pt x="1846" y="379"/>
                    <a:pt x="1498" y="16"/>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735" name="Google Shape;735;p24"/>
            <p:cNvSpPr/>
            <p:nvPr/>
          </p:nvSpPr>
          <p:spPr>
            <a:xfrm>
              <a:off x="1070160" y="1704331"/>
              <a:ext cx="59622" cy="50811"/>
            </a:xfrm>
            <a:custGeom>
              <a:avLst/>
              <a:gdLst/>
              <a:ahLst/>
              <a:cxnLst/>
              <a:rect l="l" t="t" r="r" b="b"/>
              <a:pathLst>
                <a:path w="1861" h="1586" extrusionOk="0">
                  <a:moveTo>
                    <a:pt x="1059" y="1"/>
                  </a:moveTo>
                  <a:cubicBezTo>
                    <a:pt x="364" y="1"/>
                    <a:pt x="1" y="833"/>
                    <a:pt x="485" y="1332"/>
                  </a:cubicBezTo>
                  <a:cubicBezTo>
                    <a:pt x="650" y="1507"/>
                    <a:pt x="857" y="1585"/>
                    <a:pt x="1059" y="1585"/>
                  </a:cubicBezTo>
                  <a:cubicBezTo>
                    <a:pt x="1451" y="1585"/>
                    <a:pt x="1826" y="1291"/>
                    <a:pt x="1846" y="833"/>
                  </a:cubicBezTo>
                  <a:cubicBezTo>
                    <a:pt x="1861" y="379"/>
                    <a:pt x="1498" y="16"/>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0785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1pPr>
            <a:lvl2pPr lvl="1"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2pPr>
            <a:lvl3pPr lvl="2"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3pPr>
            <a:lvl4pPr lvl="3"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4pPr>
            <a:lvl5pPr lvl="4"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5pPr>
            <a:lvl6pPr lvl="5"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6pPr>
            <a:lvl7pPr lvl="6"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7pPr>
            <a:lvl8pPr lvl="7"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8pPr>
            <a:lvl9pPr lvl="8" rtl="0">
              <a:spcBef>
                <a:spcPts val="0"/>
              </a:spcBef>
              <a:spcAft>
                <a:spcPts val="0"/>
              </a:spcAft>
              <a:buClr>
                <a:schemeClr val="accent2"/>
              </a:buClr>
              <a:buSzPts val="2800"/>
              <a:buFont typeface="Paytone One"/>
              <a:buNone/>
              <a:defRPr sz="2800">
                <a:solidFill>
                  <a:schemeClr val="accent2"/>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Questrial"/>
              <a:buChar char="●"/>
              <a:defRPr sz="1800">
                <a:solidFill>
                  <a:schemeClr val="accent2"/>
                </a:solidFill>
                <a:latin typeface="Questrial"/>
                <a:ea typeface="Questrial"/>
                <a:cs typeface="Questrial"/>
                <a:sym typeface="Questrial"/>
              </a:defRPr>
            </a:lvl1pPr>
            <a:lvl2pPr marL="914400" lvl="1"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2pPr>
            <a:lvl3pPr marL="1371600" lvl="2"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3pPr>
            <a:lvl4pPr marL="1828800" lvl="3"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4pPr>
            <a:lvl5pPr marL="2286000" lvl="4"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5pPr>
            <a:lvl6pPr marL="2743200" lvl="5"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6pPr>
            <a:lvl7pPr marL="3200400" lvl="6"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7pPr>
            <a:lvl8pPr marL="3657600" lvl="7" indent="-317500">
              <a:lnSpc>
                <a:spcPct val="100000"/>
              </a:lnSpc>
              <a:spcBef>
                <a:spcPts val="1600"/>
              </a:spcBef>
              <a:spcAft>
                <a:spcPts val="0"/>
              </a:spcAft>
              <a:buClr>
                <a:schemeClr val="accent2"/>
              </a:buClr>
              <a:buSzPts val="1400"/>
              <a:buFont typeface="Questrial"/>
              <a:buChar char="○"/>
              <a:defRPr>
                <a:solidFill>
                  <a:schemeClr val="accent2"/>
                </a:solidFill>
                <a:latin typeface="Questrial"/>
                <a:ea typeface="Questrial"/>
                <a:cs typeface="Questrial"/>
                <a:sym typeface="Questrial"/>
              </a:defRPr>
            </a:lvl8pPr>
            <a:lvl9pPr marL="4114800" lvl="8" indent="-317500">
              <a:lnSpc>
                <a:spcPct val="100000"/>
              </a:lnSpc>
              <a:spcBef>
                <a:spcPts val="1600"/>
              </a:spcBef>
              <a:spcAft>
                <a:spcPts val="1600"/>
              </a:spcAft>
              <a:buClr>
                <a:schemeClr val="accent2"/>
              </a:buClr>
              <a:buSzPts val="1400"/>
              <a:buFont typeface="Questrial"/>
              <a:buChar char="■"/>
              <a:defRPr>
                <a:solidFill>
                  <a:schemeClr val="accent2"/>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58" r:id="rId6"/>
    <p:sldLayoutId id="2147483659" r:id="rId7"/>
    <p:sldLayoutId id="2147483666" r:id="rId8"/>
    <p:sldLayoutId id="2147483670" r:id="rId9"/>
    <p:sldLayoutId id="2147483674" r:id="rId10"/>
    <p:sldLayoutId id="2147483675"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81"/>
        <p:cNvGrpSpPr/>
        <p:nvPr/>
      </p:nvGrpSpPr>
      <p:grpSpPr>
        <a:xfrm>
          <a:off x="0" y="0"/>
          <a:ext cx="0" cy="0"/>
          <a:chOff x="0" y="0"/>
          <a:chExt cx="0" cy="0"/>
        </a:xfrm>
      </p:grpSpPr>
      <p:sp>
        <p:nvSpPr>
          <p:cNvPr id="982" name="Google Shape;982;p32"/>
          <p:cNvSpPr txBox="1">
            <a:spLocks noGrp="1"/>
          </p:cNvSpPr>
          <p:nvPr>
            <p:ph type="ctrTitle"/>
          </p:nvPr>
        </p:nvSpPr>
        <p:spPr>
          <a:xfrm>
            <a:off x="519395" y="1386639"/>
            <a:ext cx="6196200" cy="1908300"/>
          </a:xfrm>
          <a:prstGeom prst="rect">
            <a:avLst/>
          </a:prstGeom>
        </p:spPr>
        <p:txBody>
          <a:bodyPr spcFirstLastPara="1" wrap="square" lIns="91425" tIns="91425" rIns="91425" bIns="91425" anchor="b" anchorCtr="0">
            <a:noAutofit/>
          </a:bodyPr>
          <a:lstStyle/>
          <a:p>
            <a:pPr lvl="0"/>
            <a:r>
              <a:rPr lang="fr-FR" sz="2800" b="1" dirty="0"/>
              <a:t>Une fragmentation / perte sévère des fibres élastiques est corrélée avec le diagnostic de maladie de Marfan chez les patients présentant un anévrisme de l’aorte ascendante</a:t>
            </a:r>
            <a:endParaRPr sz="2800" dirty="0"/>
          </a:p>
        </p:txBody>
      </p:sp>
      <p:sp>
        <p:nvSpPr>
          <p:cNvPr id="983" name="Google Shape;983;p32"/>
          <p:cNvSpPr txBox="1">
            <a:spLocks noGrp="1"/>
          </p:cNvSpPr>
          <p:nvPr>
            <p:ph type="subTitle" idx="1"/>
          </p:nvPr>
        </p:nvSpPr>
        <p:spPr>
          <a:xfrm>
            <a:off x="60660" y="3410200"/>
            <a:ext cx="6654935" cy="450900"/>
          </a:xfrm>
          <a:prstGeom prst="rect">
            <a:avLst/>
          </a:prstGeom>
        </p:spPr>
        <p:txBody>
          <a:bodyPr spcFirstLastPara="1" wrap="square" lIns="91425" tIns="91425" rIns="91425" bIns="91425" anchor="t" anchorCtr="0">
            <a:noAutofit/>
          </a:bodyPr>
          <a:lstStyle/>
          <a:p>
            <a:pPr algn="ctr"/>
            <a:r>
              <a:rPr lang="fr-FR" sz="1400" dirty="0"/>
              <a:t>Nour Bakour (1), </a:t>
            </a:r>
            <a:r>
              <a:rPr lang="fr-FR" sz="1400" dirty="0" err="1"/>
              <a:t>Yihua</a:t>
            </a:r>
            <a:r>
              <a:rPr lang="fr-FR" sz="1400" dirty="0"/>
              <a:t> Liu (2), Adriano </a:t>
            </a:r>
            <a:r>
              <a:rPr lang="fr-FR" sz="1400" dirty="0" err="1"/>
              <a:t>Burcheri-Curatolo</a:t>
            </a:r>
            <a:r>
              <a:rPr lang="fr-FR" sz="1400" dirty="0"/>
              <a:t> (1), Mohamed-Yassine </a:t>
            </a:r>
            <a:r>
              <a:rPr lang="fr-FR" sz="1400" dirty="0" err="1"/>
              <a:t>Benzha</a:t>
            </a:r>
            <a:r>
              <a:rPr lang="fr-FR" sz="1400" dirty="0"/>
              <a:t> (2), Juan-Pablo </a:t>
            </a:r>
            <a:r>
              <a:rPr lang="fr-FR" sz="1400" dirty="0" err="1"/>
              <a:t>Maureira</a:t>
            </a:r>
            <a:r>
              <a:rPr lang="fr-FR" sz="1400" dirty="0"/>
              <a:t> (2), Jean-Pierre </a:t>
            </a:r>
            <a:r>
              <a:rPr lang="fr-FR" sz="1400" dirty="0" err="1"/>
              <a:t>Villemot</a:t>
            </a:r>
            <a:r>
              <a:rPr lang="fr-FR" sz="1400" dirty="0"/>
              <a:t> (2), Guillaume Gauchotte (1,3).</a:t>
            </a:r>
          </a:p>
          <a:p>
            <a:r>
              <a:rPr lang="fr-FR" sz="1100" dirty="0"/>
              <a:t>(1)	Service d’Anatomie et Cytologie Pathologiques, Département de </a:t>
            </a:r>
            <a:r>
              <a:rPr lang="fr-FR" sz="1100" dirty="0" err="1"/>
              <a:t>Biopathologie</a:t>
            </a:r>
            <a:r>
              <a:rPr lang="fr-FR" sz="1100" dirty="0"/>
              <a:t> CHRU – ICL, Vandoeuvre les Nancy, France</a:t>
            </a:r>
          </a:p>
          <a:p>
            <a:r>
              <a:rPr lang="fr-FR" sz="1100" dirty="0"/>
              <a:t>(2)	Département de Chirurgie Cardiovasculaire, CHRU de Nancy, Vandoeuvre les Nancy, France</a:t>
            </a:r>
          </a:p>
          <a:p>
            <a:r>
              <a:rPr lang="fr-FR" sz="1100" dirty="0"/>
              <a:t>(3)	INSERM U1256 NGERE, Université de Lorraine, Vandœuvre-lès-Nancy, France</a:t>
            </a:r>
          </a:p>
          <a:p>
            <a:pPr algn="ctr"/>
            <a:endParaRPr lang="fr-FR" sz="1400" dirty="0"/>
          </a:p>
        </p:txBody>
      </p:sp>
      <p:pic>
        <p:nvPicPr>
          <p:cNvPr id="1030" name="Picture 6" descr="Medeci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13220" y="66286"/>
            <a:ext cx="2382297" cy="6789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iversité de Lorraine — Wikipéd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0" y="66286"/>
            <a:ext cx="1953770" cy="6789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RU Nancy - Réseau CHU, l&amp;#39;actualité des CH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4347" y="60581"/>
            <a:ext cx="1002032" cy="66689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a:grpSpLocks noChangeAspect="1"/>
          </p:cNvGrpSpPr>
          <p:nvPr/>
        </p:nvGrpSpPr>
        <p:grpSpPr>
          <a:xfrm>
            <a:off x="0" y="220436"/>
            <a:ext cx="9144000" cy="4637314"/>
            <a:chOff x="2014722" y="367987"/>
            <a:chExt cx="13550142" cy="6871856"/>
          </a:xfrm>
        </p:grpSpPr>
        <p:pic>
          <p:nvPicPr>
            <p:cNvPr id="4" name="Image 3"/>
            <p:cNvPicPr>
              <a:picLocks noChangeAspect="1"/>
            </p:cNvPicPr>
            <p:nvPr/>
          </p:nvPicPr>
          <p:blipFill>
            <a:blip r:embed="rId2"/>
            <a:stretch>
              <a:fillRect/>
            </a:stretch>
          </p:blipFill>
          <p:spPr>
            <a:xfrm>
              <a:off x="2014722" y="367987"/>
              <a:ext cx="9095432" cy="6871856"/>
            </a:xfrm>
            <a:prstGeom prst="rect">
              <a:avLst/>
            </a:prstGeom>
          </p:spPr>
        </p:pic>
        <p:sp>
          <p:nvSpPr>
            <p:cNvPr id="5" name="ZoneTexte 4"/>
            <p:cNvSpPr txBox="1"/>
            <p:nvPr/>
          </p:nvSpPr>
          <p:spPr>
            <a:xfrm>
              <a:off x="11110154" y="2424068"/>
              <a:ext cx="4454710" cy="957773"/>
            </a:xfrm>
            <a:prstGeom prst="rect">
              <a:avLst/>
            </a:prstGeom>
            <a:noFill/>
          </p:spPr>
          <p:txBody>
            <a:bodyPr wrap="square" rtlCol="0">
              <a:spAutoFit/>
            </a:bodyPr>
            <a:lstStyle/>
            <a:p>
              <a:r>
                <a:rPr lang="fr-FR" sz="1200" b="1" dirty="0"/>
                <a:t>Figure 4</a:t>
              </a:r>
              <a:r>
                <a:rPr lang="fr-FR" sz="1200" dirty="0"/>
                <a:t>. </a:t>
              </a:r>
              <a:r>
                <a:rPr lang="fr-FR" sz="1200" dirty="0" err="1"/>
                <a:t>Dégénéréscence</a:t>
              </a:r>
              <a:r>
                <a:rPr lang="fr-FR" sz="1200" dirty="0"/>
                <a:t> globale de la média en fonction des principaux critères histologiques</a:t>
              </a:r>
            </a:p>
          </p:txBody>
        </p:sp>
      </p:grpSp>
      <p:sp>
        <p:nvSpPr>
          <p:cNvPr id="7" name="ZoneTexte 6"/>
          <p:cNvSpPr txBox="1"/>
          <p:nvPr/>
        </p:nvSpPr>
        <p:spPr>
          <a:xfrm>
            <a:off x="6137842" y="4212771"/>
            <a:ext cx="3006158" cy="1446550"/>
          </a:xfrm>
          <a:prstGeom prst="rect">
            <a:avLst/>
          </a:prstGeom>
          <a:noFill/>
        </p:spPr>
        <p:txBody>
          <a:bodyPr wrap="square" rtlCol="0">
            <a:spAutoFit/>
          </a:bodyPr>
          <a:lstStyle/>
          <a:p>
            <a:r>
              <a:rPr lang="en-US" sz="800" dirty="0" err="1"/>
              <a:t>Halushka</a:t>
            </a:r>
            <a:r>
              <a:rPr lang="en-US" sz="800" dirty="0"/>
              <a:t> MK, </a:t>
            </a:r>
            <a:r>
              <a:rPr lang="en-US" sz="800" dirty="0" err="1"/>
              <a:t>Angelini</a:t>
            </a:r>
            <a:r>
              <a:rPr lang="en-US" sz="800" dirty="0"/>
              <a:t> A, </a:t>
            </a:r>
            <a:r>
              <a:rPr lang="en-US" sz="800" dirty="0" err="1"/>
              <a:t>Bartoloni</a:t>
            </a:r>
            <a:r>
              <a:rPr lang="en-US" sz="800" dirty="0"/>
              <a:t> G, Basso C, </a:t>
            </a:r>
            <a:r>
              <a:rPr lang="en-US" sz="800" dirty="0" err="1"/>
              <a:t>Batoroeva</a:t>
            </a:r>
            <a:r>
              <a:rPr lang="en-US" sz="800" dirty="0"/>
              <a:t> L, </a:t>
            </a:r>
            <a:r>
              <a:rPr lang="en-US" sz="800" dirty="0" err="1"/>
              <a:t>Bruneval</a:t>
            </a:r>
            <a:r>
              <a:rPr lang="en-US" sz="800" dirty="0"/>
              <a:t> P, </a:t>
            </a:r>
            <a:r>
              <a:rPr lang="en-US" sz="800" i="1" dirty="0"/>
              <a:t>and al.</a:t>
            </a:r>
            <a:r>
              <a:rPr lang="en-US" sz="800" dirty="0"/>
              <a:t> Consensus statement on surgical pathology of the aorta from the Society for Cardiovascular Pathology and the Association For European Cardiovascular Pathology: II. </a:t>
            </a:r>
            <a:r>
              <a:rPr lang="en-US" sz="800" dirty="0" err="1"/>
              <a:t>Noninflammatory</a:t>
            </a:r>
            <a:r>
              <a:rPr lang="en-US" sz="800" dirty="0"/>
              <a:t> degenerative diseases - nomenclature and diagnostic criteria. </a:t>
            </a:r>
            <a:r>
              <a:rPr lang="en-US" sz="800" dirty="0" err="1"/>
              <a:t>Cardiovasc</a:t>
            </a:r>
            <a:r>
              <a:rPr lang="en-US" sz="800" dirty="0"/>
              <a:t> </a:t>
            </a:r>
            <a:r>
              <a:rPr lang="en-US" sz="800" dirty="0" err="1"/>
              <a:t>Pathol</a:t>
            </a:r>
            <a:r>
              <a:rPr lang="en-US" sz="800" dirty="0"/>
              <a:t> Off J </a:t>
            </a:r>
            <a:r>
              <a:rPr lang="en-US" sz="800" dirty="0" err="1"/>
              <a:t>Soc</a:t>
            </a:r>
            <a:r>
              <a:rPr lang="en-US" sz="800" dirty="0"/>
              <a:t> </a:t>
            </a:r>
            <a:r>
              <a:rPr lang="en-US" sz="800" dirty="0" err="1"/>
              <a:t>Cardiovasc</a:t>
            </a:r>
            <a:r>
              <a:rPr lang="en-US" sz="800" dirty="0"/>
              <a:t> </a:t>
            </a:r>
            <a:r>
              <a:rPr lang="en-US" sz="800" dirty="0" err="1"/>
              <a:t>Pathol</a:t>
            </a:r>
            <a:r>
              <a:rPr lang="en-US" sz="800" dirty="0"/>
              <a:t>. </a:t>
            </a:r>
            <a:r>
              <a:rPr lang="en-US" sz="800" dirty="0" err="1"/>
              <a:t>juin</a:t>
            </a:r>
            <a:r>
              <a:rPr lang="en-US" sz="800" dirty="0"/>
              <a:t> 2016;25(3):247‑57.</a:t>
            </a:r>
            <a:endParaRPr lang="fr-FR" sz="800" dirty="0"/>
          </a:p>
          <a:p>
            <a:endParaRPr lang="fr-FR" sz="800" dirty="0"/>
          </a:p>
          <a:p>
            <a:endParaRPr lang="fr-FR" sz="800" dirty="0"/>
          </a:p>
          <a:p>
            <a:endParaRPr lang="fr-FR" sz="800" dirty="0"/>
          </a:p>
          <a:p>
            <a:endParaRPr lang="fr-FR" sz="800" dirty="0"/>
          </a:p>
        </p:txBody>
      </p:sp>
    </p:spTree>
    <p:extLst>
      <p:ext uri="{BB962C8B-B14F-4D97-AF65-F5344CB8AC3E}">
        <p14:creationId xmlns:p14="http://schemas.microsoft.com/office/powerpoint/2010/main" val="401792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65"/>
        <p:cNvGrpSpPr/>
        <p:nvPr/>
      </p:nvGrpSpPr>
      <p:grpSpPr>
        <a:xfrm>
          <a:off x="0" y="0"/>
          <a:ext cx="0" cy="0"/>
          <a:chOff x="0" y="0"/>
          <a:chExt cx="0" cy="0"/>
        </a:xfrm>
      </p:grpSpPr>
      <p:sp>
        <p:nvSpPr>
          <p:cNvPr id="1067" name="Google Shape;1067;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err="1"/>
              <a:t>Halushka</a:t>
            </a:r>
            <a:r>
              <a:rPr lang="fr-FR" dirty="0"/>
              <a:t> et al.</a:t>
            </a:r>
          </a:p>
        </p:txBody>
      </p:sp>
      <p:sp>
        <p:nvSpPr>
          <p:cNvPr id="1068" name="Google Shape;1068;p40"/>
          <p:cNvSpPr txBox="1">
            <a:spLocks noGrp="1"/>
          </p:cNvSpPr>
          <p:nvPr>
            <p:ph type="sub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Waters et al.</a:t>
            </a:r>
          </a:p>
        </p:txBody>
      </p:sp>
      <p:sp>
        <p:nvSpPr>
          <p:cNvPr id="1069" name="Google Shape;1069;p40"/>
          <p:cNvSpPr txBox="1">
            <a:spLocks noGrp="1"/>
          </p:cNvSpPr>
          <p:nvPr>
            <p:ph type="subTitle" idx="3"/>
          </p:nvPr>
        </p:nvSpPr>
        <p:spPr>
          <a:xfrm>
            <a:off x="2098085" y="1451282"/>
            <a:ext cx="4057786" cy="1296900"/>
          </a:xfrm>
          <a:prstGeom prst="rect">
            <a:avLst/>
          </a:prstGeom>
        </p:spPr>
        <p:txBody>
          <a:bodyPr spcFirstLastPara="1" wrap="square" lIns="91425" tIns="91425" rIns="91425" bIns="91425" anchor="ctr" anchorCtr="0">
            <a:noAutofit/>
          </a:bodyPr>
          <a:lstStyle/>
          <a:p>
            <a:pPr algn="just"/>
            <a:r>
              <a:rPr lang="fr-FR" sz="1400" dirty="0"/>
              <a:t>		La dégénérescence de la média est plus précoce en présence d’un syndrome génétique</a:t>
            </a:r>
          </a:p>
          <a:p>
            <a:pPr algn="just"/>
            <a:r>
              <a:rPr lang="fr-FR" sz="1400" dirty="0"/>
              <a:t>		Rechercher la présence d’un syndrome génétique chez les patients de moins de 40 ans avec dégénérescence au moins légère de la média</a:t>
            </a:r>
          </a:p>
        </p:txBody>
      </p:sp>
      <p:sp>
        <p:nvSpPr>
          <p:cNvPr id="1070" name="Google Shape;1070;p40"/>
          <p:cNvSpPr txBox="1">
            <a:spLocks noGrp="1"/>
          </p:cNvSpPr>
          <p:nvPr>
            <p:ph type="subTitle" idx="4"/>
          </p:nvPr>
        </p:nvSpPr>
        <p:spPr>
          <a:prstGeom prst="rect">
            <a:avLst/>
          </a:prstGeom>
        </p:spPr>
        <p:txBody>
          <a:bodyPr spcFirstLastPara="1" wrap="square" lIns="91425" tIns="91425" rIns="91425" bIns="91425" anchor="ctr" anchorCtr="0">
            <a:noAutofit/>
          </a:bodyPr>
          <a:lstStyle/>
          <a:p>
            <a:pPr marL="0" indent="0" algn="just"/>
            <a:r>
              <a:rPr lang="fr-FR" sz="1400" dirty="0"/>
              <a:t>	Dégénérescence globale de la média plus sévère chez les patients présentant un syndrome de </a:t>
            </a:r>
            <a:r>
              <a:rPr lang="fr-FR" sz="1400" dirty="0" err="1"/>
              <a:t>Marfan</a:t>
            </a:r>
            <a:r>
              <a:rPr lang="fr-FR" sz="1400" dirty="0"/>
              <a:t>, avec une spécificité plus importante des lésions de MEMA-T </a:t>
            </a:r>
          </a:p>
          <a:p>
            <a:pPr marL="0" lvl="0" indent="0" algn="l" rtl="0">
              <a:spcBef>
                <a:spcPts val="0"/>
              </a:spcBef>
              <a:spcAft>
                <a:spcPts val="0"/>
              </a:spcAft>
              <a:buNone/>
            </a:pPr>
            <a:endParaRPr lang="fr-FR" sz="1400" dirty="0"/>
          </a:p>
        </p:txBody>
      </p:sp>
      <p:sp>
        <p:nvSpPr>
          <p:cNvPr id="1066" name="Google Shape;1066;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b="1" dirty="0"/>
              <a:t>Données de la littérature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40"/>
        <p:cNvGrpSpPr/>
        <p:nvPr/>
      </p:nvGrpSpPr>
      <p:grpSpPr>
        <a:xfrm>
          <a:off x="0" y="0"/>
          <a:ext cx="0" cy="0"/>
          <a:chOff x="0" y="0"/>
          <a:chExt cx="0" cy="0"/>
        </a:xfrm>
      </p:grpSpPr>
      <p:sp>
        <p:nvSpPr>
          <p:cNvPr id="1043" name="Google Shape;1043;p39"/>
          <p:cNvSpPr/>
          <p:nvPr/>
        </p:nvSpPr>
        <p:spPr>
          <a:xfrm>
            <a:off x="720000" y="1828274"/>
            <a:ext cx="2224502" cy="1028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3;p39"/>
          <p:cNvSpPr/>
          <p:nvPr/>
        </p:nvSpPr>
        <p:spPr>
          <a:xfrm>
            <a:off x="5031298" y="1828274"/>
            <a:ext cx="2224502" cy="1028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Objectifs</a:t>
            </a:r>
            <a:endParaRPr b="1" dirty="0"/>
          </a:p>
        </p:txBody>
      </p:sp>
      <p:sp>
        <p:nvSpPr>
          <p:cNvPr id="1045" name="Google Shape;1045;p39"/>
          <p:cNvSpPr txBox="1">
            <a:spLocks noGrp="1"/>
          </p:cNvSpPr>
          <p:nvPr>
            <p:ph type="title" idx="2"/>
          </p:nvPr>
        </p:nvSpPr>
        <p:spPr>
          <a:xfrm>
            <a:off x="608102" y="2078624"/>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Principal</a:t>
            </a:r>
            <a:endParaRPr b="1" dirty="0"/>
          </a:p>
        </p:txBody>
      </p:sp>
      <p:sp>
        <p:nvSpPr>
          <p:cNvPr id="1046" name="Google Shape;1046;p39"/>
          <p:cNvSpPr txBox="1">
            <a:spLocks noGrp="1"/>
          </p:cNvSpPr>
          <p:nvPr>
            <p:ph type="subTitle" idx="1"/>
          </p:nvPr>
        </p:nvSpPr>
        <p:spPr>
          <a:xfrm>
            <a:off x="-233755" y="3258334"/>
            <a:ext cx="3423842" cy="1230055"/>
          </a:xfrm>
          <a:prstGeom prst="rect">
            <a:avLst/>
          </a:prstGeom>
        </p:spPr>
        <p:txBody>
          <a:bodyPr spcFirstLastPara="1" wrap="square" lIns="91425" tIns="91425" rIns="91425" bIns="91425" anchor="ctr" anchorCtr="0">
            <a:noAutofit/>
          </a:bodyPr>
          <a:lstStyle/>
          <a:p>
            <a:pPr algn="l"/>
            <a:r>
              <a:rPr lang="fr-FR" dirty="0"/>
              <a:t>	Rechercher une corrélation entre les critères histologiques de dégénérescence de la média et le contexte clinique, en particulier le syndrome de Marfan</a:t>
            </a:r>
          </a:p>
        </p:txBody>
      </p:sp>
      <p:sp>
        <p:nvSpPr>
          <p:cNvPr id="1047" name="Google Shape;1047;p39"/>
          <p:cNvSpPr txBox="1">
            <a:spLocks noGrp="1"/>
          </p:cNvSpPr>
          <p:nvPr>
            <p:ph type="title" idx="3"/>
          </p:nvPr>
        </p:nvSpPr>
        <p:spPr>
          <a:xfrm>
            <a:off x="4975349" y="2078624"/>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Secondaires</a:t>
            </a:r>
            <a:endParaRPr b="1" dirty="0"/>
          </a:p>
        </p:txBody>
      </p:sp>
      <p:sp>
        <p:nvSpPr>
          <p:cNvPr id="1048" name="Google Shape;1048;p39"/>
          <p:cNvSpPr txBox="1">
            <a:spLocks noGrp="1"/>
          </p:cNvSpPr>
          <p:nvPr>
            <p:ph type="subTitle" idx="4"/>
          </p:nvPr>
        </p:nvSpPr>
        <p:spPr>
          <a:xfrm>
            <a:off x="4083104" y="3534450"/>
            <a:ext cx="2336400" cy="759600"/>
          </a:xfrm>
          <a:prstGeom prst="rect">
            <a:avLst/>
          </a:prstGeom>
        </p:spPr>
        <p:txBody>
          <a:bodyPr spcFirstLastPara="1" wrap="square" lIns="91425" tIns="91425" rIns="91425" bIns="91425" anchor="ctr" anchorCtr="0">
            <a:noAutofit/>
          </a:bodyPr>
          <a:lstStyle/>
          <a:p>
            <a:pPr marL="0" lvl="0" indent="0" algn="l"/>
            <a:r>
              <a:rPr lang="fr-FR" dirty="0"/>
              <a:t>Evaluer l’impact pronostique des lésions histologiques de l’aorte ascendante</a:t>
            </a:r>
            <a:endParaRPr dirty="0"/>
          </a:p>
        </p:txBody>
      </p:sp>
      <p:sp>
        <p:nvSpPr>
          <p:cNvPr id="1050" name="Google Shape;1050;p39"/>
          <p:cNvSpPr txBox="1">
            <a:spLocks noGrp="1"/>
          </p:cNvSpPr>
          <p:nvPr>
            <p:ph type="subTitle" idx="6"/>
          </p:nvPr>
        </p:nvSpPr>
        <p:spPr>
          <a:xfrm>
            <a:off x="6087600" y="3534450"/>
            <a:ext cx="2822644" cy="759600"/>
          </a:xfrm>
          <a:prstGeom prst="rect">
            <a:avLst/>
          </a:prstGeom>
        </p:spPr>
        <p:txBody>
          <a:bodyPr spcFirstLastPara="1" wrap="square" lIns="91425" tIns="91425" rIns="91425" bIns="91425" anchor="ctr" anchorCtr="0">
            <a:noAutofit/>
          </a:bodyPr>
          <a:lstStyle/>
          <a:p>
            <a:pPr algn="l"/>
            <a:r>
              <a:rPr lang="fr-FR" dirty="0"/>
              <a:t>	Corréler les lésions histologiques avec les données radiologiques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4"/>
        <p:cNvGrpSpPr/>
        <p:nvPr/>
      </p:nvGrpSpPr>
      <p:grpSpPr>
        <a:xfrm>
          <a:off x="0" y="0"/>
          <a:ext cx="0" cy="0"/>
          <a:chOff x="0" y="0"/>
          <a:chExt cx="0" cy="0"/>
        </a:xfrm>
      </p:grpSpPr>
      <p:sp>
        <p:nvSpPr>
          <p:cNvPr id="1015" name="Google Shape;1015;p35"/>
          <p:cNvSpPr/>
          <p:nvPr/>
        </p:nvSpPr>
        <p:spPr>
          <a:xfrm>
            <a:off x="2772903" y="2131069"/>
            <a:ext cx="1173900" cy="117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txBox="1">
            <a:spLocks noGrp="1"/>
          </p:cNvSpPr>
          <p:nvPr>
            <p:ph type="title"/>
          </p:nvPr>
        </p:nvSpPr>
        <p:spPr>
          <a:xfrm>
            <a:off x="611821" y="2990311"/>
            <a:ext cx="3960179" cy="730500"/>
          </a:xfrm>
          <a:prstGeom prst="rect">
            <a:avLst/>
          </a:prstGeom>
        </p:spPr>
        <p:txBody>
          <a:bodyPr spcFirstLastPara="1" wrap="square" lIns="91425" tIns="91425" rIns="91425" bIns="91425" anchor="ctr" anchorCtr="0">
            <a:noAutofit/>
          </a:bodyPr>
          <a:lstStyle/>
          <a:p>
            <a:pPr lvl="0"/>
            <a:r>
              <a:rPr lang="fr-FR" dirty="0"/>
              <a:t>Matériel et méthodes</a:t>
            </a:r>
            <a:endParaRPr dirty="0"/>
          </a:p>
        </p:txBody>
      </p:sp>
      <p:sp>
        <p:nvSpPr>
          <p:cNvPr id="1017" name="Google Shape;1017;p35"/>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1018" name="Google Shape;1018;p3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endParaRPr lang="fr-FR" dirty="0"/>
          </a:p>
        </p:txBody>
      </p:sp>
      <p:cxnSp>
        <p:nvCxnSpPr>
          <p:cNvPr id="1019" name="Google Shape;1019;p35"/>
          <p:cNvCxnSpPr/>
          <p:nvPr/>
        </p:nvCxnSpPr>
        <p:spPr>
          <a:xfrm>
            <a:off x="4834500" y="1800518"/>
            <a:ext cx="2700" cy="15075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14523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Matériel et méthodes</a:t>
            </a:r>
          </a:p>
        </p:txBody>
      </p:sp>
      <p:sp>
        <p:nvSpPr>
          <p:cNvPr id="3" name="Espace réservé du contenu 2"/>
          <p:cNvSpPr>
            <a:spLocks noGrp="1"/>
          </p:cNvSpPr>
          <p:nvPr>
            <p:ph idx="1"/>
          </p:nvPr>
        </p:nvSpPr>
        <p:spPr>
          <a:xfrm>
            <a:off x="628650" y="1369219"/>
            <a:ext cx="8017809" cy="3263504"/>
          </a:xfrm>
        </p:spPr>
        <p:txBody>
          <a:bodyPr>
            <a:noAutofit/>
          </a:bodyPr>
          <a:lstStyle/>
          <a:p>
            <a:r>
              <a:rPr lang="fr-FR" b="1" dirty="0"/>
              <a:t>85 patients </a:t>
            </a:r>
            <a:r>
              <a:rPr lang="fr-FR" dirty="0"/>
              <a:t>opérés au CHRU de Nancy, entre avril 2005 et juillet 2013, pour un anévrisme de l’aorte ascendante et inclus dans deux cohortes :</a:t>
            </a:r>
          </a:p>
          <a:p>
            <a:pPr lvl="1"/>
            <a:r>
              <a:rPr lang="fr-FR" sz="1200" b="1" dirty="0"/>
              <a:t>CAVIAAR </a:t>
            </a:r>
            <a:r>
              <a:rPr lang="fr-FR" sz="1200" dirty="0"/>
              <a:t>: Remplacement de l’aorte ascendante et des trois sinus de Valsalva</a:t>
            </a:r>
          </a:p>
          <a:p>
            <a:pPr lvl="1"/>
            <a:r>
              <a:rPr lang="fr-FR" sz="1200" b="1" dirty="0"/>
              <a:t>NCSR </a:t>
            </a:r>
            <a:r>
              <a:rPr lang="fr-FR" sz="1200" dirty="0"/>
              <a:t>: Remplacement de l’aorte ascendante et du sinus non-coronaire</a:t>
            </a:r>
          </a:p>
          <a:p>
            <a:pPr lvl="7"/>
            <a:endParaRPr lang="fr-FR" sz="1200" dirty="0"/>
          </a:p>
          <a:p>
            <a:r>
              <a:rPr lang="fr-FR" dirty="0"/>
              <a:t>Echantillons non disponibles pour 5 patients </a:t>
            </a:r>
            <a:r>
              <a:rPr lang="fr-FR" dirty="0">
                <a:sym typeface="Wingdings"/>
              </a:rPr>
              <a:t> Analyse histologique de </a:t>
            </a:r>
            <a:r>
              <a:rPr lang="fr-FR" b="1" dirty="0">
                <a:sym typeface="Wingdings"/>
              </a:rPr>
              <a:t>80 segments aortiques dilatés</a:t>
            </a:r>
          </a:p>
          <a:p>
            <a:pPr lvl="7"/>
            <a:endParaRPr lang="fr-FR" sz="900" dirty="0"/>
          </a:p>
          <a:p>
            <a:r>
              <a:rPr lang="fr-FR" dirty="0"/>
              <a:t>Diamètre de l’aorte ascendante ou de la racine aortique </a:t>
            </a:r>
            <a:r>
              <a:rPr lang="fr-FR" b="1" dirty="0"/>
              <a:t>≥ 42 mm</a:t>
            </a:r>
          </a:p>
          <a:p>
            <a:pPr lvl="7"/>
            <a:endParaRPr lang="fr-FR" sz="500" dirty="0"/>
          </a:p>
          <a:p>
            <a:r>
              <a:rPr lang="fr-FR" dirty="0"/>
              <a:t>Analyse de lames avec colorations </a:t>
            </a:r>
            <a:r>
              <a:rPr lang="fr-FR" b="1" dirty="0"/>
              <a:t>HES, </a:t>
            </a:r>
            <a:r>
              <a:rPr lang="fr-FR" b="1" dirty="0" err="1"/>
              <a:t>Weigert</a:t>
            </a:r>
            <a:r>
              <a:rPr lang="fr-FR" b="1" dirty="0"/>
              <a:t> et Bleu </a:t>
            </a:r>
            <a:r>
              <a:rPr lang="fr-FR" b="1" dirty="0" err="1"/>
              <a:t>Alcian</a:t>
            </a:r>
            <a:endParaRPr lang="fr-FR" b="1" dirty="0"/>
          </a:p>
          <a:p>
            <a:endParaRPr lang="fr-FR" dirty="0"/>
          </a:p>
          <a:p>
            <a:endParaRPr lang="fr-FR" dirty="0"/>
          </a:p>
          <a:p>
            <a:endParaRPr lang="fr-FR" dirty="0"/>
          </a:p>
          <a:p>
            <a:pPr lvl="1"/>
            <a:endParaRPr lang="fr-FR" sz="1200" dirty="0"/>
          </a:p>
        </p:txBody>
      </p:sp>
    </p:spTree>
    <p:extLst>
      <p:ext uri="{BB962C8B-B14F-4D97-AF65-F5344CB8AC3E}">
        <p14:creationId xmlns:p14="http://schemas.microsoft.com/office/powerpoint/2010/main" val="204811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Matériel et méthodes</a:t>
            </a:r>
          </a:p>
        </p:txBody>
      </p:sp>
      <p:sp>
        <p:nvSpPr>
          <p:cNvPr id="3" name="Espace réservé du contenu 2"/>
          <p:cNvSpPr>
            <a:spLocks noGrp="1"/>
          </p:cNvSpPr>
          <p:nvPr>
            <p:ph idx="1"/>
          </p:nvPr>
        </p:nvSpPr>
        <p:spPr>
          <a:xfrm>
            <a:off x="577516" y="1333786"/>
            <a:ext cx="8254784" cy="3235088"/>
          </a:xfrm>
        </p:spPr>
        <p:txBody>
          <a:bodyPr>
            <a:noAutofit/>
          </a:bodyPr>
          <a:lstStyle/>
          <a:p>
            <a:r>
              <a:rPr lang="fr-FR" dirty="0"/>
              <a:t>Evaluation à l’aveugle des données cliniques de tous les critères décrits par la </a:t>
            </a:r>
            <a:r>
              <a:rPr lang="fr-FR" b="1" dirty="0"/>
              <a:t>SCP/AECP </a:t>
            </a:r>
            <a:r>
              <a:rPr lang="fr-FR" dirty="0"/>
              <a:t>:</a:t>
            </a:r>
          </a:p>
          <a:p>
            <a:pPr lvl="1"/>
            <a:r>
              <a:rPr lang="fr-FR" b="1" dirty="0"/>
              <a:t>Sévérité</a:t>
            </a:r>
            <a:r>
              <a:rPr lang="fr-FR" dirty="0"/>
              <a:t> : légère (≤ 3 UL), modérée (4 à 10 UL), sévère (&gt; 10 UL)</a:t>
            </a:r>
          </a:p>
          <a:p>
            <a:pPr lvl="1"/>
            <a:r>
              <a:rPr lang="fr-FR" b="1" dirty="0"/>
              <a:t>Distribution</a:t>
            </a:r>
            <a:r>
              <a:rPr lang="fr-FR" dirty="0"/>
              <a:t> : focale (≤ 10 %), multifocale (10 à 30 %), extensive (&gt; 30 %)</a:t>
            </a:r>
          </a:p>
          <a:p>
            <a:pPr marL="596900" lvl="1" indent="0">
              <a:buNone/>
            </a:pPr>
            <a:endParaRPr lang="fr-FR" dirty="0"/>
          </a:p>
          <a:p>
            <a:r>
              <a:rPr lang="fr-FR" dirty="0"/>
              <a:t>D’abord indépendamment puis </a:t>
            </a:r>
            <a:r>
              <a:rPr lang="fr-FR" b="1" dirty="0"/>
              <a:t>score global </a:t>
            </a:r>
            <a:r>
              <a:rPr lang="fr-FR" dirty="0"/>
              <a:t>(sévérité x distribution)</a:t>
            </a:r>
          </a:p>
          <a:p>
            <a:r>
              <a:rPr lang="fr-FR" dirty="0"/>
              <a:t>Evaluation également de l’athérosclérose et de l’infiltrat inflammatoire au sein des trois tuniques de l’aorte</a:t>
            </a:r>
          </a:p>
          <a:p>
            <a:r>
              <a:rPr lang="fr-FR" dirty="0"/>
              <a:t>Relecture de </a:t>
            </a:r>
            <a:r>
              <a:rPr lang="fr-FR" b="1" dirty="0"/>
              <a:t>20 cas </a:t>
            </a:r>
            <a:r>
              <a:rPr lang="fr-FR" dirty="0"/>
              <a:t>par un second observateur des critères principaux (MEMA-I, MEMA-T et fragmentation/perte des fibres élastiques) pour évaluation de la reproductibilité</a:t>
            </a:r>
          </a:p>
        </p:txBody>
      </p:sp>
    </p:spTree>
    <p:extLst>
      <p:ext uri="{BB962C8B-B14F-4D97-AF65-F5344CB8AC3E}">
        <p14:creationId xmlns:p14="http://schemas.microsoft.com/office/powerpoint/2010/main" val="3133265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4"/>
        <p:cNvGrpSpPr/>
        <p:nvPr/>
      </p:nvGrpSpPr>
      <p:grpSpPr>
        <a:xfrm>
          <a:off x="0" y="0"/>
          <a:ext cx="0" cy="0"/>
          <a:chOff x="0" y="0"/>
          <a:chExt cx="0" cy="0"/>
        </a:xfrm>
      </p:grpSpPr>
      <p:sp>
        <p:nvSpPr>
          <p:cNvPr id="1015" name="Google Shape;1015;p35"/>
          <p:cNvSpPr/>
          <p:nvPr/>
        </p:nvSpPr>
        <p:spPr>
          <a:xfrm>
            <a:off x="2772903" y="2131069"/>
            <a:ext cx="1173900" cy="117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txBox="1">
            <a:spLocks noGrp="1"/>
          </p:cNvSpPr>
          <p:nvPr>
            <p:ph type="title"/>
          </p:nvPr>
        </p:nvSpPr>
        <p:spPr>
          <a:xfrm>
            <a:off x="611821" y="2990311"/>
            <a:ext cx="3960179" cy="730500"/>
          </a:xfrm>
          <a:prstGeom prst="rect">
            <a:avLst/>
          </a:prstGeom>
        </p:spPr>
        <p:txBody>
          <a:bodyPr spcFirstLastPara="1" wrap="square" lIns="91425" tIns="91425" rIns="91425" bIns="91425" anchor="ctr" anchorCtr="0">
            <a:noAutofit/>
          </a:bodyPr>
          <a:lstStyle/>
          <a:p>
            <a:pPr lvl="0"/>
            <a:r>
              <a:rPr lang="fr-FR" dirty="0"/>
              <a:t>Résultats</a:t>
            </a:r>
            <a:endParaRPr dirty="0"/>
          </a:p>
        </p:txBody>
      </p:sp>
      <p:sp>
        <p:nvSpPr>
          <p:cNvPr id="1017" name="Google Shape;1017;p35"/>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1018" name="Google Shape;1018;p3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endParaRPr lang="fr-FR" dirty="0"/>
          </a:p>
        </p:txBody>
      </p:sp>
      <p:cxnSp>
        <p:nvCxnSpPr>
          <p:cNvPr id="1019" name="Google Shape;1019;p35"/>
          <p:cNvCxnSpPr/>
          <p:nvPr/>
        </p:nvCxnSpPr>
        <p:spPr>
          <a:xfrm>
            <a:off x="4834500" y="1800518"/>
            <a:ext cx="2700" cy="15075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00830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678675112"/>
              </p:ext>
            </p:extLst>
          </p:nvPr>
        </p:nvGraphicFramePr>
        <p:xfrm>
          <a:off x="1989667" y="87710"/>
          <a:ext cx="5321301" cy="4795750"/>
        </p:xfrm>
        <a:graphic>
          <a:graphicData uri="http://schemas.openxmlformats.org/drawingml/2006/table">
            <a:tbl>
              <a:tblPr firstRow="1" firstCol="1" bandRow="1">
                <a:tableStyleId>{93296810-A885-4BE3-A3E7-6D5BEEA58F35}</a:tableStyleId>
              </a:tblPr>
              <a:tblGrid>
                <a:gridCol w="940483">
                  <a:extLst>
                    <a:ext uri="{9D8B030D-6E8A-4147-A177-3AD203B41FA5}">
                      <a16:colId xmlns:a16="http://schemas.microsoft.com/office/drawing/2014/main" val="20000"/>
                    </a:ext>
                  </a:extLst>
                </a:gridCol>
                <a:gridCol w="723996">
                  <a:extLst>
                    <a:ext uri="{9D8B030D-6E8A-4147-A177-3AD203B41FA5}">
                      <a16:colId xmlns:a16="http://schemas.microsoft.com/office/drawing/2014/main" val="20001"/>
                    </a:ext>
                  </a:extLst>
                </a:gridCol>
                <a:gridCol w="695748">
                  <a:extLst>
                    <a:ext uri="{9D8B030D-6E8A-4147-A177-3AD203B41FA5}">
                      <a16:colId xmlns:a16="http://schemas.microsoft.com/office/drawing/2014/main" val="20002"/>
                    </a:ext>
                  </a:extLst>
                </a:gridCol>
                <a:gridCol w="1480537">
                  <a:extLst>
                    <a:ext uri="{9D8B030D-6E8A-4147-A177-3AD203B41FA5}">
                      <a16:colId xmlns:a16="http://schemas.microsoft.com/office/drawing/2014/main" val="20003"/>
                    </a:ext>
                  </a:extLst>
                </a:gridCol>
                <a:gridCol w="1480537">
                  <a:extLst>
                    <a:ext uri="{9D8B030D-6E8A-4147-A177-3AD203B41FA5}">
                      <a16:colId xmlns:a16="http://schemas.microsoft.com/office/drawing/2014/main" val="20004"/>
                    </a:ext>
                  </a:extLst>
                </a:gridCol>
              </a:tblGrid>
              <a:tr h="236073">
                <a:tc gridSpan="2">
                  <a:txBody>
                    <a:bodyPr/>
                    <a:lstStyle/>
                    <a:p>
                      <a:pPr algn="ctr">
                        <a:lnSpc>
                          <a:spcPct val="115000"/>
                        </a:lnSpc>
                        <a:spcAft>
                          <a:spcPts val="0"/>
                        </a:spcAft>
                      </a:pPr>
                      <a:r>
                        <a:rPr lang="en-US" sz="1000" dirty="0">
                          <a:effectLst/>
                        </a:rPr>
                        <a:t> </a:t>
                      </a:r>
                      <a:endParaRPr lang="fr-FR" sz="1000" dirty="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000" dirty="0">
                          <a:effectLst/>
                        </a:rPr>
                        <a:t>N</a:t>
                      </a:r>
                      <a:endParaRPr lang="fr-FR" sz="10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000" dirty="0">
                          <a:effectLst/>
                        </a:rPr>
                        <a:t>%</a:t>
                      </a:r>
                      <a:endParaRPr lang="fr-FR" sz="10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000" dirty="0">
                          <a:effectLst/>
                        </a:rPr>
                        <a:t>Median </a:t>
                      </a:r>
                      <a:r>
                        <a:rPr lang="en-US" sz="1000" dirty="0">
                          <a:effectLst/>
                          <a:sym typeface="Symbol" charset="2"/>
                        </a:rPr>
                        <a:t></a:t>
                      </a:r>
                      <a:r>
                        <a:rPr lang="en-US" sz="1000" dirty="0">
                          <a:effectLst/>
                        </a:rPr>
                        <a:t>IQR</a:t>
                      </a:r>
                      <a:r>
                        <a:rPr lang="en-US" sz="1000" dirty="0">
                          <a:effectLst/>
                          <a:sym typeface="Symbol" charset="2"/>
                        </a:rPr>
                        <a:t></a:t>
                      </a:r>
                      <a:endParaRPr lang="fr-FR" sz="10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0"/>
                  </a:ext>
                </a:extLst>
              </a:tr>
              <a:tr h="236073">
                <a:tc rowSpan="2">
                  <a:txBody>
                    <a:bodyPr/>
                    <a:lstStyle/>
                    <a:p>
                      <a:pPr algn="ctr">
                        <a:lnSpc>
                          <a:spcPct val="115000"/>
                        </a:lnSpc>
                        <a:spcAft>
                          <a:spcPts val="0"/>
                        </a:spcAft>
                      </a:pPr>
                      <a:r>
                        <a:rPr lang="en-US" sz="1100" dirty="0">
                          <a:effectLst/>
                        </a:rPr>
                        <a:t>Gender</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Male</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62</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72.9</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1"/>
                  </a:ext>
                </a:extLst>
              </a:tr>
              <a:tr h="236073">
                <a:tc vMerge="1">
                  <a:txBody>
                    <a:bodyPr/>
                    <a:lstStyle/>
                    <a:p>
                      <a:endParaRPr lang="fr-FR"/>
                    </a:p>
                  </a:txBody>
                  <a:tcPr/>
                </a:tc>
                <a:tc>
                  <a:txBody>
                    <a:bodyPr/>
                    <a:lstStyle/>
                    <a:p>
                      <a:pPr algn="ctr">
                        <a:lnSpc>
                          <a:spcPct val="115000"/>
                        </a:lnSpc>
                        <a:spcAft>
                          <a:spcPts val="0"/>
                        </a:spcAft>
                      </a:pPr>
                      <a:r>
                        <a:rPr lang="en-US" sz="1100">
                          <a:effectLst/>
                        </a:rPr>
                        <a:t>Female</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23</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27.1</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2"/>
                  </a:ext>
                </a:extLst>
              </a:tr>
              <a:tr h="236073">
                <a:tc gridSpan="2">
                  <a:txBody>
                    <a:bodyPr/>
                    <a:lstStyle/>
                    <a:p>
                      <a:pPr algn="ctr">
                        <a:lnSpc>
                          <a:spcPct val="115000"/>
                        </a:lnSpc>
                        <a:spcAft>
                          <a:spcPts val="0"/>
                        </a:spcAft>
                      </a:pPr>
                      <a:r>
                        <a:rPr lang="en-US" sz="1100" dirty="0">
                          <a:effectLst/>
                        </a:rPr>
                        <a:t>Age (years)</a:t>
                      </a:r>
                      <a:endParaRPr lang="fr-FR" sz="1100" dirty="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 </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59.03</a:t>
                      </a:r>
                      <a:r>
                        <a:rPr lang="en-US" sz="1100" dirty="0">
                          <a:effectLst/>
                        </a:rPr>
                        <a:t> </a:t>
                      </a:r>
                      <a:r>
                        <a:rPr lang="en-US" sz="1100" dirty="0">
                          <a:effectLst/>
                          <a:sym typeface="Symbol" charset="2"/>
                        </a:rPr>
                        <a:t></a:t>
                      </a:r>
                      <a:r>
                        <a:rPr lang="en-US" sz="1100" dirty="0">
                          <a:effectLst/>
                        </a:rPr>
                        <a:t>48.60-65.64</a:t>
                      </a:r>
                      <a:r>
                        <a:rPr lang="en-US" sz="1100" dirty="0">
                          <a:effectLst/>
                          <a:sym typeface="Symbol" charset="2"/>
                        </a:rPr>
                        <a:t></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3"/>
                  </a:ext>
                </a:extLst>
              </a:tr>
              <a:tr h="236073">
                <a:tc gridSpan="2">
                  <a:txBody>
                    <a:bodyPr/>
                    <a:lstStyle/>
                    <a:p>
                      <a:pPr algn="ctr">
                        <a:lnSpc>
                          <a:spcPct val="115000"/>
                        </a:lnSpc>
                        <a:spcAft>
                          <a:spcPts val="0"/>
                        </a:spcAft>
                      </a:pPr>
                      <a:r>
                        <a:rPr lang="en-US" sz="1100" dirty="0">
                          <a:effectLst/>
                        </a:rPr>
                        <a:t>Weight (Kg)</a:t>
                      </a:r>
                      <a:endParaRPr lang="fr-FR" sz="1100" dirty="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 </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81.50</a:t>
                      </a:r>
                      <a:r>
                        <a:rPr lang="en-US" sz="1100" dirty="0">
                          <a:effectLst/>
                        </a:rPr>
                        <a:t> </a:t>
                      </a:r>
                      <a:r>
                        <a:rPr lang="en-US" sz="1100" dirty="0">
                          <a:effectLst/>
                          <a:sym typeface="Symbol" charset="2"/>
                        </a:rPr>
                        <a:t></a:t>
                      </a:r>
                      <a:r>
                        <a:rPr lang="en-US" sz="1100" dirty="0">
                          <a:effectLst/>
                        </a:rPr>
                        <a:t>75.75-90.25</a:t>
                      </a:r>
                      <a:r>
                        <a:rPr lang="en-US" sz="1100" dirty="0">
                          <a:effectLst/>
                          <a:sym typeface="Symbol" charset="2"/>
                        </a:rPr>
                        <a:t></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4"/>
                  </a:ext>
                </a:extLst>
              </a:tr>
              <a:tr h="236073">
                <a:tc gridSpan="2">
                  <a:txBody>
                    <a:bodyPr/>
                    <a:lstStyle/>
                    <a:p>
                      <a:pPr algn="ctr">
                        <a:lnSpc>
                          <a:spcPct val="115000"/>
                        </a:lnSpc>
                        <a:spcAft>
                          <a:spcPts val="0"/>
                        </a:spcAft>
                      </a:pPr>
                      <a:r>
                        <a:rPr lang="en-US" sz="1100" dirty="0">
                          <a:effectLst/>
                        </a:rPr>
                        <a:t>Height (cm)</a:t>
                      </a:r>
                      <a:endParaRPr lang="fr-FR" sz="1100" dirty="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 </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177.00</a:t>
                      </a:r>
                      <a:r>
                        <a:rPr lang="en-US" sz="1100" dirty="0">
                          <a:effectLst/>
                        </a:rPr>
                        <a:t> </a:t>
                      </a:r>
                      <a:r>
                        <a:rPr lang="en-US" sz="1100" dirty="0">
                          <a:effectLst/>
                          <a:sym typeface="Symbol" charset="2"/>
                        </a:rPr>
                        <a:t></a:t>
                      </a:r>
                      <a:r>
                        <a:rPr lang="en-US" sz="1100" dirty="0">
                          <a:effectLst/>
                        </a:rPr>
                        <a:t>168.75-180.00</a:t>
                      </a:r>
                      <a:r>
                        <a:rPr lang="en-US" sz="1100" dirty="0">
                          <a:effectLst/>
                          <a:sym typeface="Symbol" charset="2"/>
                        </a:rPr>
                        <a:t></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5"/>
                  </a:ext>
                </a:extLst>
              </a:tr>
              <a:tr h="486849">
                <a:tc gridSpan="2">
                  <a:txBody>
                    <a:bodyPr/>
                    <a:lstStyle/>
                    <a:p>
                      <a:pPr algn="ctr">
                        <a:lnSpc>
                          <a:spcPct val="115000"/>
                        </a:lnSpc>
                        <a:spcAft>
                          <a:spcPts val="0"/>
                        </a:spcAft>
                      </a:pPr>
                      <a:r>
                        <a:rPr lang="en-US" sz="1100" dirty="0">
                          <a:effectLst/>
                        </a:rPr>
                        <a:t>Pre-operative sinus diameter (mm)</a:t>
                      </a:r>
                      <a:endParaRPr lang="fr-FR" sz="1100" dirty="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 </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50.00</a:t>
                      </a:r>
                      <a:r>
                        <a:rPr lang="en-US" sz="1100" dirty="0">
                          <a:effectLst/>
                        </a:rPr>
                        <a:t> </a:t>
                      </a:r>
                      <a:r>
                        <a:rPr lang="en-US" sz="1100" dirty="0">
                          <a:effectLst/>
                          <a:sym typeface="Symbol" charset="2"/>
                        </a:rPr>
                        <a:t></a:t>
                      </a:r>
                      <a:r>
                        <a:rPr lang="en-US" sz="1100" dirty="0">
                          <a:effectLst/>
                        </a:rPr>
                        <a:t>46.00-54.00</a:t>
                      </a:r>
                      <a:r>
                        <a:rPr lang="en-US" sz="1100" dirty="0">
                          <a:effectLst/>
                          <a:sym typeface="Symbol" charset="2"/>
                        </a:rPr>
                        <a:t></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6"/>
                  </a:ext>
                </a:extLst>
              </a:tr>
              <a:tr h="236073">
                <a:tc gridSpan="2">
                  <a:txBody>
                    <a:bodyPr/>
                    <a:lstStyle/>
                    <a:p>
                      <a:pPr algn="ctr">
                        <a:lnSpc>
                          <a:spcPct val="115000"/>
                        </a:lnSpc>
                        <a:spcAft>
                          <a:spcPts val="0"/>
                        </a:spcAft>
                      </a:pPr>
                      <a:r>
                        <a:rPr lang="en-US" sz="1100" dirty="0">
                          <a:effectLst/>
                        </a:rPr>
                        <a:t>BMI (Kg/m</a:t>
                      </a:r>
                      <a:r>
                        <a:rPr lang="en-GB" sz="1100" dirty="0">
                          <a:effectLst/>
                        </a:rPr>
                        <a:t>²)</a:t>
                      </a:r>
                      <a:endParaRPr lang="fr-FR" sz="1100" dirty="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 </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26.41</a:t>
                      </a:r>
                      <a:r>
                        <a:rPr lang="en-US" sz="1100" dirty="0">
                          <a:effectLst/>
                        </a:rPr>
                        <a:t> </a:t>
                      </a:r>
                      <a:r>
                        <a:rPr lang="en-US" sz="1100" dirty="0">
                          <a:effectLst/>
                          <a:sym typeface="Symbol" charset="2"/>
                        </a:rPr>
                        <a:t></a:t>
                      </a:r>
                      <a:r>
                        <a:rPr lang="en-US" sz="1100" dirty="0">
                          <a:effectLst/>
                        </a:rPr>
                        <a:t>24.33-30.50</a:t>
                      </a:r>
                      <a:r>
                        <a:rPr lang="en-US" sz="1100" dirty="0">
                          <a:effectLst/>
                          <a:sym typeface="Symbol" charset="2"/>
                        </a:rPr>
                        <a:t></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7"/>
                  </a:ext>
                </a:extLst>
              </a:tr>
              <a:tr h="236073">
                <a:tc rowSpan="3">
                  <a:txBody>
                    <a:bodyPr/>
                    <a:lstStyle/>
                    <a:p>
                      <a:pPr algn="ctr">
                        <a:lnSpc>
                          <a:spcPct val="115000"/>
                        </a:lnSpc>
                        <a:spcAft>
                          <a:spcPts val="0"/>
                        </a:spcAft>
                      </a:pPr>
                      <a:r>
                        <a:rPr lang="en-US" sz="1100">
                          <a:effectLst/>
                        </a:rPr>
                        <a:t>Pathology</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Marfan</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8</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9.4</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 </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8"/>
                  </a:ext>
                </a:extLst>
              </a:tr>
              <a:tr h="493953">
                <a:tc vMerge="1">
                  <a:txBody>
                    <a:bodyPr/>
                    <a:lstStyle/>
                    <a:p>
                      <a:endParaRPr lang="fr-FR"/>
                    </a:p>
                  </a:txBody>
                  <a:tcPr/>
                </a:tc>
                <a:tc>
                  <a:txBody>
                    <a:bodyPr/>
                    <a:lstStyle/>
                    <a:p>
                      <a:pPr algn="ctr">
                        <a:lnSpc>
                          <a:spcPct val="115000"/>
                        </a:lnSpc>
                        <a:spcAft>
                          <a:spcPts val="0"/>
                        </a:spcAft>
                      </a:pPr>
                      <a:r>
                        <a:rPr lang="en-US" sz="1100" dirty="0">
                          <a:effectLst/>
                        </a:rPr>
                        <a:t>Familial aneurysm</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1</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1.2</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09"/>
                  </a:ext>
                </a:extLst>
              </a:tr>
              <a:tr h="236073">
                <a:tc vMerge="1">
                  <a:txBody>
                    <a:bodyPr/>
                    <a:lstStyle/>
                    <a:p>
                      <a:endParaRPr lang="fr-FR"/>
                    </a:p>
                  </a:txBody>
                  <a:tcPr/>
                </a:tc>
                <a:tc>
                  <a:txBody>
                    <a:bodyPr/>
                    <a:lstStyle/>
                    <a:p>
                      <a:pPr algn="ctr">
                        <a:lnSpc>
                          <a:spcPct val="115000"/>
                        </a:lnSpc>
                        <a:spcAft>
                          <a:spcPts val="0"/>
                        </a:spcAft>
                      </a:pPr>
                      <a:r>
                        <a:rPr lang="en-US" sz="1100">
                          <a:effectLst/>
                        </a:rPr>
                        <a:t>Dystrophic</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76</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0" dirty="0">
                          <a:effectLst/>
                        </a:rPr>
                        <a:t>89.4</a:t>
                      </a:r>
                      <a:endParaRPr lang="fr-FR" sz="1100" b="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0"/>
                  </a:ext>
                </a:extLst>
              </a:tr>
              <a:tr h="236073">
                <a:tc gridSpan="2">
                  <a:txBody>
                    <a:bodyPr/>
                    <a:lstStyle/>
                    <a:p>
                      <a:pPr algn="ctr">
                        <a:lnSpc>
                          <a:spcPct val="115000"/>
                        </a:lnSpc>
                        <a:spcAft>
                          <a:spcPts val="0"/>
                        </a:spcAft>
                      </a:pPr>
                      <a:r>
                        <a:rPr lang="en-US" sz="1100">
                          <a:effectLst/>
                        </a:rPr>
                        <a:t>Bicuspidia</a:t>
                      </a:r>
                      <a:endParaRPr lang="fr-FR" sz="110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dirty="0">
                          <a:effectLst/>
                        </a:rPr>
                        <a:t>19</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22.4</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 </a:t>
                      </a:r>
                      <a:endParaRPr lang="fr-FR" sz="110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1"/>
                  </a:ext>
                </a:extLst>
              </a:tr>
              <a:tr h="236073">
                <a:tc gridSpan="2">
                  <a:txBody>
                    <a:bodyPr/>
                    <a:lstStyle/>
                    <a:p>
                      <a:pPr algn="ctr">
                        <a:lnSpc>
                          <a:spcPct val="115000"/>
                        </a:lnSpc>
                        <a:spcAft>
                          <a:spcPts val="0"/>
                        </a:spcAft>
                      </a:pPr>
                      <a:r>
                        <a:rPr lang="en-US" sz="1100">
                          <a:effectLst/>
                        </a:rPr>
                        <a:t>Hypertension</a:t>
                      </a:r>
                      <a:endParaRPr lang="fr-FR" sz="110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dirty="0">
                          <a:effectLst/>
                        </a:rPr>
                        <a:t>48</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56.5</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 </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2"/>
                  </a:ext>
                </a:extLst>
              </a:tr>
              <a:tr h="236073">
                <a:tc gridSpan="2">
                  <a:txBody>
                    <a:bodyPr/>
                    <a:lstStyle/>
                    <a:p>
                      <a:pPr algn="ctr">
                        <a:lnSpc>
                          <a:spcPct val="115000"/>
                        </a:lnSpc>
                        <a:spcAft>
                          <a:spcPts val="0"/>
                        </a:spcAft>
                      </a:pPr>
                      <a:r>
                        <a:rPr lang="en-US" sz="1100">
                          <a:effectLst/>
                        </a:rPr>
                        <a:t>Diabetes</a:t>
                      </a:r>
                      <a:endParaRPr lang="fr-FR" sz="110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dirty="0">
                          <a:effectLst/>
                        </a:rPr>
                        <a:t>4</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4.7</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 </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3"/>
                  </a:ext>
                </a:extLst>
              </a:tr>
              <a:tr h="236073">
                <a:tc gridSpan="2">
                  <a:txBody>
                    <a:bodyPr/>
                    <a:lstStyle/>
                    <a:p>
                      <a:pPr algn="ctr">
                        <a:lnSpc>
                          <a:spcPct val="115000"/>
                        </a:lnSpc>
                        <a:spcAft>
                          <a:spcPts val="0"/>
                        </a:spcAft>
                      </a:pPr>
                      <a:r>
                        <a:rPr lang="en-US" sz="1100">
                          <a:effectLst/>
                        </a:rPr>
                        <a:t>Dyslipidemia</a:t>
                      </a:r>
                      <a:endParaRPr lang="fr-FR" sz="1100">
                        <a:effectLst/>
                        <a:latin typeface="Calibri" charset="0"/>
                        <a:ea typeface="Calibri" charset="0"/>
                        <a:cs typeface="Times New Roman" charset="0"/>
                      </a:endParaRPr>
                    </a:p>
                  </a:txBody>
                  <a:tcPr marL="51435" marR="51435" marT="0" marB="0"/>
                </a:tc>
                <a:tc hMerge="1">
                  <a:txBody>
                    <a:bodyPr/>
                    <a:lstStyle/>
                    <a:p>
                      <a:endParaRPr lang="fr-FR"/>
                    </a:p>
                  </a:txBody>
                  <a:tcPr/>
                </a:tc>
                <a:tc>
                  <a:txBody>
                    <a:bodyPr/>
                    <a:lstStyle/>
                    <a:p>
                      <a:pPr algn="ctr">
                        <a:lnSpc>
                          <a:spcPct val="115000"/>
                        </a:lnSpc>
                        <a:spcAft>
                          <a:spcPts val="0"/>
                        </a:spcAft>
                      </a:pPr>
                      <a:r>
                        <a:rPr lang="en-US" sz="1100" dirty="0">
                          <a:effectLst/>
                        </a:rPr>
                        <a:t>25</a:t>
                      </a:r>
                      <a:endParaRPr lang="fr-FR" sz="110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1" dirty="0">
                          <a:effectLst/>
                        </a:rPr>
                        <a:t>29.4</a:t>
                      </a:r>
                      <a:endParaRPr lang="fr-FR" sz="1100" b="1"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 </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4"/>
                  </a:ext>
                </a:extLst>
              </a:tr>
              <a:tr h="236073">
                <a:tc rowSpan="2">
                  <a:txBody>
                    <a:bodyPr/>
                    <a:lstStyle/>
                    <a:p>
                      <a:pPr algn="ctr">
                        <a:lnSpc>
                          <a:spcPct val="115000"/>
                        </a:lnSpc>
                        <a:spcAft>
                          <a:spcPts val="0"/>
                        </a:spcAft>
                      </a:pPr>
                      <a:r>
                        <a:rPr lang="en-US" sz="1100">
                          <a:effectLst/>
                        </a:rPr>
                        <a:t>Group</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CAVIAAR</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56</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0" dirty="0">
                          <a:effectLst/>
                        </a:rPr>
                        <a:t>65.9</a:t>
                      </a:r>
                      <a:endParaRPr lang="fr-FR" sz="1100" b="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 </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5"/>
                  </a:ext>
                </a:extLst>
              </a:tr>
              <a:tr h="236073">
                <a:tc vMerge="1">
                  <a:txBody>
                    <a:bodyPr/>
                    <a:lstStyle/>
                    <a:p>
                      <a:endParaRPr lang="fr-FR"/>
                    </a:p>
                  </a:txBody>
                  <a:tcPr/>
                </a:tc>
                <a:tc>
                  <a:txBody>
                    <a:bodyPr/>
                    <a:lstStyle/>
                    <a:p>
                      <a:pPr algn="ctr">
                        <a:lnSpc>
                          <a:spcPct val="115000"/>
                        </a:lnSpc>
                        <a:spcAft>
                          <a:spcPts val="0"/>
                        </a:spcAft>
                      </a:pPr>
                      <a:r>
                        <a:rPr lang="en-US" sz="1100">
                          <a:effectLst/>
                        </a:rPr>
                        <a:t>NCSR</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a:effectLst/>
                        </a:rPr>
                        <a:t>29</a:t>
                      </a:r>
                      <a:endParaRPr lang="fr-FR" sz="110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b="0" dirty="0">
                          <a:effectLst/>
                        </a:rPr>
                        <a:t>34.1</a:t>
                      </a:r>
                      <a:endParaRPr lang="fr-FR" sz="1100" b="0" dirty="0">
                        <a:effectLst/>
                        <a:latin typeface="Calibri" charset="0"/>
                        <a:ea typeface="Calibri" charset="0"/>
                        <a:cs typeface="Times New Roman" charset="0"/>
                      </a:endParaRPr>
                    </a:p>
                  </a:txBody>
                  <a:tcPr marL="51435" marR="51435" marT="0" marB="0"/>
                </a:tc>
                <a:tc>
                  <a:txBody>
                    <a:bodyPr/>
                    <a:lstStyle/>
                    <a:p>
                      <a:pPr algn="ctr">
                        <a:lnSpc>
                          <a:spcPct val="115000"/>
                        </a:lnSpc>
                        <a:spcAft>
                          <a:spcPts val="0"/>
                        </a:spcAft>
                      </a:pPr>
                      <a:r>
                        <a:rPr lang="en-US" sz="1100" dirty="0">
                          <a:effectLst/>
                        </a:rPr>
                        <a:t> </a:t>
                      </a:r>
                      <a:endParaRPr lang="fr-FR" sz="1100" dirty="0">
                        <a:effectLst/>
                        <a:latin typeface="Calibri" charset="0"/>
                        <a:ea typeface="Calibri" charset="0"/>
                        <a:cs typeface="Times New Roman" charset="0"/>
                      </a:endParaRPr>
                    </a:p>
                  </a:txBody>
                  <a:tcPr marL="51435" marR="51435" marT="0" marB="0"/>
                </a:tc>
                <a:extLst>
                  <a:ext uri="{0D108BD9-81ED-4DB2-BD59-A6C34878D82A}">
                    <a16:rowId xmlns:a16="http://schemas.microsoft.com/office/drawing/2014/main" val="10016"/>
                  </a:ext>
                </a:extLst>
              </a:tr>
            </a:tbl>
          </a:graphicData>
        </a:graphic>
      </p:graphicFrame>
      <p:sp>
        <p:nvSpPr>
          <p:cNvPr id="6" name="ZoneTexte 5"/>
          <p:cNvSpPr txBox="1"/>
          <p:nvPr/>
        </p:nvSpPr>
        <p:spPr>
          <a:xfrm>
            <a:off x="-74083" y="87710"/>
            <a:ext cx="2241550" cy="646331"/>
          </a:xfrm>
          <a:prstGeom prst="rect">
            <a:avLst/>
          </a:prstGeom>
          <a:noFill/>
        </p:spPr>
        <p:txBody>
          <a:bodyPr wrap="square" rtlCol="0">
            <a:spAutoFit/>
          </a:bodyPr>
          <a:lstStyle/>
          <a:p>
            <a:pPr algn="ctr"/>
            <a:r>
              <a:rPr lang="fr-FR" sz="1200" b="1" dirty="0"/>
              <a:t>Caractéristiques des patients et données cliniques. </a:t>
            </a:r>
          </a:p>
        </p:txBody>
      </p:sp>
    </p:spTree>
    <p:extLst>
      <p:ext uri="{BB962C8B-B14F-4D97-AF65-F5344CB8AC3E}">
        <p14:creationId xmlns:p14="http://schemas.microsoft.com/office/powerpoint/2010/main" val="2989545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Corrélation avec le contexte clinique</a:t>
            </a:r>
          </a:p>
        </p:txBody>
      </p:sp>
      <p:sp>
        <p:nvSpPr>
          <p:cNvPr id="3" name="Espace réservé du contenu 2"/>
          <p:cNvSpPr>
            <a:spLocks noGrp="1"/>
          </p:cNvSpPr>
          <p:nvPr>
            <p:ph idx="1"/>
          </p:nvPr>
        </p:nvSpPr>
        <p:spPr>
          <a:xfrm>
            <a:off x="628650" y="980550"/>
            <a:ext cx="8007350" cy="3652173"/>
          </a:xfrm>
        </p:spPr>
        <p:txBody>
          <a:bodyPr/>
          <a:lstStyle/>
          <a:p>
            <a:r>
              <a:rPr lang="fr-FR" dirty="0"/>
              <a:t>Les patients présentant un </a:t>
            </a:r>
            <a:r>
              <a:rPr lang="fr-FR" b="1" dirty="0"/>
              <a:t>syndrome de </a:t>
            </a:r>
            <a:r>
              <a:rPr lang="fr-FR" b="1" dirty="0" err="1"/>
              <a:t>Marfan</a:t>
            </a:r>
            <a:r>
              <a:rPr lang="fr-FR" b="1" dirty="0"/>
              <a:t> </a:t>
            </a:r>
            <a:r>
              <a:rPr lang="fr-FR" dirty="0"/>
              <a:t>avaient :</a:t>
            </a:r>
          </a:p>
          <a:p>
            <a:pPr lvl="1"/>
            <a:r>
              <a:rPr lang="fr-FR" dirty="0"/>
              <a:t>Une </a:t>
            </a:r>
            <a:r>
              <a:rPr lang="fr-FR" b="1" dirty="0"/>
              <a:t>fragmentation/perte des fibres élastiques plus sévère (p = 0,018 )</a:t>
            </a:r>
          </a:p>
          <a:p>
            <a:pPr lvl="1"/>
            <a:r>
              <a:rPr lang="fr-FR" dirty="0"/>
              <a:t>Une désorganisation plus importante des cellules musculaires lisses (</a:t>
            </a:r>
            <a:r>
              <a:rPr lang="fr-FR" b="1" dirty="0"/>
              <a:t>p = 0,009</a:t>
            </a:r>
            <a:r>
              <a:rPr lang="fr-FR" dirty="0"/>
              <a:t>)</a:t>
            </a:r>
          </a:p>
          <a:p>
            <a:pPr lvl="1"/>
            <a:r>
              <a:rPr lang="fr-FR" dirty="0"/>
              <a:t>Une </a:t>
            </a:r>
            <a:r>
              <a:rPr lang="fr-FR" b="1" dirty="0"/>
              <a:t>accumulation </a:t>
            </a:r>
            <a:r>
              <a:rPr lang="fr-FR" b="1" dirty="0" err="1"/>
              <a:t>translamellaire</a:t>
            </a:r>
            <a:r>
              <a:rPr lang="fr-FR" b="1" dirty="0"/>
              <a:t> de substance </a:t>
            </a:r>
            <a:r>
              <a:rPr lang="fr-FR" b="1" dirty="0" err="1"/>
              <a:t>mucoïde</a:t>
            </a:r>
            <a:r>
              <a:rPr lang="fr-FR" b="1" dirty="0"/>
              <a:t> </a:t>
            </a:r>
            <a:r>
              <a:rPr lang="fr-FR" dirty="0"/>
              <a:t>dans la matrice extracellulaire (MEMA-T) plus importante chez les patients de moins de 60 ans (</a:t>
            </a:r>
            <a:r>
              <a:rPr lang="fr-FR" b="1" dirty="0"/>
              <a:t>p = 0,015</a:t>
            </a:r>
            <a:r>
              <a:rPr lang="fr-FR" dirty="0"/>
              <a:t>)</a:t>
            </a:r>
          </a:p>
          <a:p>
            <a:pPr lvl="7"/>
            <a:endParaRPr lang="fr-FR" dirty="0"/>
          </a:p>
          <a:p>
            <a:r>
              <a:rPr lang="fr-FR" dirty="0">
                <a:effectLst/>
              </a:rPr>
              <a:t>Les patients présentant une </a:t>
            </a:r>
            <a:r>
              <a:rPr lang="fr-FR" b="1" dirty="0">
                <a:effectLst/>
              </a:rPr>
              <a:t>bicuspidie aortique </a:t>
            </a:r>
            <a:r>
              <a:rPr lang="fr-FR" dirty="0">
                <a:effectLst/>
              </a:rPr>
              <a:t>avaient :</a:t>
            </a:r>
          </a:p>
          <a:p>
            <a:pPr lvl="1"/>
            <a:r>
              <a:rPr lang="fr-FR" dirty="0"/>
              <a:t>Une </a:t>
            </a:r>
            <a:r>
              <a:rPr lang="fr-FR" b="1" dirty="0"/>
              <a:t>dégénérescence globale de la média moins sévère</a:t>
            </a:r>
            <a:r>
              <a:rPr lang="fr-FR" dirty="0"/>
              <a:t> (</a:t>
            </a:r>
            <a:r>
              <a:rPr lang="fr-FR" b="1" dirty="0"/>
              <a:t>p = 0,013</a:t>
            </a:r>
            <a:r>
              <a:rPr lang="fr-FR" dirty="0"/>
              <a:t>)</a:t>
            </a:r>
          </a:p>
          <a:p>
            <a:pPr lvl="1"/>
            <a:r>
              <a:rPr lang="fr-FR" dirty="0">
                <a:effectLst/>
              </a:rPr>
              <a:t>Une fragmentation/perte des fibres élastiques tendant à être moins sévère (</a:t>
            </a:r>
            <a:r>
              <a:rPr lang="fr-FR" b="1" dirty="0">
                <a:effectLst/>
              </a:rPr>
              <a:t>p = 0,064</a:t>
            </a:r>
            <a:r>
              <a:rPr lang="fr-FR" dirty="0">
                <a:effectLst/>
              </a:rPr>
              <a:t>)</a:t>
            </a:r>
          </a:p>
          <a:p>
            <a:pPr lvl="1"/>
            <a:endParaRPr lang="fr-FR" dirty="0"/>
          </a:p>
          <a:p>
            <a:pPr lvl="1"/>
            <a:endParaRPr lang="fr-FR" dirty="0"/>
          </a:p>
        </p:txBody>
      </p:sp>
    </p:spTree>
    <p:extLst>
      <p:ext uri="{BB962C8B-B14F-4D97-AF65-F5344CB8AC3E}">
        <p14:creationId xmlns:p14="http://schemas.microsoft.com/office/powerpoint/2010/main" val="16534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5715000" cy="4285788"/>
          </a:xfrm>
          <a:prstGeom prst="rect">
            <a:avLst/>
          </a:prstGeom>
          <a:noFill/>
        </p:spPr>
      </p:pic>
      <p:sp>
        <p:nvSpPr>
          <p:cNvPr id="5" name="ZoneTexte 4"/>
          <p:cNvSpPr txBox="1"/>
          <p:nvPr/>
        </p:nvSpPr>
        <p:spPr>
          <a:xfrm>
            <a:off x="1" y="4318000"/>
            <a:ext cx="5486400" cy="830997"/>
          </a:xfrm>
          <a:prstGeom prst="rect">
            <a:avLst/>
          </a:prstGeom>
          <a:noFill/>
        </p:spPr>
        <p:txBody>
          <a:bodyPr wrap="square" rtlCol="0">
            <a:spAutoFit/>
          </a:bodyPr>
          <a:lstStyle/>
          <a:p>
            <a:r>
              <a:rPr lang="fr-FR" sz="1200" dirty="0"/>
              <a:t>Fragmentation/perte des fibres élastiques à la coloration de </a:t>
            </a:r>
            <a:r>
              <a:rPr lang="fr-FR" sz="1200" dirty="0" err="1"/>
              <a:t>Weigert</a:t>
            </a:r>
            <a:r>
              <a:rPr lang="fr-FR" sz="1200" dirty="0"/>
              <a:t>. A : Absent. B : Léger. C : Modérée (notez la présence d’une importante athérosclérose). </a:t>
            </a:r>
            <a:r>
              <a:rPr lang="en-US" sz="1200" dirty="0"/>
              <a:t>D : </a:t>
            </a:r>
            <a:r>
              <a:rPr lang="en-US" sz="1200" dirty="0" err="1"/>
              <a:t>Sévère</a:t>
            </a:r>
            <a:r>
              <a:rPr lang="en-US" sz="1200" dirty="0"/>
              <a:t>.</a:t>
            </a:r>
            <a:endParaRPr lang="fr-FR" sz="1200" dirty="0"/>
          </a:p>
          <a:p>
            <a:endParaRPr lang="fr-FR" sz="1200" dirty="0"/>
          </a:p>
        </p:txBody>
      </p:sp>
      <p:sp>
        <p:nvSpPr>
          <p:cNvPr id="6" name="ZoneTexte 5"/>
          <p:cNvSpPr txBox="1"/>
          <p:nvPr/>
        </p:nvSpPr>
        <p:spPr>
          <a:xfrm>
            <a:off x="5715000" y="1701801"/>
            <a:ext cx="3167743" cy="830997"/>
          </a:xfrm>
          <a:prstGeom prst="rect">
            <a:avLst/>
          </a:prstGeom>
          <a:noFill/>
        </p:spPr>
        <p:txBody>
          <a:bodyPr wrap="square" rtlCol="0">
            <a:spAutoFit/>
          </a:bodyPr>
          <a:lstStyle/>
          <a:p>
            <a:r>
              <a:rPr lang="fr-FR" sz="1200" dirty="0">
                <a:solidFill>
                  <a:schemeClr val="accent2"/>
                </a:solidFill>
                <a:latin typeface="Questrial"/>
                <a:ea typeface="Questrial"/>
                <a:cs typeface="Questrial"/>
                <a:sym typeface="Questrial"/>
              </a:rPr>
              <a:t>Fragmentation/perte sévère des fibres élastiques (image D) chez 88 % des patients présentant un syndrome de </a:t>
            </a:r>
            <a:r>
              <a:rPr lang="fr-FR" sz="1200" dirty="0" err="1">
                <a:solidFill>
                  <a:schemeClr val="accent2"/>
                </a:solidFill>
                <a:latin typeface="Questrial"/>
                <a:ea typeface="Questrial"/>
                <a:cs typeface="Questrial"/>
                <a:sym typeface="Questrial"/>
              </a:rPr>
              <a:t>Marfan</a:t>
            </a:r>
            <a:r>
              <a:rPr lang="fr-FR" sz="1200" dirty="0">
                <a:solidFill>
                  <a:schemeClr val="accent2"/>
                </a:solidFill>
                <a:latin typeface="Questrial"/>
                <a:ea typeface="Questrial"/>
                <a:cs typeface="Questrial"/>
                <a:sym typeface="Questrial"/>
              </a:rPr>
              <a:t>, contre 38 % chez les autres patients.</a:t>
            </a:r>
          </a:p>
        </p:txBody>
      </p:sp>
    </p:spTree>
    <p:extLst>
      <p:ext uri="{BB962C8B-B14F-4D97-AF65-F5344CB8AC3E}">
        <p14:creationId xmlns:p14="http://schemas.microsoft.com/office/powerpoint/2010/main" val="229820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DABCD1-C152-4E0C-B5AF-D5117BE4DD05}"/>
              </a:ext>
            </a:extLst>
          </p:cNvPr>
          <p:cNvPicPr>
            <a:picLocks/>
          </p:cNvPicPr>
          <p:nvPr/>
        </p:nvPicPr>
        <p:blipFill>
          <a:blip r:embed="rId3"/>
          <a:stretch>
            <a:fillRect/>
          </a:stretch>
        </p:blipFill>
        <p:spPr>
          <a:xfrm>
            <a:off x="0" y="0"/>
            <a:ext cx="9144000" cy="5143500"/>
          </a:xfrm>
          <a:prstGeom prst="rect">
            <a:avLst/>
          </a:prstGeom>
        </p:spPr>
      </p:pic>
    </p:spTree>
    <p:custDataLst>
      <p:tags r:id="rId1"/>
    </p:custDataLst>
    <p:extLst>
      <p:ext uri="{BB962C8B-B14F-4D97-AF65-F5344CB8AC3E}">
        <p14:creationId xmlns:p14="http://schemas.microsoft.com/office/powerpoint/2010/main" val="289423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080613865"/>
              </p:ext>
            </p:extLst>
          </p:nvPr>
        </p:nvGraphicFramePr>
        <p:xfrm>
          <a:off x="0" y="26630"/>
          <a:ext cx="5346700" cy="1827572"/>
        </p:xfrm>
        <a:graphic>
          <a:graphicData uri="http://schemas.openxmlformats.org/drawingml/2006/table">
            <a:tbl>
              <a:tblPr firstRow="1" bandRow="1">
                <a:tableStyleId>{8A107856-5554-42FB-B03E-39F5DBC370BA}</a:tableStyleId>
              </a:tblPr>
              <a:tblGrid>
                <a:gridCol w="1151467">
                  <a:extLst>
                    <a:ext uri="{9D8B030D-6E8A-4147-A177-3AD203B41FA5}">
                      <a16:colId xmlns:a16="http://schemas.microsoft.com/office/drawing/2014/main" val="20000"/>
                    </a:ext>
                  </a:extLst>
                </a:gridCol>
                <a:gridCol w="1521883">
                  <a:extLst>
                    <a:ext uri="{9D8B030D-6E8A-4147-A177-3AD203B41FA5}">
                      <a16:colId xmlns:a16="http://schemas.microsoft.com/office/drawing/2014/main" val="20001"/>
                    </a:ext>
                  </a:extLst>
                </a:gridCol>
                <a:gridCol w="1500717">
                  <a:extLst>
                    <a:ext uri="{9D8B030D-6E8A-4147-A177-3AD203B41FA5}">
                      <a16:colId xmlns:a16="http://schemas.microsoft.com/office/drawing/2014/main" val="20002"/>
                    </a:ext>
                  </a:extLst>
                </a:gridCol>
                <a:gridCol w="1172633">
                  <a:extLst>
                    <a:ext uri="{9D8B030D-6E8A-4147-A177-3AD203B41FA5}">
                      <a16:colId xmlns:a16="http://schemas.microsoft.com/office/drawing/2014/main" val="20003"/>
                    </a:ext>
                  </a:extLst>
                </a:gridCol>
              </a:tblGrid>
              <a:tr h="1044326">
                <a:tc>
                  <a:txBody>
                    <a:bodyPr/>
                    <a:lstStyle/>
                    <a:p>
                      <a:pPr algn="ctr"/>
                      <a:endParaRPr lang="fr-FR" sz="1100" dirty="0"/>
                    </a:p>
                  </a:txBody>
                  <a:tcPr marL="68580" marR="68580" marT="34290" marB="34290" anchor="ctr"/>
                </a:tc>
                <a:tc>
                  <a:txBody>
                    <a:bodyPr/>
                    <a:lstStyle/>
                    <a:p>
                      <a:pPr algn="ctr"/>
                      <a:r>
                        <a:rPr lang="fr-FR" sz="1100" dirty="0"/>
                        <a:t>Fragmentation/perte</a:t>
                      </a:r>
                      <a:r>
                        <a:rPr lang="fr-FR" sz="1100" baseline="0" dirty="0"/>
                        <a:t> sévère des fibres élastiques</a:t>
                      </a:r>
                      <a:endParaRPr lang="fr-FR" sz="1100" dirty="0"/>
                    </a:p>
                  </a:txBody>
                  <a:tcPr marL="68580" marR="68580" marT="34290" marB="34290" anchor="ctr"/>
                </a:tc>
                <a:tc>
                  <a:txBody>
                    <a:bodyPr/>
                    <a:lstStyle/>
                    <a:p>
                      <a:pPr algn="ctr"/>
                      <a:r>
                        <a:rPr lang="fr-FR" sz="1100" dirty="0"/>
                        <a:t>Fragmentation/perte</a:t>
                      </a:r>
                      <a:r>
                        <a:rPr lang="fr-FR" sz="1100" baseline="0" dirty="0"/>
                        <a:t> au maximum modérée des fibres élastiques</a:t>
                      </a:r>
                      <a:endParaRPr lang="fr-FR" sz="1100" dirty="0"/>
                    </a:p>
                  </a:txBody>
                  <a:tcPr marL="68580" marR="68580" marT="34290" marB="34290" anchor="ctr"/>
                </a:tc>
                <a:tc>
                  <a:txBody>
                    <a:bodyPr/>
                    <a:lstStyle/>
                    <a:p>
                      <a:pPr algn="ctr"/>
                      <a:endParaRPr lang="fr-FR" sz="1100" dirty="0"/>
                    </a:p>
                  </a:txBody>
                  <a:tcPr marL="68580" marR="68580" marT="34290" marB="34290" anchor="ctr"/>
                </a:tc>
                <a:extLst>
                  <a:ext uri="{0D108BD9-81ED-4DB2-BD59-A6C34878D82A}">
                    <a16:rowId xmlns:a16="http://schemas.microsoft.com/office/drawing/2014/main" val="10000"/>
                  </a:ext>
                </a:extLst>
              </a:tr>
              <a:tr h="261082">
                <a:tc>
                  <a:txBody>
                    <a:bodyPr/>
                    <a:lstStyle/>
                    <a:p>
                      <a:pPr algn="ctr"/>
                      <a:r>
                        <a:rPr lang="fr-FR" sz="1100" dirty="0" err="1"/>
                        <a:t>Marfan</a:t>
                      </a:r>
                      <a:r>
                        <a:rPr lang="fr-FR" sz="1100" dirty="0"/>
                        <a:t> </a:t>
                      </a:r>
                    </a:p>
                  </a:txBody>
                  <a:tcPr marL="68580" marR="68580" marT="34290" marB="34290" anchor="ctr"/>
                </a:tc>
                <a:tc>
                  <a:txBody>
                    <a:bodyPr/>
                    <a:lstStyle/>
                    <a:p>
                      <a:pPr algn="ctr"/>
                      <a:r>
                        <a:rPr lang="fr-FR" sz="1100" dirty="0"/>
                        <a:t>7</a:t>
                      </a:r>
                    </a:p>
                  </a:txBody>
                  <a:tcPr marL="68580" marR="68580" marT="34290" marB="34290" anchor="ctr"/>
                </a:tc>
                <a:tc>
                  <a:txBody>
                    <a:bodyPr/>
                    <a:lstStyle/>
                    <a:p>
                      <a:pPr algn="ctr"/>
                      <a:r>
                        <a:rPr lang="fr-FR" sz="1100" dirty="0"/>
                        <a:t>1</a:t>
                      </a:r>
                    </a:p>
                  </a:txBody>
                  <a:tcPr marL="68580" marR="68580" marT="34290" marB="34290" anchor="ctr"/>
                </a:tc>
                <a:tc>
                  <a:txBody>
                    <a:bodyPr/>
                    <a:lstStyle/>
                    <a:p>
                      <a:pPr algn="ctr"/>
                      <a:r>
                        <a:rPr lang="fr-FR" sz="1100" dirty="0"/>
                        <a:t>8</a:t>
                      </a:r>
                    </a:p>
                  </a:txBody>
                  <a:tcPr marL="68580" marR="68580" marT="34290" marB="34290" anchor="ctr"/>
                </a:tc>
                <a:extLst>
                  <a:ext uri="{0D108BD9-81ED-4DB2-BD59-A6C34878D82A}">
                    <a16:rowId xmlns:a16="http://schemas.microsoft.com/office/drawing/2014/main" val="10001"/>
                  </a:ext>
                </a:extLst>
              </a:tr>
              <a:tr h="261082">
                <a:tc>
                  <a:txBody>
                    <a:bodyPr/>
                    <a:lstStyle/>
                    <a:p>
                      <a:pPr algn="ctr"/>
                      <a:r>
                        <a:rPr lang="fr-FR" sz="1100" dirty="0"/>
                        <a:t>Non </a:t>
                      </a:r>
                      <a:r>
                        <a:rPr lang="fr-FR" sz="1100" dirty="0" err="1"/>
                        <a:t>Marfan</a:t>
                      </a:r>
                      <a:endParaRPr lang="fr-FR" sz="1100" dirty="0"/>
                    </a:p>
                  </a:txBody>
                  <a:tcPr marL="68580" marR="68580" marT="34290" marB="34290" anchor="ctr"/>
                </a:tc>
                <a:tc>
                  <a:txBody>
                    <a:bodyPr/>
                    <a:lstStyle/>
                    <a:p>
                      <a:pPr algn="ctr"/>
                      <a:r>
                        <a:rPr lang="fr-FR" sz="1100" dirty="0"/>
                        <a:t>27</a:t>
                      </a:r>
                    </a:p>
                  </a:txBody>
                  <a:tcPr marL="68580" marR="68580" marT="34290" marB="34290" anchor="ctr"/>
                </a:tc>
                <a:tc>
                  <a:txBody>
                    <a:bodyPr/>
                    <a:lstStyle/>
                    <a:p>
                      <a:pPr algn="ctr"/>
                      <a:r>
                        <a:rPr lang="fr-FR" sz="1100" dirty="0"/>
                        <a:t>44</a:t>
                      </a:r>
                    </a:p>
                  </a:txBody>
                  <a:tcPr marL="68580" marR="68580" marT="34290" marB="34290" anchor="ctr"/>
                </a:tc>
                <a:tc>
                  <a:txBody>
                    <a:bodyPr/>
                    <a:lstStyle/>
                    <a:p>
                      <a:pPr algn="ctr"/>
                      <a:r>
                        <a:rPr lang="fr-FR" sz="1100" dirty="0"/>
                        <a:t>71</a:t>
                      </a:r>
                    </a:p>
                  </a:txBody>
                  <a:tcPr marL="68580" marR="68580" marT="34290" marB="34290" anchor="ctr"/>
                </a:tc>
                <a:extLst>
                  <a:ext uri="{0D108BD9-81ED-4DB2-BD59-A6C34878D82A}">
                    <a16:rowId xmlns:a16="http://schemas.microsoft.com/office/drawing/2014/main" val="10002"/>
                  </a:ext>
                </a:extLst>
              </a:tr>
              <a:tr h="261082">
                <a:tc>
                  <a:txBody>
                    <a:bodyPr/>
                    <a:lstStyle/>
                    <a:p>
                      <a:pPr algn="ctr"/>
                      <a:endParaRPr lang="fr-FR" sz="1100"/>
                    </a:p>
                  </a:txBody>
                  <a:tcPr marL="68580" marR="68580" marT="34290" marB="34290" anchor="ctr"/>
                </a:tc>
                <a:tc>
                  <a:txBody>
                    <a:bodyPr/>
                    <a:lstStyle/>
                    <a:p>
                      <a:pPr algn="ctr"/>
                      <a:r>
                        <a:rPr lang="fr-FR" sz="1100" dirty="0"/>
                        <a:t>34</a:t>
                      </a:r>
                    </a:p>
                  </a:txBody>
                  <a:tcPr marL="68580" marR="68580" marT="34290" marB="34290" anchor="ctr"/>
                </a:tc>
                <a:tc>
                  <a:txBody>
                    <a:bodyPr/>
                    <a:lstStyle/>
                    <a:p>
                      <a:pPr algn="ctr"/>
                      <a:r>
                        <a:rPr lang="fr-FR" sz="1100" dirty="0"/>
                        <a:t>45</a:t>
                      </a:r>
                    </a:p>
                  </a:txBody>
                  <a:tcPr marL="68580" marR="68580" marT="34290" marB="34290" anchor="ctr"/>
                </a:tc>
                <a:tc>
                  <a:txBody>
                    <a:bodyPr/>
                    <a:lstStyle/>
                    <a:p>
                      <a:pPr algn="ctr"/>
                      <a:endParaRPr lang="fr-FR" sz="1100" dirty="0"/>
                    </a:p>
                  </a:txBody>
                  <a:tcPr marL="68580" marR="68580" marT="34290" marB="34290" anchor="ctr"/>
                </a:tc>
                <a:extLst>
                  <a:ext uri="{0D108BD9-81ED-4DB2-BD59-A6C34878D82A}">
                    <a16:rowId xmlns:a16="http://schemas.microsoft.com/office/drawing/2014/main" val="10003"/>
                  </a:ext>
                </a:extLst>
              </a:tr>
            </a:tbl>
          </a:graphicData>
        </a:graphic>
      </p:graphicFrame>
      <p:sp>
        <p:nvSpPr>
          <p:cNvPr id="5" name="ZoneTexte 4"/>
          <p:cNvSpPr txBox="1"/>
          <p:nvPr/>
        </p:nvSpPr>
        <p:spPr>
          <a:xfrm>
            <a:off x="-1" y="1881800"/>
            <a:ext cx="5346700" cy="461665"/>
          </a:xfrm>
          <a:prstGeom prst="rect">
            <a:avLst/>
          </a:prstGeom>
          <a:noFill/>
        </p:spPr>
        <p:txBody>
          <a:bodyPr wrap="square" rtlCol="0">
            <a:spAutoFit/>
          </a:bodyPr>
          <a:lstStyle/>
          <a:p>
            <a:r>
              <a:rPr lang="fr-FR" sz="1200" dirty="0"/>
              <a:t>Performance diagnostique du critère de fragmentation/perte des fibres élastiques.</a:t>
            </a:r>
          </a:p>
        </p:txBody>
      </p:sp>
      <p:sp>
        <p:nvSpPr>
          <p:cNvPr id="9" name="ZoneTexte 8"/>
          <p:cNvSpPr txBox="1"/>
          <p:nvPr/>
        </p:nvSpPr>
        <p:spPr>
          <a:xfrm>
            <a:off x="5448300" y="502002"/>
            <a:ext cx="3352800" cy="954107"/>
          </a:xfrm>
          <a:prstGeom prst="rect">
            <a:avLst/>
          </a:prstGeom>
          <a:noFill/>
        </p:spPr>
        <p:txBody>
          <a:bodyPr wrap="square" rtlCol="0">
            <a:spAutoFit/>
          </a:bodyPr>
          <a:lstStyle/>
          <a:p>
            <a:r>
              <a:rPr lang="fr-FR" b="1" dirty="0">
                <a:solidFill>
                  <a:schemeClr val="accent2"/>
                </a:solidFill>
                <a:latin typeface="Questrial"/>
                <a:ea typeface="Questrial"/>
                <a:cs typeface="Questrial"/>
              </a:rPr>
              <a:t>Sensibilité = 88 %</a:t>
            </a:r>
          </a:p>
          <a:p>
            <a:r>
              <a:rPr lang="fr-FR" b="1" dirty="0">
                <a:solidFill>
                  <a:schemeClr val="accent2"/>
                </a:solidFill>
                <a:latin typeface="Questrial"/>
                <a:ea typeface="Questrial"/>
                <a:cs typeface="Questrial"/>
              </a:rPr>
              <a:t>Spécificité = 62 %</a:t>
            </a:r>
          </a:p>
          <a:p>
            <a:r>
              <a:rPr lang="fr-FR" dirty="0">
                <a:solidFill>
                  <a:schemeClr val="accent2"/>
                </a:solidFill>
                <a:latin typeface="Questrial"/>
                <a:ea typeface="Questrial"/>
                <a:cs typeface="Questrial"/>
              </a:rPr>
              <a:t>VPP = 21 %</a:t>
            </a:r>
          </a:p>
          <a:p>
            <a:r>
              <a:rPr lang="fr-FR" dirty="0">
                <a:solidFill>
                  <a:schemeClr val="accent2"/>
                </a:solidFill>
                <a:latin typeface="Questrial"/>
                <a:ea typeface="Questrial"/>
                <a:cs typeface="Questrial"/>
              </a:rPr>
              <a:t>VPN = 98 %</a:t>
            </a:r>
          </a:p>
        </p:txBody>
      </p:sp>
      <p:grpSp>
        <p:nvGrpSpPr>
          <p:cNvPr id="3" name="Groupe 2"/>
          <p:cNvGrpSpPr/>
          <p:nvPr/>
        </p:nvGrpSpPr>
        <p:grpSpPr>
          <a:xfrm>
            <a:off x="0" y="2625725"/>
            <a:ext cx="8293101" cy="2468349"/>
            <a:chOff x="0" y="2625725"/>
            <a:chExt cx="8293101" cy="2468349"/>
          </a:xfrm>
        </p:grpSpPr>
        <p:graphicFrame>
          <p:nvGraphicFramePr>
            <p:cNvPr id="7" name="Espace réservé du contenu 3"/>
            <p:cNvGraphicFramePr>
              <a:graphicFrameLocks/>
            </p:cNvGraphicFramePr>
            <p:nvPr>
              <p:extLst>
                <p:ext uri="{D42A27DB-BD31-4B8C-83A1-F6EECF244321}">
                  <p14:modId xmlns:p14="http://schemas.microsoft.com/office/powerpoint/2010/main" val="784879800"/>
                </p:ext>
              </p:extLst>
            </p:nvPr>
          </p:nvGraphicFramePr>
          <p:xfrm>
            <a:off x="0" y="2625725"/>
            <a:ext cx="5346700" cy="1822018"/>
          </p:xfrm>
          <a:graphic>
            <a:graphicData uri="http://schemas.openxmlformats.org/drawingml/2006/table">
              <a:tbl>
                <a:tblPr firstRow="1" bandRow="1">
                  <a:tableStyleId>{D7AC3CCA-C797-4891-BE02-D94E43425B78}</a:tableStyleId>
                </a:tblPr>
                <a:tblGrid>
                  <a:gridCol w="1336675">
                    <a:extLst>
                      <a:ext uri="{9D8B030D-6E8A-4147-A177-3AD203B41FA5}">
                        <a16:colId xmlns:a16="http://schemas.microsoft.com/office/drawing/2014/main" val="20000"/>
                      </a:ext>
                    </a:extLst>
                  </a:gridCol>
                  <a:gridCol w="1336675">
                    <a:extLst>
                      <a:ext uri="{9D8B030D-6E8A-4147-A177-3AD203B41FA5}">
                        <a16:colId xmlns:a16="http://schemas.microsoft.com/office/drawing/2014/main" val="20001"/>
                      </a:ext>
                    </a:extLst>
                  </a:gridCol>
                  <a:gridCol w="1336675">
                    <a:extLst>
                      <a:ext uri="{9D8B030D-6E8A-4147-A177-3AD203B41FA5}">
                        <a16:colId xmlns:a16="http://schemas.microsoft.com/office/drawing/2014/main" val="20002"/>
                      </a:ext>
                    </a:extLst>
                  </a:gridCol>
                  <a:gridCol w="1336675">
                    <a:extLst>
                      <a:ext uri="{9D8B030D-6E8A-4147-A177-3AD203B41FA5}">
                        <a16:colId xmlns:a16="http://schemas.microsoft.com/office/drawing/2014/main" val="20003"/>
                      </a:ext>
                    </a:extLst>
                  </a:gridCol>
                </a:tblGrid>
                <a:tr h="1041154">
                  <a:tc>
                    <a:txBody>
                      <a:bodyPr/>
                      <a:lstStyle/>
                      <a:p>
                        <a:pPr algn="ctr"/>
                        <a:endParaRPr lang="fr-FR" sz="1100" dirty="0"/>
                      </a:p>
                    </a:txBody>
                    <a:tcPr marL="68580" marR="68580" marT="34290" marB="34290" anchor="ctr"/>
                  </a:tc>
                  <a:tc>
                    <a:txBody>
                      <a:bodyPr/>
                      <a:lstStyle/>
                      <a:p>
                        <a:pPr algn="ctr"/>
                        <a:r>
                          <a:rPr lang="fr-FR" sz="1100" dirty="0"/>
                          <a:t>Fragmentation/</a:t>
                        </a:r>
                      </a:p>
                      <a:p>
                        <a:pPr algn="ctr"/>
                        <a:r>
                          <a:rPr lang="fr-FR" sz="1100" dirty="0"/>
                          <a:t>perte</a:t>
                        </a:r>
                        <a:r>
                          <a:rPr lang="fr-FR" sz="1100" baseline="0" dirty="0"/>
                          <a:t> sévère des fibres élastiques</a:t>
                        </a:r>
                        <a:endParaRPr lang="fr-FR" sz="1100" dirty="0"/>
                      </a:p>
                    </a:txBody>
                    <a:tcPr marL="68580" marR="68580" marT="34290" marB="34290" anchor="ctr"/>
                  </a:tc>
                  <a:tc>
                    <a:txBody>
                      <a:bodyPr/>
                      <a:lstStyle/>
                      <a:p>
                        <a:pPr algn="ctr"/>
                        <a:r>
                          <a:rPr lang="fr-FR" sz="1100"/>
                          <a:t>Fragmentation/</a:t>
                        </a:r>
                      </a:p>
                      <a:p>
                        <a:pPr algn="ctr"/>
                        <a:r>
                          <a:rPr lang="fr-FR" sz="1100"/>
                          <a:t>perte</a:t>
                        </a:r>
                        <a:r>
                          <a:rPr lang="fr-FR" sz="1100" baseline="0"/>
                          <a:t> </a:t>
                        </a:r>
                        <a:r>
                          <a:rPr lang="fr-FR" sz="1100" baseline="0" dirty="0"/>
                          <a:t>au maximum modérée des fibres élastiques</a:t>
                        </a:r>
                        <a:endParaRPr lang="fr-FR" sz="1100" dirty="0"/>
                      </a:p>
                    </a:txBody>
                    <a:tcPr marL="68580" marR="68580" marT="34290" marB="34290" anchor="ctr"/>
                  </a:tc>
                  <a:tc>
                    <a:txBody>
                      <a:bodyPr/>
                      <a:lstStyle/>
                      <a:p>
                        <a:pPr algn="ctr"/>
                        <a:endParaRPr lang="fr-FR" sz="1100" dirty="0"/>
                      </a:p>
                    </a:txBody>
                    <a:tcPr marL="68580" marR="68580" marT="34290" marB="34290" anchor="ctr"/>
                  </a:tc>
                  <a:extLst>
                    <a:ext uri="{0D108BD9-81ED-4DB2-BD59-A6C34878D82A}">
                      <a16:rowId xmlns:a16="http://schemas.microsoft.com/office/drawing/2014/main" val="10000"/>
                    </a:ext>
                  </a:extLst>
                </a:tr>
                <a:tr h="260288">
                  <a:tc>
                    <a:txBody>
                      <a:bodyPr/>
                      <a:lstStyle/>
                      <a:p>
                        <a:pPr algn="ctr"/>
                        <a:r>
                          <a:rPr lang="fr-FR" sz="1100" dirty="0" err="1"/>
                          <a:t>Marfan</a:t>
                        </a:r>
                        <a:r>
                          <a:rPr lang="fr-FR" sz="1100" dirty="0"/>
                          <a:t> </a:t>
                        </a:r>
                      </a:p>
                    </a:txBody>
                    <a:tcPr marL="68580" marR="68580" marT="34290" marB="34290" anchor="ctr"/>
                  </a:tc>
                  <a:tc>
                    <a:txBody>
                      <a:bodyPr/>
                      <a:lstStyle/>
                      <a:p>
                        <a:pPr algn="ctr"/>
                        <a:r>
                          <a:rPr lang="fr-FR" sz="1100" dirty="0"/>
                          <a:t>7</a:t>
                        </a:r>
                      </a:p>
                    </a:txBody>
                    <a:tcPr marL="68580" marR="68580" marT="34290" marB="34290" anchor="ctr"/>
                  </a:tc>
                  <a:tc>
                    <a:txBody>
                      <a:bodyPr/>
                      <a:lstStyle/>
                      <a:p>
                        <a:pPr algn="ctr"/>
                        <a:r>
                          <a:rPr lang="fr-FR" sz="1100" dirty="0"/>
                          <a:t>1</a:t>
                        </a:r>
                      </a:p>
                    </a:txBody>
                    <a:tcPr marL="68580" marR="68580" marT="34290" marB="34290" anchor="ctr"/>
                  </a:tc>
                  <a:tc>
                    <a:txBody>
                      <a:bodyPr/>
                      <a:lstStyle/>
                      <a:p>
                        <a:pPr algn="ctr"/>
                        <a:r>
                          <a:rPr lang="fr-FR" sz="1100" dirty="0"/>
                          <a:t>8</a:t>
                        </a:r>
                      </a:p>
                    </a:txBody>
                    <a:tcPr marL="68580" marR="68580" marT="34290" marB="34290" anchor="ctr"/>
                  </a:tc>
                  <a:extLst>
                    <a:ext uri="{0D108BD9-81ED-4DB2-BD59-A6C34878D82A}">
                      <a16:rowId xmlns:a16="http://schemas.microsoft.com/office/drawing/2014/main" val="10001"/>
                    </a:ext>
                  </a:extLst>
                </a:tr>
                <a:tr h="260288">
                  <a:tc>
                    <a:txBody>
                      <a:bodyPr/>
                      <a:lstStyle/>
                      <a:p>
                        <a:pPr algn="ctr"/>
                        <a:r>
                          <a:rPr lang="fr-FR" sz="1100" dirty="0"/>
                          <a:t>Non </a:t>
                        </a:r>
                        <a:r>
                          <a:rPr lang="fr-FR" sz="1100" dirty="0" err="1"/>
                          <a:t>Marfan</a:t>
                        </a:r>
                        <a:endParaRPr lang="fr-FR" sz="1100" dirty="0"/>
                      </a:p>
                    </a:txBody>
                    <a:tcPr marL="68580" marR="68580" marT="34290" marB="34290" anchor="ctr"/>
                  </a:tc>
                  <a:tc>
                    <a:txBody>
                      <a:bodyPr/>
                      <a:lstStyle/>
                      <a:p>
                        <a:pPr algn="ctr"/>
                        <a:r>
                          <a:rPr lang="fr-FR" sz="1100" dirty="0"/>
                          <a:t>12</a:t>
                        </a:r>
                      </a:p>
                    </a:txBody>
                    <a:tcPr marL="68580" marR="68580" marT="34290" marB="34290" anchor="ctr"/>
                  </a:tc>
                  <a:tc>
                    <a:txBody>
                      <a:bodyPr/>
                      <a:lstStyle/>
                      <a:p>
                        <a:pPr algn="ctr"/>
                        <a:r>
                          <a:rPr lang="fr-FR" sz="1100" dirty="0"/>
                          <a:t>24</a:t>
                        </a:r>
                      </a:p>
                    </a:txBody>
                    <a:tcPr marL="68580" marR="68580" marT="34290" marB="34290" anchor="ctr"/>
                  </a:tc>
                  <a:tc>
                    <a:txBody>
                      <a:bodyPr/>
                      <a:lstStyle/>
                      <a:p>
                        <a:pPr algn="ctr"/>
                        <a:r>
                          <a:rPr lang="fr-FR" sz="1100" dirty="0"/>
                          <a:t>36</a:t>
                        </a:r>
                      </a:p>
                    </a:txBody>
                    <a:tcPr marL="68580" marR="68580" marT="34290" marB="34290" anchor="ctr"/>
                  </a:tc>
                  <a:extLst>
                    <a:ext uri="{0D108BD9-81ED-4DB2-BD59-A6C34878D82A}">
                      <a16:rowId xmlns:a16="http://schemas.microsoft.com/office/drawing/2014/main" val="10002"/>
                    </a:ext>
                  </a:extLst>
                </a:tr>
                <a:tr h="260288">
                  <a:tc>
                    <a:txBody>
                      <a:bodyPr/>
                      <a:lstStyle/>
                      <a:p>
                        <a:pPr algn="ctr"/>
                        <a:endParaRPr lang="fr-FR" sz="1100"/>
                      </a:p>
                    </a:txBody>
                    <a:tcPr marL="68580" marR="68580" marT="34290" marB="34290" anchor="ctr"/>
                  </a:tc>
                  <a:tc>
                    <a:txBody>
                      <a:bodyPr/>
                      <a:lstStyle/>
                      <a:p>
                        <a:pPr algn="ctr"/>
                        <a:r>
                          <a:rPr lang="fr-FR" sz="1100" dirty="0"/>
                          <a:t>19</a:t>
                        </a:r>
                      </a:p>
                    </a:txBody>
                    <a:tcPr marL="68580" marR="68580" marT="34290" marB="34290" anchor="ctr"/>
                  </a:tc>
                  <a:tc>
                    <a:txBody>
                      <a:bodyPr/>
                      <a:lstStyle/>
                      <a:p>
                        <a:pPr algn="ctr"/>
                        <a:r>
                          <a:rPr lang="fr-FR" sz="1100" dirty="0"/>
                          <a:t>25</a:t>
                        </a:r>
                      </a:p>
                    </a:txBody>
                    <a:tcPr marL="68580" marR="68580" marT="34290" marB="34290" anchor="ctr"/>
                  </a:tc>
                  <a:tc>
                    <a:txBody>
                      <a:bodyPr/>
                      <a:lstStyle/>
                      <a:p>
                        <a:pPr algn="ctr"/>
                        <a:endParaRPr lang="fr-FR" sz="1100" dirty="0"/>
                      </a:p>
                    </a:txBody>
                    <a:tcPr marL="68580" marR="68580" marT="34290" marB="34290" anchor="ctr"/>
                  </a:tc>
                  <a:extLst>
                    <a:ext uri="{0D108BD9-81ED-4DB2-BD59-A6C34878D82A}">
                      <a16:rowId xmlns:a16="http://schemas.microsoft.com/office/drawing/2014/main" val="10003"/>
                    </a:ext>
                  </a:extLst>
                </a:tr>
              </a:tbl>
            </a:graphicData>
          </a:graphic>
        </p:graphicFrame>
        <p:sp>
          <p:nvSpPr>
            <p:cNvPr id="8" name="ZoneTexte 7"/>
            <p:cNvSpPr txBox="1"/>
            <p:nvPr/>
          </p:nvSpPr>
          <p:spPr>
            <a:xfrm>
              <a:off x="0" y="4447743"/>
              <a:ext cx="5346699" cy="646331"/>
            </a:xfrm>
            <a:prstGeom prst="rect">
              <a:avLst/>
            </a:prstGeom>
            <a:noFill/>
          </p:spPr>
          <p:txBody>
            <a:bodyPr wrap="square" rtlCol="0">
              <a:spAutoFit/>
            </a:bodyPr>
            <a:lstStyle/>
            <a:p>
              <a:r>
                <a:rPr lang="fr-FR" sz="1200" dirty="0"/>
                <a:t>Performance diagnostique du critère de fragmentation/perte des fibres élastiques chez les patients de </a:t>
              </a:r>
              <a:r>
                <a:rPr lang="fr-FR" sz="1200" b="1" dirty="0"/>
                <a:t>moins de 60 ans</a:t>
              </a:r>
              <a:r>
                <a:rPr lang="fr-FR" sz="1200" dirty="0"/>
                <a:t>.</a:t>
              </a:r>
            </a:p>
            <a:p>
              <a:endParaRPr lang="fr-FR" sz="1200" dirty="0"/>
            </a:p>
          </p:txBody>
        </p:sp>
        <p:sp>
          <p:nvSpPr>
            <p:cNvPr id="10" name="ZoneTexte 9"/>
            <p:cNvSpPr txBox="1"/>
            <p:nvPr/>
          </p:nvSpPr>
          <p:spPr>
            <a:xfrm>
              <a:off x="5448300" y="3135721"/>
              <a:ext cx="2844801" cy="1015663"/>
            </a:xfrm>
            <a:prstGeom prst="rect">
              <a:avLst/>
            </a:prstGeom>
            <a:noFill/>
          </p:spPr>
          <p:txBody>
            <a:bodyPr wrap="square" rtlCol="0">
              <a:spAutoFit/>
            </a:bodyPr>
            <a:lstStyle/>
            <a:p>
              <a:r>
                <a:rPr lang="fr-FR" sz="1200" b="1" i="1" dirty="0">
                  <a:solidFill>
                    <a:schemeClr val="accent2"/>
                  </a:solidFill>
                  <a:latin typeface="Questrial"/>
                  <a:ea typeface="Questrial"/>
                  <a:cs typeface="Questrial"/>
                </a:rPr>
                <a:t>Avant 60 ans :</a:t>
              </a:r>
            </a:p>
            <a:p>
              <a:r>
                <a:rPr lang="fr-FR" sz="1200" b="1" dirty="0">
                  <a:solidFill>
                    <a:schemeClr val="accent2"/>
                  </a:solidFill>
                  <a:latin typeface="Questrial"/>
                  <a:ea typeface="Questrial"/>
                  <a:cs typeface="Questrial"/>
                </a:rPr>
                <a:t>Sensibilité = 88 %</a:t>
              </a:r>
            </a:p>
            <a:p>
              <a:r>
                <a:rPr lang="fr-FR" sz="1200" b="1" dirty="0">
                  <a:solidFill>
                    <a:schemeClr val="accent2"/>
                  </a:solidFill>
                  <a:latin typeface="Questrial"/>
                  <a:ea typeface="Questrial"/>
                  <a:cs typeface="Questrial"/>
                </a:rPr>
                <a:t>Spécificité = 67 %</a:t>
              </a:r>
            </a:p>
            <a:p>
              <a:r>
                <a:rPr lang="fr-FR" sz="1200" dirty="0">
                  <a:solidFill>
                    <a:schemeClr val="accent2"/>
                  </a:solidFill>
                  <a:latin typeface="Questrial"/>
                  <a:ea typeface="Questrial"/>
                  <a:cs typeface="Questrial"/>
                </a:rPr>
                <a:t>VPP = 37 %</a:t>
              </a:r>
            </a:p>
            <a:p>
              <a:r>
                <a:rPr lang="fr-FR" sz="1200" dirty="0">
                  <a:solidFill>
                    <a:schemeClr val="accent2"/>
                  </a:solidFill>
                  <a:latin typeface="Questrial"/>
                  <a:ea typeface="Questrial"/>
                  <a:cs typeface="Questrial"/>
                </a:rPr>
                <a:t>VPN = 96 %</a:t>
              </a:r>
            </a:p>
          </p:txBody>
        </p:sp>
      </p:grpSp>
      <p:sp>
        <p:nvSpPr>
          <p:cNvPr id="11" name="ZoneTexte 10"/>
          <p:cNvSpPr txBox="1"/>
          <p:nvPr/>
        </p:nvSpPr>
        <p:spPr>
          <a:xfrm>
            <a:off x="5448300" y="1922736"/>
            <a:ext cx="3695700" cy="830997"/>
          </a:xfrm>
          <a:prstGeom prst="rect">
            <a:avLst/>
          </a:prstGeom>
          <a:noFill/>
        </p:spPr>
        <p:txBody>
          <a:bodyPr wrap="square" rtlCol="0">
            <a:spAutoFit/>
          </a:bodyPr>
          <a:lstStyle/>
          <a:p>
            <a:r>
              <a:rPr lang="fr-FR" sz="1200" dirty="0">
                <a:solidFill>
                  <a:schemeClr val="accent2"/>
                </a:solidFill>
                <a:latin typeface="Questrial"/>
                <a:ea typeface="Questrial"/>
                <a:cs typeface="Questrial"/>
              </a:rPr>
              <a:t>L’utilisation du score global (sévérité x distribution) ou du critère de dégénérescence globale de la média n’ont pas permis d’obtenir de meilleures performances diagnostiques.</a:t>
            </a:r>
          </a:p>
        </p:txBody>
      </p:sp>
    </p:spTree>
    <p:extLst>
      <p:ext uri="{BB962C8B-B14F-4D97-AF65-F5344CB8AC3E}">
        <p14:creationId xmlns:p14="http://schemas.microsoft.com/office/powerpoint/2010/main" val="388056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Corrélation avec les données radiologiques</a:t>
            </a:r>
          </a:p>
        </p:txBody>
      </p:sp>
      <p:sp>
        <p:nvSpPr>
          <p:cNvPr id="5" name="Espace réservé du contenu 4"/>
          <p:cNvSpPr>
            <a:spLocks noGrp="1"/>
          </p:cNvSpPr>
          <p:nvPr>
            <p:ph idx="1"/>
          </p:nvPr>
        </p:nvSpPr>
        <p:spPr>
          <a:xfrm>
            <a:off x="628650" y="1369219"/>
            <a:ext cx="8070850" cy="3263504"/>
          </a:xfrm>
        </p:spPr>
        <p:txBody>
          <a:bodyPr>
            <a:noAutofit/>
          </a:bodyPr>
          <a:lstStyle/>
          <a:p>
            <a:r>
              <a:rPr lang="fr-FR" sz="1600" dirty="0"/>
              <a:t>Le </a:t>
            </a:r>
            <a:r>
              <a:rPr lang="fr-FR" sz="1600" u="sng" dirty="0"/>
              <a:t>MEMA-I</a:t>
            </a:r>
            <a:r>
              <a:rPr lang="fr-FR" sz="1600" dirty="0"/>
              <a:t> en terme de sévérité et distribution est associé à l’augmentation du diamètre de l’aorte ascendante </a:t>
            </a:r>
            <a:r>
              <a:rPr lang="fr-FR" sz="1600" dirty="0" err="1"/>
              <a:t>pré-opératoire</a:t>
            </a:r>
            <a:r>
              <a:rPr lang="fr-FR" sz="1600" dirty="0"/>
              <a:t> (p = 0,008  et p = 0,018 )</a:t>
            </a:r>
          </a:p>
          <a:p>
            <a:pPr marL="114300" indent="0">
              <a:buNone/>
            </a:pPr>
            <a:endParaRPr lang="fr-FR" sz="1600" dirty="0"/>
          </a:p>
          <a:p>
            <a:r>
              <a:rPr lang="fr-FR" sz="1600" dirty="0"/>
              <a:t>La </a:t>
            </a:r>
            <a:r>
              <a:rPr lang="fr-FR" sz="1600" u="sng" dirty="0"/>
              <a:t>fragmentation / perte des fibres élastiques</a:t>
            </a:r>
            <a:r>
              <a:rPr lang="fr-FR" sz="1600" dirty="0"/>
              <a:t> en terme de sévérité et distribution est associée à :</a:t>
            </a:r>
          </a:p>
          <a:p>
            <a:pPr lvl="1">
              <a:spcBef>
                <a:spcPts val="0"/>
              </a:spcBef>
            </a:pPr>
            <a:r>
              <a:rPr lang="fr-FR" sz="1600" dirty="0"/>
              <a:t>L’augmentation du diamètre de l’aorte ascendante </a:t>
            </a:r>
            <a:r>
              <a:rPr lang="fr-FR" sz="1600" dirty="0" err="1"/>
              <a:t>pré-opératoire</a:t>
            </a:r>
            <a:r>
              <a:rPr lang="fr-FR" sz="1600" dirty="0"/>
              <a:t> (p = 0,002 et p = 0,001)</a:t>
            </a:r>
          </a:p>
          <a:p>
            <a:pPr lvl="1">
              <a:spcBef>
                <a:spcPts val="0"/>
              </a:spcBef>
            </a:pPr>
            <a:r>
              <a:rPr lang="fr-FR" sz="1600" dirty="0"/>
              <a:t>L’augmentation du diamètre du sinus aortique </a:t>
            </a:r>
            <a:r>
              <a:rPr lang="fr-FR" sz="1600" dirty="0" err="1"/>
              <a:t>pré-opératoire</a:t>
            </a:r>
            <a:r>
              <a:rPr lang="fr-FR" sz="1600" dirty="0"/>
              <a:t>, uniquement pour la sévérité (p = 0,026)</a:t>
            </a:r>
          </a:p>
          <a:p>
            <a:pPr marL="596900" lvl="1" indent="0">
              <a:spcBef>
                <a:spcPts val="0"/>
              </a:spcBef>
              <a:buNone/>
            </a:pPr>
            <a:endParaRPr lang="fr-FR" sz="1600" dirty="0"/>
          </a:p>
          <a:p>
            <a:r>
              <a:rPr lang="fr-FR" sz="1600" dirty="0"/>
              <a:t>La </a:t>
            </a:r>
            <a:r>
              <a:rPr lang="fr-FR" sz="1600" u="sng" dirty="0"/>
              <a:t>dégénérescence globale de la média</a:t>
            </a:r>
            <a:r>
              <a:rPr lang="fr-FR" sz="1600" dirty="0"/>
              <a:t> est associée à :</a:t>
            </a:r>
          </a:p>
          <a:p>
            <a:pPr lvl="1">
              <a:spcBef>
                <a:spcPts val="0"/>
              </a:spcBef>
            </a:pPr>
            <a:r>
              <a:rPr lang="fr-FR" sz="1600" dirty="0"/>
              <a:t>L’augmentation du diamètre de l’aorte ascendante </a:t>
            </a:r>
            <a:r>
              <a:rPr lang="fr-FR" sz="1600" dirty="0" err="1"/>
              <a:t>pré-opératoire</a:t>
            </a:r>
            <a:r>
              <a:rPr lang="fr-FR" sz="1600" dirty="0"/>
              <a:t> (p = 0,017)</a:t>
            </a:r>
          </a:p>
          <a:p>
            <a:pPr lvl="1">
              <a:spcBef>
                <a:spcPts val="0"/>
              </a:spcBef>
            </a:pPr>
            <a:r>
              <a:rPr lang="fr-FR" sz="1600" dirty="0"/>
              <a:t>L’augmentation du diamètre du sinus aortique </a:t>
            </a:r>
            <a:r>
              <a:rPr lang="fr-FR" sz="1600" dirty="0" err="1"/>
              <a:t>pré-opératoire</a:t>
            </a:r>
            <a:r>
              <a:rPr lang="fr-FR" sz="1600" dirty="0"/>
              <a:t> (p = 0,045)</a:t>
            </a:r>
          </a:p>
        </p:txBody>
      </p:sp>
    </p:spTree>
    <p:extLst>
      <p:ext uri="{BB962C8B-B14F-4D97-AF65-F5344CB8AC3E}">
        <p14:creationId xmlns:p14="http://schemas.microsoft.com/office/powerpoint/2010/main" val="114045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056" y="2"/>
            <a:ext cx="8091548" cy="4718146"/>
          </a:xfrm>
          <a:prstGeom prst="rect">
            <a:avLst/>
          </a:prstGeom>
          <a:noFill/>
        </p:spPr>
      </p:pic>
      <p:sp>
        <p:nvSpPr>
          <p:cNvPr id="5" name="ZoneTexte 4"/>
          <p:cNvSpPr txBox="1"/>
          <p:nvPr/>
        </p:nvSpPr>
        <p:spPr>
          <a:xfrm>
            <a:off x="248056" y="4718148"/>
            <a:ext cx="8167175" cy="461665"/>
          </a:xfrm>
          <a:prstGeom prst="rect">
            <a:avLst/>
          </a:prstGeom>
          <a:noFill/>
        </p:spPr>
        <p:txBody>
          <a:bodyPr wrap="square" rtlCol="0">
            <a:spAutoFit/>
          </a:bodyPr>
          <a:lstStyle/>
          <a:p>
            <a:r>
              <a:rPr lang="fr-FR" sz="1200" b="1" dirty="0"/>
              <a:t>Survie globale et survie sans chirurgie en fonction du contexte clinique et en fonction de la dégénérescence globale de la média</a:t>
            </a:r>
          </a:p>
        </p:txBody>
      </p:sp>
    </p:spTree>
    <p:extLst>
      <p:ext uri="{BB962C8B-B14F-4D97-AF65-F5344CB8AC3E}">
        <p14:creationId xmlns:p14="http://schemas.microsoft.com/office/powerpoint/2010/main" val="280416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a:t>Reproductilibité</a:t>
            </a:r>
            <a:endParaRPr lang="fr-FR" b="1" dirty="0"/>
          </a:p>
        </p:txBody>
      </p:sp>
      <p:sp>
        <p:nvSpPr>
          <p:cNvPr id="3" name="Espace réservé du contenu 2"/>
          <p:cNvSpPr>
            <a:spLocks noGrp="1"/>
          </p:cNvSpPr>
          <p:nvPr>
            <p:ph idx="1"/>
          </p:nvPr>
        </p:nvSpPr>
        <p:spPr>
          <a:xfrm>
            <a:off x="311700" y="1152475"/>
            <a:ext cx="8048529" cy="3416400"/>
          </a:xfrm>
        </p:spPr>
        <p:txBody>
          <a:bodyPr/>
          <a:lstStyle/>
          <a:p>
            <a:r>
              <a:rPr lang="fr-FR" sz="2000" dirty="0"/>
              <a:t>Reproductibilité inter-observateur :</a:t>
            </a:r>
          </a:p>
          <a:p>
            <a:pPr lvl="1"/>
            <a:r>
              <a:rPr lang="fr-FR" sz="1600" dirty="0"/>
              <a:t>Faible, concernant la sévérité et la distribution du MEMA-I, ainsi que la distribution du MEMA-T (</a:t>
            </a:r>
            <a:r>
              <a:rPr lang="fr-FR" sz="1600" b="1" dirty="0"/>
              <a:t>kappa &lt; 0,200</a:t>
            </a:r>
            <a:r>
              <a:rPr lang="fr-FR" sz="1600" dirty="0"/>
              <a:t>)</a:t>
            </a:r>
          </a:p>
          <a:p>
            <a:pPr lvl="1"/>
            <a:r>
              <a:rPr lang="fr-FR" sz="1600" dirty="0"/>
              <a:t>Moyenne, concernant la sévérité du MEMA-T (</a:t>
            </a:r>
            <a:r>
              <a:rPr lang="fr-FR" sz="1600" b="1" dirty="0"/>
              <a:t>0,205</a:t>
            </a:r>
            <a:r>
              <a:rPr lang="fr-FR" sz="1600" dirty="0"/>
              <a:t>) et la distribution de la fragmentation/perte des fibres élastiques (</a:t>
            </a:r>
            <a:r>
              <a:rPr lang="fr-FR" sz="1600" b="1" dirty="0"/>
              <a:t>0,354</a:t>
            </a:r>
            <a:r>
              <a:rPr lang="fr-FR" sz="1600" dirty="0"/>
              <a:t>)</a:t>
            </a:r>
          </a:p>
          <a:p>
            <a:pPr lvl="1"/>
            <a:r>
              <a:rPr lang="fr-FR" sz="1600" dirty="0"/>
              <a:t>Bonne, concernant la sévérité de la fragmentation/perte des fibres élastiques (</a:t>
            </a:r>
            <a:r>
              <a:rPr lang="fr-FR" sz="1600" b="1" dirty="0"/>
              <a:t>0,696</a:t>
            </a:r>
            <a:r>
              <a:rPr lang="fr-FR" sz="1600" dirty="0"/>
              <a:t>)</a:t>
            </a:r>
          </a:p>
          <a:p>
            <a:pPr lvl="1"/>
            <a:endParaRPr lang="fr-FR" sz="1600" dirty="0"/>
          </a:p>
        </p:txBody>
      </p:sp>
    </p:spTree>
    <p:extLst>
      <p:ext uri="{BB962C8B-B14F-4D97-AF65-F5344CB8AC3E}">
        <p14:creationId xmlns:p14="http://schemas.microsoft.com/office/powerpoint/2010/main" val="2438888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4"/>
        <p:cNvGrpSpPr/>
        <p:nvPr/>
      </p:nvGrpSpPr>
      <p:grpSpPr>
        <a:xfrm>
          <a:off x="0" y="0"/>
          <a:ext cx="0" cy="0"/>
          <a:chOff x="0" y="0"/>
          <a:chExt cx="0" cy="0"/>
        </a:xfrm>
      </p:grpSpPr>
      <p:sp>
        <p:nvSpPr>
          <p:cNvPr id="1015" name="Google Shape;1015;p35"/>
          <p:cNvSpPr/>
          <p:nvPr/>
        </p:nvSpPr>
        <p:spPr>
          <a:xfrm>
            <a:off x="3524018" y="2106868"/>
            <a:ext cx="1173900" cy="117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txBox="1">
            <a:spLocks noGrp="1"/>
          </p:cNvSpPr>
          <p:nvPr>
            <p:ph type="title"/>
          </p:nvPr>
        </p:nvSpPr>
        <p:spPr>
          <a:xfrm>
            <a:off x="612320" y="2574469"/>
            <a:ext cx="3960179" cy="7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Discussion</a:t>
            </a:r>
            <a:endParaRPr dirty="0"/>
          </a:p>
        </p:txBody>
      </p:sp>
      <p:sp>
        <p:nvSpPr>
          <p:cNvPr id="1017" name="Google Shape;1017;p35"/>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sp>
        <p:nvSpPr>
          <p:cNvPr id="1018" name="Google Shape;1018;p3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r>
              <a:rPr lang="fr-FR" dirty="0"/>
              <a:t>Conclusion et perspectives</a:t>
            </a:r>
          </a:p>
          <a:p>
            <a:pPr marL="0" lvl="0" indent="0"/>
            <a:endParaRPr lang="fr-FR" dirty="0"/>
          </a:p>
        </p:txBody>
      </p:sp>
      <p:cxnSp>
        <p:nvCxnSpPr>
          <p:cNvPr id="1019" name="Google Shape;1019;p35"/>
          <p:cNvCxnSpPr/>
          <p:nvPr/>
        </p:nvCxnSpPr>
        <p:spPr>
          <a:xfrm>
            <a:off x="4834500" y="1800518"/>
            <a:ext cx="2700" cy="15075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73573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Lésions histologiques dans le syndrome de Marfan</a:t>
            </a:r>
          </a:p>
        </p:txBody>
      </p:sp>
      <p:sp>
        <p:nvSpPr>
          <p:cNvPr id="3" name="Espace réservé du contenu 2"/>
          <p:cNvSpPr>
            <a:spLocks noGrp="1"/>
          </p:cNvSpPr>
          <p:nvPr>
            <p:ph idx="1"/>
          </p:nvPr>
        </p:nvSpPr>
        <p:spPr/>
        <p:txBody>
          <a:bodyPr/>
          <a:lstStyle/>
          <a:p>
            <a:r>
              <a:rPr lang="fr-FR" dirty="0"/>
              <a:t>Pas de lésion histologique vraiment spécifique du syndrome de Marfan</a:t>
            </a:r>
          </a:p>
          <a:p>
            <a:pPr lvl="7"/>
            <a:endParaRPr lang="fr-FR" dirty="0"/>
          </a:p>
          <a:p>
            <a:r>
              <a:rPr lang="fr-FR" dirty="0"/>
              <a:t>Certains auteurs décrivent une dégénérescence globale de la média plus sévère chez les patients présentant un syndrome de </a:t>
            </a:r>
            <a:r>
              <a:rPr lang="fr-FR" dirty="0" err="1"/>
              <a:t>Marfan</a:t>
            </a:r>
            <a:r>
              <a:rPr lang="fr-FR" dirty="0"/>
              <a:t>, avec une spécificité plus importante du MEMA-T </a:t>
            </a:r>
          </a:p>
          <a:p>
            <a:r>
              <a:rPr lang="fr-FR" dirty="0"/>
              <a:t>Dans notre étude, la fragmentation/perte des fibres élastiques était la plus spécifique du syndrome de Marfan : </a:t>
            </a:r>
            <a:r>
              <a:rPr lang="fr-FR" sz="1800" dirty="0"/>
              <a:t>recommandation de </a:t>
            </a:r>
            <a:r>
              <a:rPr lang="fr-FR" sz="1800" b="1" dirty="0"/>
              <a:t>rechercher de façon systématique un syndrome de Marfan chez les patients de moins de 60 ans ayant une fragmentation/perte sévère des fibres élastiques </a:t>
            </a:r>
            <a:r>
              <a:rPr lang="fr-FR" sz="1800" dirty="0"/>
              <a:t>(Se = 88 %, </a:t>
            </a:r>
            <a:r>
              <a:rPr lang="fr-FR" sz="1800" dirty="0" err="1"/>
              <a:t>Sp</a:t>
            </a:r>
            <a:r>
              <a:rPr lang="fr-FR" sz="1800" dirty="0"/>
              <a:t> = 65 %) ; à confirmer dans d’autres cohortes</a:t>
            </a:r>
          </a:p>
          <a:p>
            <a:pPr marL="114300" indent="0">
              <a:buNone/>
            </a:pPr>
            <a:endParaRPr lang="fr-FR" sz="1400" dirty="0"/>
          </a:p>
          <a:p>
            <a:r>
              <a:rPr lang="fr-FR" dirty="0"/>
              <a:t>Manque de reproductibilité des autres critères</a:t>
            </a:r>
          </a:p>
          <a:p>
            <a:endParaRPr lang="fr-FR" dirty="0"/>
          </a:p>
        </p:txBody>
      </p:sp>
    </p:spTree>
    <p:extLst>
      <p:ext uri="{BB962C8B-B14F-4D97-AF65-F5344CB8AC3E}">
        <p14:creationId xmlns:p14="http://schemas.microsoft.com/office/powerpoint/2010/main" val="2535693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Bicuspidie aortique</a:t>
            </a:r>
          </a:p>
        </p:txBody>
      </p:sp>
      <p:sp>
        <p:nvSpPr>
          <p:cNvPr id="3" name="Espace réservé du contenu 2"/>
          <p:cNvSpPr>
            <a:spLocks noGrp="1"/>
          </p:cNvSpPr>
          <p:nvPr>
            <p:ph idx="1"/>
          </p:nvPr>
        </p:nvSpPr>
        <p:spPr/>
        <p:txBody>
          <a:bodyPr/>
          <a:lstStyle/>
          <a:p>
            <a:r>
              <a:rPr lang="fr-FR" dirty="0"/>
              <a:t>La dégénérescence de la média est moins souvent retrouvée chez les patients présentant une bicuspidie aortique</a:t>
            </a:r>
          </a:p>
          <a:p>
            <a:pPr lvl="7"/>
            <a:endParaRPr lang="fr-FR" dirty="0"/>
          </a:p>
          <a:p>
            <a:r>
              <a:rPr lang="fr-FR" dirty="0"/>
              <a:t>Ces résultats sont en accord avec les études les plus récentes</a:t>
            </a:r>
          </a:p>
          <a:p>
            <a:pPr lvl="7"/>
            <a:endParaRPr lang="fr-FR" dirty="0"/>
          </a:p>
          <a:p>
            <a:r>
              <a:rPr lang="fr-FR" dirty="0"/>
              <a:t>D’autres mécanismes seraient donc impliqués dans la survenue d’anévrismes chez ces patients</a:t>
            </a:r>
          </a:p>
          <a:p>
            <a:pPr lvl="7"/>
            <a:endParaRPr lang="fr-FR" dirty="0"/>
          </a:p>
          <a:p>
            <a:r>
              <a:rPr lang="fr-FR" dirty="0"/>
              <a:t>« Théorie hémodynamique » vs « Théorie génétique »</a:t>
            </a:r>
          </a:p>
        </p:txBody>
      </p:sp>
    </p:spTree>
    <p:extLst>
      <p:ext uri="{BB962C8B-B14F-4D97-AF65-F5344CB8AC3E}">
        <p14:creationId xmlns:p14="http://schemas.microsoft.com/office/powerpoint/2010/main" val="410753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B41F2-5468-7FB7-E50A-D7D0A5CEF4B8}"/>
              </a:ext>
            </a:extLst>
          </p:cNvPr>
          <p:cNvSpPr>
            <a:spLocks noGrp="1"/>
          </p:cNvSpPr>
          <p:nvPr>
            <p:ph type="title"/>
          </p:nvPr>
        </p:nvSpPr>
        <p:spPr/>
        <p:txBody>
          <a:bodyPr/>
          <a:lstStyle/>
          <a:p>
            <a:pPr algn="ctr"/>
            <a:r>
              <a:rPr lang="fr-FR" b="1" dirty="0"/>
              <a:t>Conclusion</a:t>
            </a:r>
            <a:endParaRPr lang="en-US" b="1" dirty="0"/>
          </a:p>
        </p:txBody>
      </p:sp>
      <p:sp>
        <p:nvSpPr>
          <p:cNvPr id="3" name="Espace réservé du contenu 2">
            <a:extLst>
              <a:ext uri="{FF2B5EF4-FFF2-40B4-BE49-F238E27FC236}">
                <a16:creationId xmlns:a16="http://schemas.microsoft.com/office/drawing/2014/main" id="{25A80A4A-AAF1-5170-0D49-D6D2B3B44A4C}"/>
              </a:ext>
            </a:extLst>
          </p:cNvPr>
          <p:cNvSpPr>
            <a:spLocks noGrp="1"/>
          </p:cNvSpPr>
          <p:nvPr>
            <p:ph idx="1"/>
          </p:nvPr>
        </p:nvSpPr>
        <p:spPr/>
        <p:txBody>
          <a:bodyPr/>
          <a:lstStyle/>
          <a:p>
            <a:r>
              <a:rPr lang="fr-FR" dirty="0"/>
              <a:t>Intérêt de décrire de façon précise les lésions histologiques, avec cependant manque de reproductibilité de certains paramètres</a:t>
            </a:r>
            <a:endParaRPr lang="en-US" dirty="0"/>
          </a:p>
          <a:p>
            <a:r>
              <a:rPr lang="fr-FR" dirty="0"/>
              <a:t>Bonne corrélation avec certains contextes cliniques et avec les données radiologiques </a:t>
            </a:r>
          </a:p>
          <a:p>
            <a:endParaRPr lang="fr-FR" dirty="0"/>
          </a:p>
          <a:p>
            <a:r>
              <a:rPr lang="fr-FR" dirty="0"/>
              <a:t>Fragmentation/perte des fibres élastiques significativement plus fréquente chez les patients présentant un syndrome de Marfan</a:t>
            </a:r>
          </a:p>
          <a:p>
            <a:r>
              <a:rPr lang="fr-FR" dirty="0"/>
              <a:t>Critère reproductible et sensible</a:t>
            </a:r>
          </a:p>
          <a:p>
            <a:pPr marL="114300" indent="0">
              <a:buNone/>
            </a:pPr>
            <a:endParaRPr lang="fr-FR" dirty="0"/>
          </a:p>
          <a:p>
            <a:pPr marL="114300" indent="0">
              <a:buNone/>
            </a:pPr>
            <a:r>
              <a:rPr lang="fr-FR" dirty="0"/>
              <a:t>-&gt; Recommandation (sous réserve effectifs faibles ) : rechercher systématiquement un syndrome de Marfan chez les patients de moins de 60 ans ayant une fragmentation/perte sévère des fibres élastiques, quelle que soit l’étendue de ces lésions</a:t>
            </a:r>
          </a:p>
          <a:p>
            <a:pPr marL="114300" indent="0">
              <a:buNone/>
            </a:pPr>
            <a:endParaRPr lang="fr-FR" dirty="0"/>
          </a:p>
        </p:txBody>
      </p:sp>
      <p:sp>
        <p:nvSpPr>
          <p:cNvPr id="4" name="Espace réservé du numéro de diapositive 3">
            <a:extLst>
              <a:ext uri="{FF2B5EF4-FFF2-40B4-BE49-F238E27FC236}">
                <a16:creationId xmlns:a16="http://schemas.microsoft.com/office/drawing/2014/main" id="{3E367002-D308-3C88-B77E-6513E81108B4}"/>
              </a:ext>
            </a:extLst>
          </p:cNvPr>
          <p:cNvSpPr>
            <a:spLocks noGrp="1"/>
          </p:cNvSpPr>
          <p:nvPr>
            <p:ph type="sldNum" sz="quarter" idx="12"/>
          </p:nvPr>
        </p:nvSpPr>
        <p:spPr/>
        <p:txBody>
          <a:bodyPr/>
          <a:lstStyle/>
          <a:p>
            <a:fld id="{F2066FAA-0867-F54A-A5C7-834C23D80517}" type="slidenum">
              <a:rPr lang="fr-FR" smtClean="0"/>
              <a:t>27</a:t>
            </a:fld>
            <a:endParaRPr lang="fr-FR"/>
          </a:p>
        </p:txBody>
      </p:sp>
    </p:spTree>
    <p:extLst>
      <p:ext uri="{BB962C8B-B14F-4D97-AF65-F5344CB8AC3E}">
        <p14:creationId xmlns:p14="http://schemas.microsoft.com/office/powerpoint/2010/main" val="347192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700" y="-32415"/>
            <a:ext cx="8520600" cy="572700"/>
          </a:xfrm>
        </p:spPr>
        <p:txBody>
          <a:bodyPr/>
          <a:lstStyle/>
          <a:p>
            <a:pPr algn="ctr"/>
            <a:r>
              <a:rPr lang="fr-FR" b="1" dirty="0"/>
              <a:t>Bibliographie</a:t>
            </a:r>
          </a:p>
        </p:txBody>
      </p:sp>
      <p:sp>
        <p:nvSpPr>
          <p:cNvPr id="3" name="Espace réservé du contenu 2"/>
          <p:cNvSpPr>
            <a:spLocks noGrp="1"/>
          </p:cNvSpPr>
          <p:nvPr>
            <p:ph idx="1"/>
          </p:nvPr>
        </p:nvSpPr>
        <p:spPr>
          <a:xfrm>
            <a:off x="311700" y="430216"/>
            <a:ext cx="8520600" cy="4469704"/>
          </a:xfrm>
        </p:spPr>
        <p:txBody>
          <a:bodyPr>
            <a:noAutofit/>
          </a:bodyPr>
          <a:lstStyle/>
          <a:p>
            <a:pPr marL="0" indent="0">
              <a:spcAft>
                <a:spcPts val="200"/>
              </a:spcAft>
              <a:buNone/>
            </a:pPr>
            <a:r>
              <a:rPr lang="en-US" sz="900" dirty="0" err="1"/>
              <a:t>Halushka</a:t>
            </a:r>
            <a:r>
              <a:rPr lang="en-US" sz="900" dirty="0"/>
              <a:t> MK, </a:t>
            </a:r>
            <a:r>
              <a:rPr lang="en-US" sz="900" dirty="0" err="1"/>
              <a:t>Angelini</a:t>
            </a:r>
            <a:r>
              <a:rPr lang="en-US" sz="900" dirty="0"/>
              <a:t> A, </a:t>
            </a:r>
            <a:r>
              <a:rPr lang="en-US" sz="900" dirty="0" err="1"/>
              <a:t>Bartoloni</a:t>
            </a:r>
            <a:r>
              <a:rPr lang="en-US" sz="900" dirty="0"/>
              <a:t> G, Basso C, </a:t>
            </a:r>
            <a:r>
              <a:rPr lang="en-US" sz="900" dirty="0" err="1"/>
              <a:t>Batoroeva</a:t>
            </a:r>
            <a:r>
              <a:rPr lang="en-US" sz="900" dirty="0"/>
              <a:t> L, </a:t>
            </a:r>
            <a:r>
              <a:rPr lang="en-US" sz="900" dirty="0" err="1"/>
              <a:t>Bruneval</a:t>
            </a:r>
            <a:r>
              <a:rPr lang="en-US" sz="900" dirty="0"/>
              <a:t> P, </a:t>
            </a:r>
            <a:r>
              <a:rPr lang="en-US" sz="900" i="1" dirty="0"/>
              <a:t>and al.</a:t>
            </a:r>
            <a:r>
              <a:rPr lang="en-US" sz="900" dirty="0"/>
              <a:t> Consensus statement on surgical pathology of the aorta from the Society for Cardiovascular Pathology and the Association For European Cardiovascular Pathology: II. </a:t>
            </a:r>
            <a:r>
              <a:rPr lang="en-US" sz="900" dirty="0" err="1"/>
              <a:t>Noninflammatory</a:t>
            </a:r>
            <a:r>
              <a:rPr lang="en-US" sz="900" dirty="0"/>
              <a:t> degenerative diseases - nomenclature and diagnostic criteria. </a:t>
            </a:r>
            <a:r>
              <a:rPr lang="en-US" sz="900" dirty="0" err="1"/>
              <a:t>Cardiovasc</a:t>
            </a:r>
            <a:r>
              <a:rPr lang="en-US" sz="900" dirty="0"/>
              <a:t> </a:t>
            </a:r>
            <a:r>
              <a:rPr lang="en-US" sz="900" dirty="0" err="1"/>
              <a:t>Pathol</a:t>
            </a:r>
            <a:r>
              <a:rPr lang="en-US" sz="900" dirty="0"/>
              <a:t> Off J </a:t>
            </a:r>
            <a:r>
              <a:rPr lang="en-US" sz="900" dirty="0" err="1"/>
              <a:t>Soc</a:t>
            </a:r>
            <a:r>
              <a:rPr lang="en-US" sz="900" dirty="0"/>
              <a:t> </a:t>
            </a:r>
            <a:r>
              <a:rPr lang="en-US" sz="900" dirty="0" err="1"/>
              <a:t>Cardiovasc</a:t>
            </a:r>
            <a:r>
              <a:rPr lang="en-US" sz="900" dirty="0"/>
              <a:t> </a:t>
            </a:r>
            <a:r>
              <a:rPr lang="en-US" sz="900" dirty="0" err="1"/>
              <a:t>Pathol</a:t>
            </a:r>
            <a:r>
              <a:rPr lang="en-US" sz="900" dirty="0"/>
              <a:t>. </a:t>
            </a:r>
            <a:r>
              <a:rPr lang="en-US" sz="900" dirty="0" err="1"/>
              <a:t>juin</a:t>
            </a:r>
            <a:r>
              <a:rPr lang="en-US" sz="900" dirty="0"/>
              <a:t> 2016;25(3):247‑57. </a:t>
            </a:r>
          </a:p>
          <a:p>
            <a:pPr marL="0" indent="0">
              <a:spcAft>
                <a:spcPts val="200"/>
              </a:spcAft>
              <a:buNone/>
            </a:pPr>
            <a:r>
              <a:rPr lang="en-US" sz="900" dirty="0"/>
              <a:t>Clouse WD, Hallett JW, Schaff HV, </a:t>
            </a:r>
            <a:r>
              <a:rPr lang="en-US" sz="900" dirty="0" err="1"/>
              <a:t>Gayari</a:t>
            </a:r>
            <a:r>
              <a:rPr lang="en-US" sz="900" dirty="0"/>
              <a:t> MM, </a:t>
            </a:r>
            <a:r>
              <a:rPr lang="en-US" sz="900" dirty="0" err="1"/>
              <a:t>Ilstrup</a:t>
            </a:r>
            <a:r>
              <a:rPr lang="en-US" sz="900" dirty="0"/>
              <a:t> DM, Melton LJ. Improved prognosis of thoracic aortic aneurysms: a population-based study. </a:t>
            </a:r>
            <a:r>
              <a:rPr lang="fr-FR" sz="900" dirty="0"/>
              <a:t>JAMA. 9 </a:t>
            </a:r>
            <a:r>
              <a:rPr lang="fr-FR" sz="900" dirty="0" err="1"/>
              <a:t>déc</a:t>
            </a:r>
            <a:r>
              <a:rPr lang="fr-FR" sz="900" dirty="0"/>
              <a:t> 1998;280(22):1926</a:t>
            </a:r>
            <a:r>
              <a:rPr lang="en-US" sz="900" dirty="0"/>
              <a:t>‑</a:t>
            </a:r>
            <a:r>
              <a:rPr lang="fr-FR" sz="900" dirty="0"/>
              <a:t>9. </a:t>
            </a:r>
          </a:p>
          <a:p>
            <a:pPr marL="0" indent="0">
              <a:spcAft>
                <a:spcPts val="200"/>
              </a:spcAft>
              <a:buNone/>
            </a:pPr>
            <a:r>
              <a:rPr lang="fr-FR" sz="900" dirty="0"/>
              <a:t>Albornoz G, </a:t>
            </a:r>
            <a:r>
              <a:rPr lang="fr-FR" sz="900" dirty="0" err="1"/>
              <a:t>Coady</a:t>
            </a:r>
            <a:r>
              <a:rPr lang="fr-FR" sz="900" dirty="0"/>
              <a:t> MA, Roberts M, Davies RR, </a:t>
            </a:r>
            <a:r>
              <a:rPr lang="fr-FR" sz="900" dirty="0" err="1"/>
              <a:t>Tranquilli</a:t>
            </a:r>
            <a:r>
              <a:rPr lang="fr-FR" sz="900" dirty="0"/>
              <a:t> M, Rizzo JA, </a:t>
            </a:r>
            <a:r>
              <a:rPr lang="fr-FR" sz="900" i="1" dirty="0"/>
              <a:t>and al.</a:t>
            </a:r>
            <a:r>
              <a:rPr lang="fr-FR" sz="900" dirty="0"/>
              <a:t> </a:t>
            </a:r>
            <a:r>
              <a:rPr lang="en-US" sz="900" dirty="0"/>
              <a:t>Familial thoracic aortic aneurysms and dissections--incidence, modes of inheritance, and phenotypic patterns. Ann </a:t>
            </a:r>
            <a:r>
              <a:rPr lang="en-US" sz="900" dirty="0" err="1"/>
              <a:t>Thorac</a:t>
            </a:r>
            <a:r>
              <a:rPr lang="en-US" sz="900" dirty="0"/>
              <a:t> Surg. </a:t>
            </a:r>
            <a:r>
              <a:rPr lang="en-US" sz="900" dirty="0" err="1"/>
              <a:t>oct</a:t>
            </a:r>
            <a:r>
              <a:rPr lang="en-US" sz="900" dirty="0"/>
              <a:t> 2006;82(4):1400‑5. </a:t>
            </a:r>
          </a:p>
          <a:p>
            <a:pPr marL="0" indent="0">
              <a:spcAft>
                <a:spcPts val="200"/>
              </a:spcAft>
              <a:buNone/>
            </a:pPr>
            <a:r>
              <a:rPr lang="en-US" sz="900" dirty="0"/>
              <a:t>Grewal N, </a:t>
            </a:r>
            <a:r>
              <a:rPr lang="en-US" sz="900" dirty="0" err="1"/>
              <a:t>Gittenberger</a:t>
            </a:r>
            <a:r>
              <a:rPr lang="en-US" sz="900" dirty="0"/>
              <a:t>-de Groot AC. Pathogenesis of aortic wall complications in </a:t>
            </a:r>
            <a:r>
              <a:rPr lang="en-US" sz="900" dirty="0" err="1"/>
              <a:t>Marfan</a:t>
            </a:r>
            <a:r>
              <a:rPr lang="en-US" sz="900" dirty="0"/>
              <a:t> syndrome. </a:t>
            </a:r>
            <a:r>
              <a:rPr lang="en-US" sz="900" dirty="0" err="1"/>
              <a:t>Cardiovasc</a:t>
            </a:r>
            <a:r>
              <a:rPr lang="en-US" sz="900" dirty="0"/>
              <a:t> </a:t>
            </a:r>
            <a:r>
              <a:rPr lang="en-US" sz="900" dirty="0" err="1"/>
              <a:t>Pathol</a:t>
            </a:r>
            <a:r>
              <a:rPr lang="en-US" sz="900" dirty="0"/>
              <a:t> Off J </a:t>
            </a:r>
            <a:r>
              <a:rPr lang="en-US" sz="900" dirty="0" err="1"/>
              <a:t>Soc</a:t>
            </a:r>
            <a:r>
              <a:rPr lang="en-US" sz="900" dirty="0"/>
              <a:t> </a:t>
            </a:r>
            <a:r>
              <a:rPr lang="en-US" sz="900" dirty="0" err="1"/>
              <a:t>Cardiovasc</a:t>
            </a:r>
            <a:r>
              <a:rPr lang="en-US" sz="900" dirty="0"/>
              <a:t> </a:t>
            </a:r>
            <a:r>
              <a:rPr lang="en-US" sz="900" dirty="0" err="1"/>
              <a:t>Pathol</a:t>
            </a:r>
            <a:r>
              <a:rPr lang="en-US" sz="900" dirty="0"/>
              <a:t>. </a:t>
            </a:r>
            <a:r>
              <a:rPr lang="en-US" sz="900" dirty="0" err="1"/>
              <a:t>avr</a:t>
            </a:r>
            <a:r>
              <a:rPr lang="en-US" sz="900" dirty="0"/>
              <a:t> 2018;33:62‑9. </a:t>
            </a:r>
          </a:p>
          <a:p>
            <a:pPr marL="0" indent="0">
              <a:spcAft>
                <a:spcPts val="200"/>
              </a:spcAft>
              <a:buNone/>
            </a:pPr>
            <a:r>
              <a:rPr lang="en-US" sz="900" dirty="0"/>
              <a:t>Li AE, Kamel I, Rando F, Anderson M, </a:t>
            </a:r>
            <a:r>
              <a:rPr lang="en-US" sz="900" dirty="0" err="1"/>
              <a:t>Kumbasar</a:t>
            </a:r>
            <a:r>
              <a:rPr lang="en-US" sz="900" dirty="0"/>
              <a:t> B, Lima JAC, </a:t>
            </a:r>
            <a:r>
              <a:rPr lang="en-US" sz="900" i="1" dirty="0"/>
              <a:t>and al.</a:t>
            </a:r>
            <a:r>
              <a:rPr lang="en-US" sz="900" dirty="0"/>
              <a:t> Using MRI to assess aortic wall thickness in the multiethnic study of atherosclerosis: distribution by race, sex, and age. AJR Am J </a:t>
            </a:r>
            <a:r>
              <a:rPr lang="en-US" sz="900" dirty="0" err="1"/>
              <a:t>Roentgenol</a:t>
            </a:r>
            <a:r>
              <a:rPr lang="en-US" sz="900" dirty="0"/>
              <a:t>. mars 2004;182(3):593‑7. </a:t>
            </a:r>
          </a:p>
          <a:p>
            <a:pPr marL="0" indent="0">
              <a:spcAft>
                <a:spcPts val="200"/>
              </a:spcAft>
              <a:buNone/>
            </a:pPr>
            <a:r>
              <a:rPr lang="en-US" sz="900" dirty="0"/>
              <a:t>Waters KM, </a:t>
            </a:r>
            <a:r>
              <a:rPr lang="en-US" sz="900" dirty="0" err="1"/>
              <a:t>Rooper</a:t>
            </a:r>
            <a:r>
              <a:rPr lang="en-US" sz="900" dirty="0"/>
              <a:t> LM, Guajardo A, </a:t>
            </a:r>
            <a:r>
              <a:rPr lang="en-US" sz="900" dirty="0" err="1"/>
              <a:t>Halushka</a:t>
            </a:r>
            <a:r>
              <a:rPr lang="en-US" sz="900" dirty="0"/>
              <a:t> MK. Histopathologic differences partially distinguish syndromic aortic diseases. </a:t>
            </a:r>
            <a:r>
              <a:rPr lang="en-US" sz="900" dirty="0" err="1"/>
              <a:t>Cardiovasc</a:t>
            </a:r>
            <a:r>
              <a:rPr lang="en-US" sz="900" dirty="0"/>
              <a:t> </a:t>
            </a:r>
            <a:r>
              <a:rPr lang="en-US" sz="900" dirty="0" err="1"/>
              <a:t>Pathol</a:t>
            </a:r>
            <a:r>
              <a:rPr lang="en-US" sz="900" dirty="0"/>
              <a:t> Off J </a:t>
            </a:r>
            <a:r>
              <a:rPr lang="en-US" sz="900" dirty="0" err="1"/>
              <a:t>Soc</a:t>
            </a:r>
            <a:r>
              <a:rPr lang="en-US" sz="900" dirty="0"/>
              <a:t> </a:t>
            </a:r>
            <a:r>
              <a:rPr lang="en-US" sz="900" dirty="0" err="1"/>
              <a:t>Cardiovasc</a:t>
            </a:r>
            <a:r>
              <a:rPr lang="en-US" sz="900" dirty="0"/>
              <a:t> </a:t>
            </a:r>
            <a:r>
              <a:rPr lang="en-US" sz="900" dirty="0" err="1"/>
              <a:t>Pathol</a:t>
            </a:r>
            <a:r>
              <a:rPr lang="en-US" sz="900" dirty="0"/>
              <a:t>. </a:t>
            </a:r>
            <a:r>
              <a:rPr lang="en-US" sz="900" dirty="0" err="1"/>
              <a:t>oct</a:t>
            </a:r>
            <a:r>
              <a:rPr lang="en-US" sz="900" dirty="0"/>
              <a:t> 2017;30:6‑11. </a:t>
            </a:r>
          </a:p>
          <a:p>
            <a:pPr marL="0" indent="0">
              <a:spcAft>
                <a:spcPts val="200"/>
              </a:spcAft>
              <a:buNone/>
            </a:pPr>
            <a:r>
              <a:rPr lang="en-US" sz="900" dirty="0"/>
              <a:t>Yin X, Wanga S, Fellows AL, </a:t>
            </a:r>
            <a:r>
              <a:rPr lang="en-US" sz="900" dirty="0" err="1"/>
              <a:t>Barallobre</a:t>
            </a:r>
            <a:r>
              <a:rPr lang="en-US" sz="900" dirty="0"/>
              <a:t>-Barreiro J, Lu R, </a:t>
            </a:r>
            <a:r>
              <a:rPr lang="en-US" sz="900" dirty="0" err="1"/>
              <a:t>Davaapil</a:t>
            </a:r>
            <a:r>
              <a:rPr lang="en-US" sz="900" dirty="0"/>
              <a:t> H, </a:t>
            </a:r>
            <a:r>
              <a:rPr lang="en-US" sz="900" i="1" dirty="0"/>
              <a:t>and al.</a:t>
            </a:r>
            <a:r>
              <a:rPr lang="en-US" sz="900" dirty="0"/>
              <a:t> </a:t>
            </a:r>
            <a:r>
              <a:rPr lang="en-US" sz="900" dirty="0" err="1"/>
              <a:t>Glycoproteomic</a:t>
            </a:r>
            <a:r>
              <a:rPr lang="en-US" sz="900" dirty="0"/>
              <a:t> Analysis of the Aortic Extracellular Matrix in </a:t>
            </a:r>
            <a:r>
              <a:rPr lang="en-US" sz="900" dirty="0" err="1"/>
              <a:t>Marfan</a:t>
            </a:r>
            <a:r>
              <a:rPr lang="en-US" sz="900" dirty="0"/>
              <a:t> Patients. </a:t>
            </a:r>
            <a:r>
              <a:rPr lang="en-US" sz="900" dirty="0" err="1"/>
              <a:t>Arterioscler</a:t>
            </a:r>
            <a:r>
              <a:rPr lang="en-US" sz="900" dirty="0"/>
              <a:t> </a:t>
            </a:r>
            <a:r>
              <a:rPr lang="en-US" sz="900" dirty="0" err="1"/>
              <a:t>Thromb</a:t>
            </a:r>
            <a:r>
              <a:rPr lang="en-US" sz="900" dirty="0"/>
              <a:t> </a:t>
            </a:r>
            <a:r>
              <a:rPr lang="en-US" sz="900" dirty="0" err="1"/>
              <a:t>Vasc</a:t>
            </a:r>
            <a:r>
              <a:rPr lang="en-US" sz="900" dirty="0"/>
              <a:t> Biol. sept 2019;39(9):1859‑73. </a:t>
            </a:r>
          </a:p>
          <a:p>
            <a:pPr marL="0" indent="0">
              <a:spcAft>
                <a:spcPts val="200"/>
              </a:spcAft>
              <a:buNone/>
            </a:pPr>
            <a:r>
              <a:rPr lang="en-US" sz="900" dirty="0"/>
              <a:t>Yousef S, Matsumoto N, </a:t>
            </a:r>
            <a:r>
              <a:rPr lang="en-US" sz="900" dirty="0" err="1"/>
              <a:t>Dabe</a:t>
            </a:r>
            <a:r>
              <a:rPr lang="en-US" sz="900" dirty="0"/>
              <a:t> I, Mori M, Landry AB, Lee S-R, </a:t>
            </a:r>
            <a:r>
              <a:rPr lang="en-US" sz="900" i="1" dirty="0"/>
              <a:t>and al.</a:t>
            </a:r>
            <a:r>
              <a:rPr lang="en-US" sz="900" dirty="0"/>
              <a:t> Quantitative not qualitative histology differentiates aneurysmal from </a:t>
            </a:r>
            <a:r>
              <a:rPr lang="en-US" sz="900" dirty="0" err="1"/>
              <a:t>nondilated</a:t>
            </a:r>
            <a:r>
              <a:rPr lang="en-US" sz="900" dirty="0"/>
              <a:t> ascending aortas and reveals a net gain of medial components. </a:t>
            </a:r>
            <a:r>
              <a:rPr lang="en-US" sz="900" dirty="0" err="1"/>
              <a:t>Sci</a:t>
            </a:r>
            <a:r>
              <a:rPr lang="en-US" sz="900" dirty="0"/>
              <a:t> Rep. 23 </a:t>
            </a:r>
            <a:r>
              <a:rPr lang="en-US" sz="900" dirty="0" err="1"/>
              <a:t>juin</a:t>
            </a:r>
            <a:r>
              <a:rPr lang="en-US" sz="900" dirty="0"/>
              <a:t> 2021;11(1):13185. </a:t>
            </a:r>
          </a:p>
          <a:p>
            <a:pPr marL="0" indent="0">
              <a:spcAft>
                <a:spcPts val="200"/>
              </a:spcAft>
              <a:buNone/>
            </a:pPr>
            <a:r>
              <a:rPr lang="en-US" sz="900" dirty="0" err="1"/>
              <a:t>Cikach</a:t>
            </a:r>
            <a:r>
              <a:rPr lang="en-US" sz="900" dirty="0"/>
              <a:t> FS, Koch CD, Mead TJ, </a:t>
            </a:r>
            <a:r>
              <a:rPr lang="en-US" sz="900" dirty="0" err="1"/>
              <a:t>Galatioto</a:t>
            </a:r>
            <a:r>
              <a:rPr lang="en-US" sz="900" dirty="0"/>
              <a:t> J, Willard BB, Emerton KB, </a:t>
            </a:r>
            <a:r>
              <a:rPr lang="en-US" sz="900" i="1" dirty="0"/>
              <a:t>and al.</a:t>
            </a:r>
            <a:r>
              <a:rPr lang="en-US" sz="900" dirty="0"/>
              <a:t> Massive </a:t>
            </a:r>
            <a:r>
              <a:rPr lang="en-US" sz="900" dirty="0" err="1"/>
              <a:t>aggrecan</a:t>
            </a:r>
            <a:r>
              <a:rPr lang="en-US" sz="900" dirty="0"/>
              <a:t> and </a:t>
            </a:r>
            <a:r>
              <a:rPr lang="en-US" sz="900" dirty="0" err="1"/>
              <a:t>versican</a:t>
            </a:r>
            <a:r>
              <a:rPr lang="en-US" sz="900" dirty="0"/>
              <a:t> accumulation in thoracic aortic aneurysm and dissection. JCI Insight. 8 mars 2018;3(5):97167. </a:t>
            </a:r>
          </a:p>
          <a:p>
            <a:pPr marL="0" indent="0">
              <a:spcAft>
                <a:spcPts val="200"/>
              </a:spcAft>
              <a:buNone/>
            </a:pPr>
            <a:r>
              <a:rPr lang="en-US" sz="900" dirty="0"/>
              <a:t>Fava M, </a:t>
            </a:r>
            <a:r>
              <a:rPr lang="en-US" sz="900" dirty="0" err="1"/>
              <a:t>Barallobre</a:t>
            </a:r>
            <a:r>
              <a:rPr lang="en-US" sz="900" dirty="0"/>
              <a:t>-Barreiro J, Mayr U, Lu R, </a:t>
            </a:r>
            <a:r>
              <a:rPr lang="en-US" sz="900" dirty="0" err="1"/>
              <a:t>Didangelos</a:t>
            </a:r>
            <a:r>
              <a:rPr lang="en-US" sz="900" dirty="0"/>
              <a:t> A, </a:t>
            </a:r>
            <a:r>
              <a:rPr lang="en-US" sz="900" dirty="0" err="1"/>
              <a:t>Baig</a:t>
            </a:r>
            <a:r>
              <a:rPr lang="en-US" sz="900" dirty="0"/>
              <a:t> F, </a:t>
            </a:r>
            <a:r>
              <a:rPr lang="en-US" sz="900" i="1" dirty="0"/>
              <a:t>and al.</a:t>
            </a:r>
            <a:r>
              <a:rPr lang="en-US" sz="900" dirty="0"/>
              <a:t> Role of ADAMTS-5 in Aortic Dilatation and Extracellular Matrix Remodeling. </a:t>
            </a:r>
            <a:r>
              <a:rPr lang="en-US" sz="900" dirty="0" err="1"/>
              <a:t>Arterioscler</a:t>
            </a:r>
            <a:r>
              <a:rPr lang="en-US" sz="900" dirty="0"/>
              <a:t> </a:t>
            </a:r>
            <a:r>
              <a:rPr lang="en-US" sz="900" dirty="0" err="1"/>
              <a:t>Thromb</a:t>
            </a:r>
            <a:r>
              <a:rPr lang="en-US" sz="900" dirty="0"/>
              <a:t> </a:t>
            </a:r>
            <a:r>
              <a:rPr lang="en-US" sz="900" dirty="0" err="1"/>
              <a:t>Vasc</a:t>
            </a:r>
            <a:r>
              <a:rPr lang="en-US" sz="900" dirty="0"/>
              <a:t> Biol. </a:t>
            </a:r>
            <a:r>
              <a:rPr lang="en-US" sz="900" dirty="0" err="1"/>
              <a:t>juill</a:t>
            </a:r>
            <a:r>
              <a:rPr lang="en-US" sz="900" dirty="0"/>
              <a:t> 2018;38(7):1537‑48. </a:t>
            </a:r>
          </a:p>
          <a:p>
            <a:pPr marL="0" indent="0">
              <a:spcAft>
                <a:spcPts val="200"/>
              </a:spcAft>
              <a:buNone/>
            </a:pPr>
            <a:r>
              <a:rPr lang="en-US" sz="900" dirty="0"/>
              <a:t>Mizuguchi T, </a:t>
            </a:r>
            <a:r>
              <a:rPr lang="en-US" sz="900" dirty="0" err="1"/>
              <a:t>Collod-Beroud</a:t>
            </a:r>
            <a:r>
              <a:rPr lang="en-US" sz="900" dirty="0"/>
              <a:t> G, Akiyama T, </a:t>
            </a:r>
            <a:r>
              <a:rPr lang="en-US" sz="900" dirty="0" err="1"/>
              <a:t>Abifadel</a:t>
            </a:r>
            <a:r>
              <a:rPr lang="en-US" sz="900" dirty="0"/>
              <a:t> M, Harada N, </a:t>
            </a:r>
            <a:r>
              <a:rPr lang="en-US" sz="900" dirty="0" err="1"/>
              <a:t>Morisaki</a:t>
            </a:r>
            <a:r>
              <a:rPr lang="en-US" sz="900" dirty="0"/>
              <a:t> T, </a:t>
            </a:r>
            <a:r>
              <a:rPr lang="en-US" sz="900" i="1" dirty="0"/>
              <a:t>and al.</a:t>
            </a:r>
            <a:r>
              <a:rPr lang="en-US" sz="900" dirty="0"/>
              <a:t> Heterozygous TGFBR2 mutations in </a:t>
            </a:r>
            <a:r>
              <a:rPr lang="en-US" sz="900" dirty="0" err="1"/>
              <a:t>Marfan</a:t>
            </a:r>
            <a:r>
              <a:rPr lang="en-US" sz="900" dirty="0"/>
              <a:t> syndrome. Nat Genet. </a:t>
            </a:r>
            <a:r>
              <a:rPr lang="en-US" sz="900" dirty="0" err="1"/>
              <a:t>août</a:t>
            </a:r>
            <a:r>
              <a:rPr lang="en-US" sz="900" dirty="0"/>
              <a:t> 2004;36(8):855‑60. </a:t>
            </a:r>
          </a:p>
          <a:p>
            <a:pPr marL="0" indent="0">
              <a:spcAft>
                <a:spcPts val="200"/>
              </a:spcAft>
              <a:buNone/>
            </a:pPr>
            <a:r>
              <a:rPr lang="en-US" sz="900" dirty="0"/>
              <a:t>Heng E, Stone JR, Kim JB, Lee H, MacGillivray TE, Sundt TM. Comparative Histology of Aortic Dilatation Associated With </a:t>
            </a:r>
            <a:r>
              <a:rPr lang="en-US" sz="900" dirty="0" err="1"/>
              <a:t>Bileaflet</a:t>
            </a:r>
            <a:r>
              <a:rPr lang="en-US" sz="900" dirty="0"/>
              <a:t> Versus </a:t>
            </a:r>
            <a:r>
              <a:rPr lang="en-US" sz="900" dirty="0" err="1"/>
              <a:t>Trileaflet</a:t>
            </a:r>
            <a:r>
              <a:rPr lang="en-US" sz="900" dirty="0"/>
              <a:t> Aortic Valves. Ann </a:t>
            </a:r>
            <a:r>
              <a:rPr lang="en-US" sz="900" dirty="0" err="1"/>
              <a:t>Thorac</a:t>
            </a:r>
            <a:r>
              <a:rPr lang="en-US" sz="900" dirty="0"/>
              <a:t> Surg. </a:t>
            </a:r>
            <a:r>
              <a:rPr lang="en-US" sz="900" dirty="0" err="1"/>
              <a:t>déc</a:t>
            </a:r>
            <a:r>
              <a:rPr lang="en-US" sz="900" dirty="0"/>
              <a:t> 2015;100(6):2095‑101; discussion 2101. </a:t>
            </a:r>
          </a:p>
          <a:p>
            <a:pPr marL="0" indent="0">
              <a:spcAft>
                <a:spcPts val="200"/>
              </a:spcAft>
              <a:buNone/>
            </a:pPr>
            <a:r>
              <a:rPr lang="en-US" sz="900" dirty="0"/>
              <a:t>Roberts WC, Vowels TJ, Ko JM, Filardo G, </a:t>
            </a:r>
            <a:r>
              <a:rPr lang="en-US" sz="900" dirty="0" err="1"/>
              <a:t>Hebeler</a:t>
            </a:r>
            <a:r>
              <a:rPr lang="en-US" sz="900" dirty="0"/>
              <a:t> RF, Henry AC, </a:t>
            </a:r>
            <a:r>
              <a:rPr lang="en-US" sz="900" i="1" dirty="0"/>
              <a:t>and al.</a:t>
            </a:r>
            <a:r>
              <a:rPr lang="en-US" sz="900" dirty="0"/>
              <a:t> Comparison of the structure of the aortic valve and ascending aorta in adults having aortic valve replacement for aortic stenosis versus for pure aortic regurgitation and resection of the ascending aorta for aneurysm. Circulation. 1 mars 2011;123(8):896‑903. </a:t>
            </a:r>
            <a:endParaRPr lang="fr-FR" sz="900" dirty="0"/>
          </a:p>
          <a:p>
            <a:pPr marL="0" indent="0">
              <a:spcAft>
                <a:spcPts val="200"/>
              </a:spcAft>
              <a:buNone/>
            </a:pPr>
            <a:r>
              <a:rPr lang="en-US" sz="900" dirty="0"/>
              <a:t>Stone JR, Basso C, </a:t>
            </a:r>
            <a:r>
              <a:rPr lang="en-US" sz="900" dirty="0" err="1"/>
              <a:t>Baandrup</a:t>
            </a:r>
            <a:r>
              <a:rPr lang="en-US" sz="900" dirty="0"/>
              <a:t> UT, </a:t>
            </a:r>
            <a:r>
              <a:rPr lang="en-US" sz="900" dirty="0" err="1"/>
              <a:t>Bruneval</a:t>
            </a:r>
            <a:r>
              <a:rPr lang="en-US" sz="900" dirty="0"/>
              <a:t> P, </a:t>
            </a:r>
            <a:r>
              <a:rPr lang="en-US" sz="900" dirty="0" err="1"/>
              <a:t>Butany</a:t>
            </a:r>
            <a:r>
              <a:rPr lang="en-US" sz="900" dirty="0"/>
              <a:t> J, Gallagher PJ, </a:t>
            </a:r>
            <a:r>
              <a:rPr lang="en-US" sz="900" i="1" dirty="0"/>
              <a:t>and al.</a:t>
            </a:r>
            <a:r>
              <a:rPr lang="en-US" sz="900" dirty="0"/>
              <a:t> Recommendations for processing cardiovascular surgical pathology specimens: a consensus statement from the Standards and Definitions Committee of the Society for Cardiovascular Pathology and the Association for European Cardiovascular Pathology. </a:t>
            </a:r>
            <a:r>
              <a:rPr lang="fr-FR" sz="900" dirty="0" err="1"/>
              <a:t>Cardiovasc</a:t>
            </a:r>
            <a:r>
              <a:rPr lang="fr-FR" sz="900" dirty="0"/>
              <a:t> </a:t>
            </a:r>
            <a:r>
              <a:rPr lang="fr-FR" sz="900" dirty="0" err="1"/>
              <a:t>Pathol</a:t>
            </a:r>
            <a:r>
              <a:rPr lang="fr-FR" sz="900" dirty="0"/>
              <a:t> Off J Soc </a:t>
            </a:r>
            <a:r>
              <a:rPr lang="fr-FR" sz="900" dirty="0" err="1"/>
              <a:t>Cardiovasc</a:t>
            </a:r>
            <a:r>
              <a:rPr lang="fr-FR" sz="900" dirty="0"/>
              <a:t> </a:t>
            </a:r>
            <a:r>
              <a:rPr lang="fr-FR" sz="900" dirty="0" err="1"/>
              <a:t>Pathol</a:t>
            </a:r>
            <a:r>
              <a:rPr lang="fr-FR" sz="900" dirty="0"/>
              <a:t>. </a:t>
            </a:r>
            <a:r>
              <a:rPr lang="fr-FR" sz="900" dirty="0" err="1"/>
              <a:t>févr</a:t>
            </a:r>
            <a:r>
              <a:rPr lang="fr-FR" sz="900" dirty="0"/>
              <a:t> 2012;21(1):2</a:t>
            </a:r>
            <a:r>
              <a:rPr lang="en-US" sz="900" dirty="0"/>
              <a:t>‑</a:t>
            </a:r>
            <a:r>
              <a:rPr lang="fr-FR" sz="900" dirty="0"/>
              <a:t>16. </a:t>
            </a:r>
          </a:p>
          <a:p>
            <a:pPr>
              <a:spcAft>
                <a:spcPts val="200"/>
              </a:spcAft>
            </a:pPr>
            <a:endParaRPr lang="fr-FR" sz="900" dirty="0"/>
          </a:p>
        </p:txBody>
      </p:sp>
    </p:spTree>
    <p:extLst>
      <p:ext uri="{BB962C8B-B14F-4D97-AF65-F5344CB8AC3E}">
        <p14:creationId xmlns:p14="http://schemas.microsoft.com/office/powerpoint/2010/main" val="278966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93"/>
        <p:cNvGrpSpPr/>
        <p:nvPr/>
      </p:nvGrpSpPr>
      <p:grpSpPr>
        <a:xfrm>
          <a:off x="0" y="0"/>
          <a:ext cx="0" cy="0"/>
          <a:chOff x="0" y="0"/>
          <a:chExt cx="0" cy="0"/>
        </a:xfrm>
      </p:grpSpPr>
      <p:sp>
        <p:nvSpPr>
          <p:cNvPr id="994" name="Google Shape;994;p34"/>
          <p:cNvSpPr/>
          <p:nvPr/>
        </p:nvSpPr>
        <p:spPr>
          <a:xfrm>
            <a:off x="4853429" y="3274863"/>
            <a:ext cx="628800" cy="62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995" name="Google Shape;995;p34"/>
          <p:cNvSpPr/>
          <p:nvPr/>
        </p:nvSpPr>
        <p:spPr>
          <a:xfrm>
            <a:off x="973161" y="3223881"/>
            <a:ext cx="628800" cy="62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996" name="Google Shape;996;p34"/>
          <p:cNvSpPr/>
          <p:nvPr/>
        </p:nvSpPr>
        <p:spPr>
          <a:xfrm>
            <a:off x="4853429" y="1672934"/>
            <a:ext cx="628800" cy="62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997" name="Google Shape;997;p34"/>
          <p:cNvSpPr/>
          <p:nvPr/>
        </p:nvSpPr>
        <p:spPr>
          <a:xfrm>
            <a:off x="973161" y="1667031"/>
            <a:ext cx="628800" cy="628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998" name="Google Shape;998;p3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Introduction</a:t>
            </a:r>
          </a:p>
        </p:txBody>
      </p:sp>
      <p:sp>
        <p:nvSpPr>
          <p:cNvPr id="999" name="Google Shape;999;p34"/>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a:t>01.</a:t>
            </a:r>
          </a:p>
        </p:txBody>
      </p:sp>
      <p:sp>
        <p:nvSpPr>
          <p:cNvPr id="1000" name="Google Shape;1000;p34"/>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Généralités et objectifs</a:t>
            </a:r>
          </a:p>
        </p:txBody>
      </p:sp>
      <p:sp>
        <p:nvSpPr>
          <p:cNvPr id="1001" name="Google Shape;1001;p34"/>
          <p:cNvSpPr txBox="1">
            <a:spLocks noGrp="1"/>
          </p:cNvSpPr>
          <p:nvPr>
            <p:ph type="title" idx="3"/>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Matériel et méthodes</a:t>
            </a:r>
          </a:p>
        </p:txBody>
      </p:sp>
      <p:sp>
        <p:nvSpPr>
          <p:cNvPr id="1002" name="Google Shape;1002;p34"/>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a:t>02.</a:t>
            </a:r>
          </a:p>
        </p:txBody>
      </p:sp>
      <p:sp>
        <p:nvSpPr>
          <p:cNvPr id="1003" name="Google Shape;1003;p34"/>
          <p:cNvSpPr txBox="1">
            <a:spLocks noGrp="1"/>
          </p:cNvSpPr>
          <p:nvPr>
            <p:ph type="subTitle" idx="5"/>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1004" name="Google Shape;1004;p34"/>
          <p:cNvSpPr txBox="1">
            <a:spLocks noGrp="1"/>
          </p:cNvSpPr>
          <p:nvPr>
            <p:ph type="title" idx="6"/>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Résultats</a:t>
            </a:r>
          </a:p>
        </p:txBody>
      </p:sp>
      <p:sp>
        <p:nvSpPr>
          <p:cNvPr id="1005" name="Google Shape;1005;p34"/>
          <p:cNvSpPr txBox="1">
            <a:spLocks noGrp="1"/>
          </p:cNvSpPr>
          <p:nvPr>
            <p:ph type="title" idx="7"/>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a:t>03.</a:t>
            </a:r>
          </a:p>
        </p:txBody>
      </p:sp>
      <p:sp>
        <p:nvSpPr>
          <p:cNvPr id="1006" name="Google Shape;1006;p34"/>
          <p:cNvSpPr txBox="1">
            <a:spLocks noGrp="1"/>
          </p:cNvSpPr>
          <p:nvPr>
            <p:ph type="subTitle" idx="8"/>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1007" name="Google Shape;1007;p34"/>
          <p:cNvSpPr txBox="1">
            <a:spLocks noGrp="1"/>
          </p:cNvSpPr>
          <p:nvPr>
            <p:ph type="title" idx="9"/>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Conclusion</a:t>
            </a:r>
          </a:p>
        </p:txBody>
      </p:sp>
      <p:sp>
        <p:nvSpPr>
          <p:cNvPr id="1008" name="Google Shape;1008;p34"/>
          <p:cNvSpPr txBox="1">
            <a:spLocks noGrp="1"/>
          </p:cNvSpPr>
          <p:nvPr>
            <p:ph type="title" idx="13"/>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fr-FR" dirty="0"/>
              <a:t>04.</a:t>
            </a:r>
          </a:p>
        </p:txBody>
      </p:sp>
      <p:sp>
        <p:nvSpPr>
          <p:cNvPr id="1009" name="Google Shape;1009;p34"/>
          <p:cNvSpPr txBox="1">
            <a:spLocks noGrp="1"/>
          </p:cNvSpPr>
          <p:nvPr>
            <p:ph type="subTitle" idx="14"/>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fr-FR" dirty="0"/>
          </a:p>
        </p:txBody>
      </p:sp>
      <p:sp>
        <p:nvSpPr>
          <p:cNvPr id="1010" name="Google Shape;1010;p34"/>
          <p:cNvSpPr txBox="1">
            <a:spLocks noGrp="1"/>
          </p:cNvSpPr>
          <p:nvPr>
            <p:ph type="title" idx="15"/>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b="1" dirty="0"/>
              <a:t>Table des matières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4"/>
        <p:cNvGrpSpPr/>
        <p:nvPr/>
      </p:nvGrpSpPr>
      <p:grpSpPr>
        <a:xfrm>
          <a:off x="0" y="0"/>
          <a:ext cx="0" cy="0"/>
          <a:chOff x="0" y="0"/>
          <a:chExt cx="0" cy="0"/>
        </a:xfrm>
      </p:grpSpPr>
      <p:sp>
        <p:nvSpPr>
          <p:cNvPr id="1015" name="Google Shape;1015;p35"/>
          <p:cNvSpPr/>
          <p:nvPr/>
        </p:nvSpPr>
        <p:spPr>
          <a:xfrm>
            <a:off x="3524018" y="2106868"/>
            <a:ext cx="1173900" cy="117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txBox="1">
            <a:spLocks noGrp="1"/>
          </p:cNvSpPr>
          <p:nvPr>
            <p:ph type="title"/>
          </p:nvPr>
        </p:nvSpPr>
        <p:spPr>
          <a:xfrm>
            <a:off x="612320" y="2371268"/>
            <a:ext cx="3960179" cy="730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Introduction</a:t>
            </a:r>
            <a:endParaRPr dirty="0"/>
          </a:p>
        </p:txBody>
      </p:sp>
      <p:sp>
        <p:nvSpPr>
          <p:cNvPr id="1017" name="Google Shape;1017;p35"/>
          <p:cNvSpPr txBox="1">
            <a:spLocks noGrp="1"/>
          </p:cNvSpPr>
          <p:nvPr>
            <p:ph type="title" idx="2"/>
          </p:nvPr>
        </p:nvSpPr>
        <p:spPr>
          <a:xfrm>
            <a:off x="720000" y="1663801"/>
            <a:ext cx="3852000" cy="775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1018" name="Google Shape;1018;p3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r>
              <a:rPr lang="fr-FR" dirty="0"/>
              <a:t>Généralités et objectifs</a:t>
            </a:r>
          </a:p>
        </p:txBody>
      </p:sp>
      <p:cxnSp>
        <p:nvCxnSpPr>
          <p:cNvPr id="1019" name="Google Shape;1019;p35"/>
          <p:cNvCxnSpPr/>
          <p:nvPr/>
        </p:nvCxnSpPr>
        <p:spPr>
          <a:xfrm>
            <a:off x="4834500" y="1800518"/>
            <a:ext cx="2700" cy="15075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23"/>
        <p:cNvGrpSpPr/>
        <p:nvPr/>
      </p:nvGrpSpPr>
      <p:grpSpPr>
        <a:xfrm>
          <a:off x="0" y="0"/>
          <a:ext cx="0" cy="0"/>
          <a:chOff x="0" y="0"/>
          <a:chExt cx="0" cy="0"/>
        </a:xfrm>
      </p:grpSpPr>
      <p:sp>
        <p:nvSpPr>
          <p:cNvPr id="1024" name="Google Shape;1024;p36"/>
          <p:cNvSpPr txBox="1">
            <a:spLocks noGrp="1"/>
          </p:cNvSpPr>
          <p:nvPr>
            <p:ph type="title"/>
          </p:nvPr>
        </p:nvSpPr>
        <p:spPr>
          <a:xfrm>
            <a:off x="1602450" y="1304821"/>
            <a:ext cx="5939100" cy="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Généralités</a:t>
            </a:r>
            <a:endParaRPr b="1" dirty="0"/>
          </a:p>
        </p:txBody>
      </p:sp>
      <p:sp>
        <p:nvSpPr>
          <p:cNvPr id="1025" name="Google Shape;1025;p36"/>
          <p:cNvSpPr txBox="1">
            <a:spLocks noGrp="1"/>
          </p:cNvSpPr>
          <p:nvPr>
            <p:ph type="subTitle" idx="1"/>
          </p:nvPr>
        </p:nvSpPr>
        <p:spPr>
          <a:xfrm>
            <a:off x="1602449" y="2294983"/>
            <a:ext cx="4352677" cy="1725300"/>
          </a:xfrm>
          <a:prstGeom prst="rect">
            <a:avLst/>
          </a:prstGeom>
        </p:spPr>
        <p:txBody>
          <a:bodyPr spcFirstLastPara="1" wrap="square" lIns="91425" tIns="91425" rIns="91425" bIns="91425" anchor="ctr" anchorCtr="0">
            <a:noAutofit/>
          </a:bodyPr>
          <a:lstStyle/>
          <a:p>
            <a:r>
              <a:rPr lang="fr-FR" sz="1600" dirty="0"/>
              <a:t>Anévrisme de l’aorte ascendante = dilatation de l’artère &gt; 50 % de la normale</a:t>
            </a:r>
          </a:p>
          <a:p>
            <a:endParaRPr lang="fr-FR" sz="1600" dirty="0"/>
          </a:p>
          <a:p>
            <a:r>
              <a:rPr lang="fr-FR" sz="1600" b="1" dirty="0"/>
              <a:t>Complications</a:t>
            </a:r>
            <a:r>
              <a:rPr lang="fr-FR" sz="1600" dirty="0"/>
              <a:t> = dissection ou rupture</a:t>
            </a:r>
          </a:p>
          <a:p>
            <a:endParaRPr lang="fr-FR" sz="1600" dirty="0"/>
          </a:p>
          <a:p>
            <a:r>
              <a:rPr lang="fr-FR" sz="1600" b="1" dirty="0"/>
              <a:t>Etiologies</a:t>
            </a:r>
            <a:r>
              <a:rPr lang="fr-FR" sz="1600" dirty="0"/>
              <a:t> : athérome, HTA, dystrophie (lié à l’âge), génétique (Marfan), malformation (bicuspidie)</a:t>
            </a:r>
          </a:p>
          <a:p>
            <a:endParaRPr lang="fr-FR" sz="1600" dirty="0"/>
          </a:p>
        </p:txBody>
      </p:sp>
      <p:pic>
        <p:nvPicPr>
          <p:cNvPr id="2" name="Image 1">
            <a:extLst>
              <a:ext uri="{FF2B5EF4-FFF2-40B4-BE49-F238E27FC236}">
                <a16:creationId xmlns:a16="http://schemas.microsoft.com/office/drawing/2014/main" id="{BBEB276D-7839-32F4-1B66-AEF96AE220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693" y="2028037"/>
            <a:ext cx="2123679" cy="1992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23"/>
        <p:cNvGrpSpPr/>
        <p:nvPr/>
      </p:nvGrpSpPr>
      <p:grpSpPr>
        <a:xfrm>
          <a:off x="0" y="0"/>
          <a:ext cx="0" cy="0"/>
          <a:chOff x="0" y="0"/>
          <a:chExt cx="0" cy="0"/>
        </a:xfrm>
      </p:grpSpPr>
      <p:sp>
        <p:nvSpPr>
          <p:cNvPr id="1024" name="Google Shape;1024;p36"/>
          <p:cNvSpPr txBox="1">
            <a:spLocks noGrp="1"/>
          </p:cNvSpPr>
          <p:nvPr>
            <p:ph type="title"/>
          </p:nvPr>
        </p:nvSpPr>
        <p:spPr>
          <a:xfrm>
            <a:off x="1602450" y="398109"/>
            <a:ext cx="5939100" cy="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Histopathologie</a:t>
            </a:r>
            <a:endParaRPr b="1" dirty="0"/>
          </a:p>
        </p:txBody>
      </p:sp>
      <p:sp>
        <p:nvSpPr>
          <p:cNvPr id="1025" name="Google Shape;1025;p36"/>
          <p:cNvSpPr txBox="1">
            <a:spLocks noGrp="1"/>
          </p:cNvSpPr>
          <p:nvPr>
            <p:ph type="subTitle" idx="1"/>
          </p:nvPr>
        </p:nvSpPr>
        <p:spPr>
          <a:xfrm>
            <a:off x="558804" y="1671770"/>
            <a:ext cx="7235825" cy="1725300"/>
          </a:xfrm>
          <a:prstGeom prst="rect">
            <a:avLst/>
          </a:prstGeom>
        </p:spPr>
        <p:txBody>
          <a:bodyPr spcFirstLastPara="1" wrap="square" lIns="91425" tIns="91425" rIns="91425" bIns="91425" anchor="ctr" anchorCtr="0">
            <a:noAutofit/>
          </a:bodyPr>
          <a:lstStyle/>
          <a:p>
            <a:r>
              <a:rPr lang="fr-FR" sz="2000" dirty="0"/>
              <a:t>En 2016, la conférence de consensus de la </a:t>
            </a:r>
            <a:r>
              <a:rPr lang="fr-FR" sz="2000" b="1" dirty="0"/>
              <a:t>SCP/AECP</a:t>
            </a:r>
            <a:r>
              <a:rPr lang="fr-FR" sz="2000" dirty="0"/>
              <a:t> a défini les lésions histopathologiques de la paroi aortique :</a:t>
            </a:r>
          </a:p>
          <a:p>
            <a:pPr lvl="1" algn="l"/>
            <a:r>
              <a:rPr lang="fr-FR" b="1" dirty="0"/>
              <a:t>Accumulation de substance </a:t>
            </a:r>
            <a:r>
              <a:rPr lang="fr-FR" b="1" dirty="0" err="1"/>
              <a:t>mucoïde</a:t>
            </a:r>
            <a:r>
              <a:rPr lang="fr-FR" b="1" dirty="0"/>
              <a:t> dans la matrice extracellulaire</a:t>
            </a:r>
            <a:r>
              <a:rPr lang="fr-FR" dirty="0"/>
              <a:t> (MEMA-I et -T)</a:t>
            </a:r>
          </a:p>
          <a:p>
            <a:pPr lvl="1" algn="l"/>
            <a:r>
              <a:rPr lang="fr-FR" b="1" dirty="0"/>
              <a:t>Perte ou fragmentation des fibres élastiques</a:t>
            </a:r>
          </a:p>
          <a:p>
            <a:pPr lvl="1" algn="l"/>
            <a:r>
              <a:rPr lang="fr-FR" dirty="0"/>
              <a:t>Perte des noyaux des cellules musculaires lisses</a:t>
            </a:r>
          </a:p>
          <a:p>
            <a:pPr lvl="1" algn="l"/>
            <a:r>
              <a:rPr lang="fr-FR" dirty="0"/>
              <a:t>Tassement laminaire de la </a:t>
            </a:r>
            <a:r>
              <a:rPr lang="fr-FR" dirty="0" err="1"/>
              <a:t>média</a:t>
            </a:r>
            <a:r>
              <a:rPr lang="fr-FR" dirty="0"/>
              <a:t> (</a:t>
            </a:r>
            <a:r>
              <a:rPr lang="fr-FR" dirty="0" err="1"/>
              <a:t>laminar</a:t>
            </a:r>
            <a:r>
              <a:rPr lang="fr-FR" dirty="0"/>
              <a:t> </a:t>
            </a:r>
            <a:r>
              <a:rPr lang="fr-FR" dirty="0" err="1"/>
              <a:t>medial</a:t>
            </a:r>
            <a:r>
              <a:rPr lang="fr-FR" dirty="0"/>
              <a:t> collapse)</a:t>
            </a:r>
          </a:p>
          <a:p>
            <a:pPr lvl="1" algn="l"/>
            <a:r>
              <a:rPr lang="fr-FR" dirty="0"/>
              <a:t>Amincissement des fibres </a:t>
            </a:r>
            <a:r>
              <a:rPr lang="fr-FR" dirty="0" err="1"/>
              <a:t>élastiques</a:t>
            </a:r>
            <a:endParaRPr lang="fr-FR" dirty="0"/>
          </a:p>
          <a:p>
            <a:pPr lvl="1" algn="l"/>
            <a:r>
              <a:rPr lang="fr-FR" dirty="0" err="1"/>
              <a:t>Désorganisation</a:t>
            </a:r>
            <a:r>
              <a:rPr lang="fr-FR" dirty="0"/>
              <a:t> des fibres </a:t>
            </a:r>
            <a:r>
              <a:rPr lang="fr-FR" dirty="0" err="1"/>
              <a:t>élastiques</a:t>
            </a:r>
            <a:endParaRPr lang="fr-FR" dirty="0"/>
          </a:p>
          <a:p>
            <a:pPr lvl="1" algn="l"/>
            <a:r>
              <a:rPr lang="fr-FR" dirty="0" err="1"/>
              <a:t>Désorganisation</a:t>
            </a:r>
            <a:r>
              <a:rPr lang="fr-FR" dirty="0"/>
              <a:t> des cellules musculaires lisses</a:t>
            </a:r>
          </a:p>
          <a:p>
            <a:pPr lvl="1" algn="l"/>
            <a:r>
              <a:rPr lang="fr-FR" dirty="0"/>
              <a:t>Fibrose de la </a:t>
            </a:r>
            <a:r>
              <a:rPr lang="fr-FR" dirty="0" err="1"/>
              <a:t>média</a:t>
            </a:r>
            <a:endParaRPr lang="fr-FR" dirty="0"/>
          </a:p>
        </p:txBody>
      </p:sp>
      <p:sp>
        <p:nvSpPr>
          <p:cNvPr id="6" name="ZoneTexte 5">
            <a:extLst>
              <a:ext uri="{FF2B5EF4-FFF2-40B4-BE49-F238E27FC236}">
                <a16:creationId xmlns:a16="http://schemas.microsoft.com/office/drawing/2014/main" id="{CFE71698-F1BE-AAD5-4418-74F1449A8863}"/>
              </a:ext>
            </a:extLst>
          </p:cNvPr>
          <p:cNvSpPr txBox="1"/>
          <p:nvPr/>
        </p:nvSpPr>
        <p:spPr>
          <a:xfrm>
            <a:off x="201705" y="4445309"/>
            <a:ext cx="8740590" cy="600164"/>
          </a:xfrm>
          <a:prstGeom prst="rect">
            <a:avLst/>
          </a:prstGeom>
          <a:noFill/>
        </p:spPr>
        <p:txBody>
          <a:bodyPr wrap="square">
            <a:spAutoFit/>
          </a:bodyPr>
          <a:lstStyle/>
          <a:p>
            <a:pPr marL="0" indent="0">
              <a:buNone/>
            </a:pPr>
            <a:r>
              <a:rPr lang="en-US" sz="1100" dirty="0" err="1"/>
              <a:t>Halushka</a:t>
            </a:r>
            <a:r>
              <a:rPr lang="en-US" sz="1100" dirty="0"/>
              <a:t> MK, Angelini A, </a:t>
            </a:r>
            <a:r>
              <a:rPr lang="en-US" sz="1100" dirty="0" err="1"/>
              <a:t>Bartoloni</a:t>
            </a:r>
            <a:r>
              <a:rPr lang="en-US" sz="1100" dirty="0"/>
              <a:t> G, Basso C, </a:t>
            </a:r>
            <a:r>
              <a:rPr lang="en-US" sz="1100" dirty="0" err="1"/>
              <a:t>Batoroeva</a:t>
            </a:r>
            <a:r>
              <a:rPr lang="en-US" sz="1100" dirty="0"/>
              <a:t> L, </a:t>
            </a:r>
            <a:r>
              <a:rPr lang="en-US" sz="1100" dirty="0" err="1"/>
              <a:t>Bruneval</a:t>
            </a:r>
            <a:r>
              <a:rPr lang="en-US" sz="1100" dirty="0"/>
              <a:t> P, </a:t>
            </a:r>
            <a:r>
              <a:rPr lang="en-US" sz="1100" i="1" dirty="0"/>
              <a:t>and al.</a:t>
            </a:r>
            <a:r>
              <a:rPr lang="en-US" sz="1100" dirty="0"/>
              <a:t> Consensus statement on surgical pathology of the aorta from the Society for Cardiovascular Pathology and the Association For European Cardiovascular Pathology: II. Noninflammatory degenerative diseases - nomenclature and diagnostic criteria. Cardiovasc </a:t>
            </a:r>
            <a:r>
              <a:rPr lang="en-US" sz="1100" dirty="0" err="1"/>
              <a:t>Pathol</a:t>
            </a:r>
            <a:r>
              <a:rPr lang="en-US" sz="1100" dirty="0"/>
              <a:t> Off J Soc Cardiovasc </a:t>
            </a:r>
            <a:r>
              <a:rPr lang="en-US" sz="1100" dirty="0" err="1"/>
              <a:t>Pathol</a:t>
            </a:r>
            <a:r>
              <a:rPr lang="en-US" sz="1100" dirty="0"/>
              <a:t>. </a:t>
            </a:r>
            <a:r>
              <a:rPr lang="en-US" sz="1100" dirty="0" err="1"/>
              <a:t>juin</a:t>
            </a:r>
            <a:r>
              <a:rPr lang="en-US" sz="1100" dirty="0"/>
              <a:t> 2016;25(3):247‑57. </a:t>
            </a:r>
          </a:p>
        </p:txBody>
      </p:sp>
      <p:pic>
        <p:nvPicPr>
          <p:cNvPr id="7" name="Image 6">
            <a:extLst>
              <a:ext uri="{FF2B5EF4-FFF2-40B4-BE49-F238E27FC236}">
                <a16:creationId xmlns:a16="http://schemas.microsoft.com/office/drawing/2014/main" id="{6D69EFAF-9AB8-445C-1665-B15B50DCC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2493" y="2405572"/>
            <a:ext cx="2770544" cy="1836228"/>
          </a:xfrm>
          <a:prstGeom prst="rect">
            <a:avLst/>
          </a:prstGeom>
        </p:spPr>
      </p:pic>
    </p:spTree>
    <p:extLst>
      <p:ext uri="{BB962C8B-B14F-4D97-AF65-F5344CB8AC3E}">
        <p14:creationId xmlns:p14="http://schemas.microsoft.com/office/powerpoint/2010/main" val="206754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37"/>
        <p:cNvGrpSpPr/>
        <p:nvPr/>
      </p:nvGrpSpPr>
      <p:grpSpPr>
        <a:xfrm>
          <a:off x="0" y="0"/>
          <a:ext cx="0" cy="0"/>
          <a:chOff x="0" y="0"/>
          <a:chExt cx="0" cy="0"/>
        </a:xfrm>
      </p:grpSpPr>
      <p:grpSp>
        <p:nvGrpSpPr>
          <p:cNvPr id="6" name="Groupe 5"/>
          <p:cNvGrpSpPr>
            <a:grpSpLocks noChangeAspect="1"/>
          </p:cNvGrpSpPr>
          <p:nvPr/>
        </p:nvGrpSpPr>
        <p:grpSpPr>
          <a:xfrm>
            <a:off x="-1" y="-1"/>
            <a:ext cx="9144001" cy="5119007"/>
            <a:chOff x="-1234145" y="157654"/>
            <a:chExt cx="12008033" cy="6722353"/>
          </a:xfrm>
        </p:grpSpPr>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4145" y="157654"/>
              <a:ext cx="6722353" cy="6722353"/>
            </a:xfrm>
            <a:prstGeom prst="rect">
              <a:avLst/>
            </a:prstGeom>
          </p:spPr>
        </p:pic>
        <p:sp>
          <p:nvSpPr>
            <p:cNvPr id="8" name="ZoneTexte 7"/>
            <p:cNvSpPr txBox="1"/>
            <p:nvPr/>
          </p:nvSpPr>
          <p:spPr>
            <a:xfrm>
              <a:off x="5488208" y="3105081"/>
              <a:ext cx="5285680" cy="606265"/>
            </a:xfrm>
            <a:prstGeom prst="rect">
              <a:avLst/>
            </a:prstGeom>
            <a:noFill/>
          </p:spPr>
          <p:txBody>
            <a:bodyPr wrap="square" rtlCol="0">
              <a:spAutoFit/>
            </a:bodyPr>
            <a:lstStyle/>
            <a:p>
              <a:r>
                <a:rPr lang="fr-FR" sz="1200" b="1" dirty="0"/>
                <a:t>Figure 1</a:t>
              </a:r>
              <a:r>
                <a:rPr lang="fr-FR" sz="1200" dirty="0"/>
                <a:t>. Paroi aortique normale (H&amp;E et </a:t>
              </a:r>
              <a:r>
                <a:rPr lang="fr-FR" sz="1200" dirty="0" err="1"/>
                <a:t>pentachrome</a:t>
              </a:r>
              <a:r>
                <a:rPr lang="fr-FR" sz="1200" dirty="0"/>
                <a:t> de </a:t>
              </a:r>
              <a:r>
                <a:rPr lang="fr-FR" sz="1200" dirty="0" err="1"/>
                <a:t>Movat</a:t>
              </a:r>
              <a:r>
                <a:rPr lang="fr-FR" sz="1200" dirty="0"/>
                <a:t>)</a:t>
              </a:r>
            </a:p>
          </p:txBody>
        </p:sp>
      </p:grpSp>
      <p:sp>
        <p:nvSpPr>
          <p:cNvPr id="2" name="ZoneTexte 1"/>
          <p:cNvSpPr txBox="1"/>
          <p:nvPr/>
        </p:nvSpPr>
        <p:spPr>
          <a:xfrm>
            <a:off x="5037364" y="4433207"/>
            <a:ext cx="4106636" cy="830997"/>
          </a:xfrm>
          <a:prstGeom prst="rect">
            <a:avLst/>
          </a:prstGeom>
          <a:noFill/>
        </p:spPr>
        <p:txBody>
          <a:bodyPr wrap="square" rtlCol="0">
            <a:spAutoFit/>
          </a:bodyPr>
          <a:lstStyle/>
          <a:p>
            <a:r>
              <a:rPr lang="en-US" sz="800" dirty="0" err="1"/>
              <a:t>Halushka</a:t>
            </a:r>
            <a:r>
              <a:rPr lang="en-US" sz="800" dirty="0"/>
              <a:t> MK, </a:t>
            </a:r>
            <a:r>
              <a:rPr lang="en-US" sz="800" dirty="0" err="1"/>
              <a:t>Angelini</a:t>
            </a:r>
            <a:r>
              <a:rPr lang="en-US" sz="800" dirty="0"/>
              <a:t> A, </a:t>
            </a:r>
            <a:r>
              <a:rPr lang="en-US" sz="800" dirty="0" err="1"/>
              <a:t>Bartoloni</a:t>
            </a:r>
            <a:r>
              <a:rPr lang="en-US" sz="800" dirty="0"/>
              <a:t> G, Basso C, </a:t>
            </a:r>
            <a:r>
              <a:rPr lang="en-US" sz="800" dirty="0" err="1"/>
              <a:t>Batoroeva</a:t>
            </a:r>
            <a:r>
              <a:rPr lang="en-US" sz="800" dirty="0"/>
              <a:t> L, </a:t>
            </a:r>
            <a:r>
              <a:rPr lang="en-US" sz="800" dirty="0" err="1"/>
              <a:t>Bruneval</a:t>
            </a:r>
            <a:r>
              <a:rPr lang="en-US" sz="800" dirty="0"/>
              <a:t> P, </a:t>
            </a:r>
            <a:r>
              <a:rPr lang="en-US" sz="800" i="1" dirty="0"/>
              <a:t>and al.</a:t>
            </a:r>
            <a:r>
              <a:rPr lang="en-US" sz="800" dirty="0"/>
              <a:t> Consensus statement on surgical pathology of the aorta from the Society for Cardiovascular Pathology and the Association For European Cardiovascular Pathology: II. </a:t>
            </a:r>
            <a:r>
              <a:rPr lang="en-US" sz="800" dirty="0" err="1"/>
              <a:t>Noninflammatory</a:t>
            </a:r>
            <a:r>
              <a:rPr lang="en-US" sz="800" dirty="0"/>
              <a:t> degenerative diseases - nomenclature and diagnostic criteria. </a:t>
            </a:r>
            <a:r>
              <a:rPr lang="en-US" sz="800" dirty="0" err="1"/>
              <a:t>Cardiovasc</a:t>
            </a:r>
            <a:r>
              <a:rPr lang="en-US" sz="800" dirty="0"/>
              <a:t> </a:t>
            </a:r>
            <a:r>
              <a:rPr lang="en-US" sz="800" dirty="0" err="1"/>
              <a:t>Pathol</a:t>
            </a:r>
            <a:r>
              <a:rPr lang="en-US" sz="800" dirty="0"/>
              <a:t> Off J </a:t>
            </a:r>
            <a:r>
              <a:rPr lang="en-US" sz="800" dirty="0" err="1"/>
              <a:t>Soc</a:t>
            </a:r>
            <a:r>
              <a:rPr lang="en-US" sz="800" dirty="0"/>
              <a:t> </a:t>
            </a:r>
            <a:r>
              <a:rPr lang="en-US" sz="800" dirty="0" err="1"/>
              <a:t>Cardiovasc</a:t>
            </a:r>
            <a:r>
              <a:rPr lang="en-US" sz="800" dirty="0"/>
              <a:t> </a:t>
            </a:r>
            <a:r>
              <a:rPr lang="en-US" sz="800" dirty="0" err="1"/>
              <a:t>Pathol</a:t>
            </a:r>
            <a:r>
              <a:rPr lang="en-US" sz="800" dirty="0"/>
              <a:t>. </a:t>
            </a:r>
            <a:r>
              <a:rPr lang="en-US" sz="800" dirty="0" err="1"/>
              <a:t>juin</a:t>
            </a:r>
            <a:r>
              <a:rPr lang="en-US" sz="800" dirty="0"/>
              <a:t> 2016;25(3):247‑57.</a:t>
            </a:r>
            <a:endParaRPr lang="fr-FR" sz="800" dirty="0"/>
          </a:p>
          <a:p>
            <a:endParaRPr lang="fr-FR"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a:grpSpLocks noChangeAspect="1"/>
          </p:cNvGrpSpPr>
          <p:nvPr/>
        </p:nvGrpSpPr>
        <p:grpSpPr>
          <a:xfrm>
            <a:off x="0" y="481693"/>
            <a:ext cx="9217478" cy="4318907"/>
            <a:chOff x="5959681" y="639868"/>
            <a:chExt cx="9217478" cy="4318907"/>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59681" y="639868"/>
              <a:ext cx="5805699" cy="4318907"/>
            </a:xfrm>
            <a:prstGeom prst="rect">
              <a:avLst/>
            </a:prstGeom>
          </p:spPr>
        </p:pic>
        <p:sp>
          <p:nvSpPr>
            <p:cNvPr id="5" name="ZoneTexte 4"/>
            <p:cNvSpPr txBox="1"/>
            <p:nvPr/>
          </p:nvSpPr>
          <p:spPr>
            <a:xfrm>
              <a:off x="11765380" y="2358216"/>
              <a:ext cx="3411779" cy="276999"/>
            </a:xfrm>
            <a:prstGeom prst="rect">
              <a:avLst/>
            </a:prstGeom>
            <a:noFill/>
          </p:spPr>
          <p:txBody>
            <a:bodyPr wrap="square" rtlCol="0">
              <a:spAutoFit/>
            </a:bodyPr>
            <a:lstStyle/>
            <a:p>
              <a:r>
                <a:rPr lang="fr-FR" sz="1200" b="1" dirty="0"/>
                <a:t>Figure 2.</a:t>
              </a:r>
              <a:r>
                <a:rPr lang="fr-FR" sz="1200" dirty="0"/>
                <a:t> A et B MEMA-T, C et D : MEMA-I</a:t>
              </a:r>
            </a:p>
          </p:txBody>
        </p:sp>
      </p:grpSp>
      <p:sp>
        <p:nvSpPr>
          <p:cNvPr id="6" name="ZoneTexte 5"/>
          <p:cNvSpPr txBox="1"/>
          <p:nvPr/>
        </p:nvSpPr>
        <p:spPr>
          <a:xfrm>
            <a:off x="5805699" y="4139292"/>
            <a:ext cx="3338301" cy="1200329"/>
          </a:xfrm>
          <a:prstGeom prst="rect">
            <a:avLst/>
          </a:prstGeom>
          <a:noFill/>
        </p:spPr>
        <p:txBody>
          <a:bodyPr wrap="square" rtlCol="0">
            <a:spAutoFit/>
          </a:bodyPr>
          <a:lstStyle/>
          <a:p>
            <a:r>
              <a:rPr lang="en-US" sz="800" dirty="0" err="1"/>
              <a:t>Halushka</a:t>
            </a:r>
            <a:r>
              <a:rPr lang="en-US" sz="800" dirty="0"/>
              <a:t> MK, </a:t>
            </a:r>
            <a:r>
              <a:rPr lang="en-US" sz="800" dirty="0" err="1"/>
              <a:t>Angelini</a:t>
            </a:r>
            <a:r>
              <a:rPr lang="en-US" sz="800" dirty="0"/>
              <a:t> A, </a:t>
            </a:r>
            <a:r>
              <a:rPr lang="en-US" sz="800" dirty="0" err="1"/>
              <a:t>Bartoloni</a:t>
            </a:r>
            <a:r>
              <a:rPr lang="en-US" sz="800" dirty="0"/>
              <a:t> G, Basso C, </a:t>
            </a:r>
            <a:r>
              <a:rPr lang="en-US" sz="800" dirty="0" err="1"/>
              <a:t>Batoroeva</a:t>
            </a:r>
            <a:r>
              <a:rPr lang="en-US" sz="800" dirty="0"/>
              <a:t> L, </a:t>
            </a:r>
            <a:r>
              <a:rPr lang="en-US" sz="800" dirty="0" err="1"/>
              <a:t>Bruneval</a:t>
            </a:r>
            <a:r>
              <a:rPr lang="en-US" sz="800" dirty="0"/>
              <a:t> P, </a:t>
            </a:r>
            <a:r>
              <a:rPr lang="en-US" sz="800" i="1" dirty="0"/>
              <a:t>and al.</a:t>
            </a:r>
            <a:r>
              <a:rPr lang="en-US" sz="800" dirty="0"/>
              <a:t> Consensus statement on surgical pathology of the aorta from the Society for Cardiovascular Pathology and the Association For European Cardiovascular Pathology: II. </a:t>
            </a:r>
            <a:r>
              <a:rPr lang="en-US" sz="800" dirty="0" err="1"/>
              <a:t>Noninflammatory</a:t>
            </a:r>
            <a:r>
              <a:rPr lang="en-US" sz="800" dirty="0"/>
              <a:t> degenerative diseases - nomenclature and diagnostic criteria. </a:t>
            </a:r>
            <a:r>
              <a:rPr lang="en-US" sz="800" dirty="0" err="1"/>
              <a:t>Cardiovasc</a:t>
            </a:r>
            <a:r>
              <a:rPr lang="en-US" sz="800" dirty="0"/>
              <a:t> </a:t>
            </a:r>
            <a:r>
              <a:rPr lang="en-US" sz="800" dirty="0" err="1"/>
              <a:t>Pathol</a:t>
            </a:r>
            <a:r>
              <a:rPr lang="en-US" sz="800" dirty="0"/>
              <a:t> Off J </a:t>
            </a:r>
            <a:r>
              <a:rPr lang="en-US" sz="800" dirty="0" err="1"/>
              <a:t>Soc</a:t>
            </a:r>
            <a:r>
              <a:rPr lang="en-US" sz="800" dirty="0"/>
              <a:t> </a:t>
            </a:r>
            <a:r>
              <a:rPr lang="en-US" sz="800" dirty="0" err="1"/>
              <a:t>Cardiovasc</a:t>
            </a:r>
            <a:r>
              <a:rPr lang="en-US" sz="800" dirty="0"/>
              <a:t> </a:t>
            </a:r>
            <a:r>
              <a:rPr lang="en-US" sz="800" dirty="0" err="1"/>
              <a:t>Pathol</a:t>
            </a:r>
            <a:r>
              <a:rPr lang="en-US" sz="800" dirty="0"/>
              <a:t>. </a:t>
            </a:r>
            <a:r>
              <a:rPr lang="en-US" sz="800" dirty="0" err="1"/>
              <a:t>juin</a:t>
            </a:r>
            <a:r>
              <a:rPr lang="en-US" sz="800" dirty="0"/>
              <a:t> 2016;25(3):247‑57.</a:t>
            </a:r>
            <a:endParaRPr lang="fr-FR" sz="800" dirty="0"/>
          </a:p>
          <a:p>
            <a:endParaRPr lang="fr-FR" sz="800" dirty="0"/>
          </a:p>
          <a:p>
            <a:endParaRPr lang="fr-FR" sz="800" dirty="0"/>
          </a:p>
        </p:txBody>
      </p:sp>
    </p:spTree>
    <p:extLst>
      <p:ext uri="{BB962C8B-B14F-4D97-AF65-F5344CB8AC3E}">
        <p14:creationId xmlns:p14="http://schemas.microsoft.com/office/powerpoint/2010/main" val="68460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a:grpSpLocks noChangeAspect="1"/>
          </p:cNvGrpSpPr>
          <p:nvPr/>
        </p:nvGrpSpPr>
        <p:grpSpPr>
          <a:xfrm>
            <a:off x="608137" y="268245"/>
            <a:ext cx="8233784" cy="3389855"/>
            <a:chOff x="4570377" y="2808695"/>
            <a:chExt cx="7322597" cy="3014719"/>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0377" y="2808695"/>
              <a:ext cx="7322597" cy="2768374"/>
            </a:xfrm>
            <a:prstGeom prst="rect">
              <a:avLst/>
            </a:prstGeom>
          </p:spPr>
        </p:pic>
        <p:sp>
          <p:nvSpPr>
            <p:cNvPr id="5" name="ZoneTexte 4"/>
            <p:cNvSpPr txBox="1"/>
            <p:nvPr/>
          </p:nvSpPr>
          <p:spPr>
            <a:xfrm>
              <a:off x="4570377" y="5577069"/>
              <a:ext cx="7322597" cy="246345"/>
            </a:xfrm>
            <a:prstGeom prst="rect">
              <a:avLst/>
            </a:prstGeom>
            <a:noFill/>
          </p:spPr>
          <p:txBody>
            <a:bodyPr wrap="square" rtlCol="0">
              <a:spAutoFit/>
            </a:bodyPr>
            <a:lstStyle/>
            <a:p>
              <a:r>
                <a:rPr lang="fr-FR" sz="1200" b="1" dirty="0"/>
                <a:t>Figure 3</a:t>
              </a:r>
              <a:r>
                <a:rPr lang="fr-FR" sz="1200" dirty="0"/>
                <a:t>. Fragmentation/Perte des fibres élastiques, A : Fragmentation des fibres, B : Perte des fibres</a:t>
              </a:r>
            </a:p>
          </p:txBody>
        </p:sp>
      </p:grpSp>
      <p:sp>
        <p:nvSpPr>
          <p:cNvPr id="6" name="ZoneTexte 5"/>
          <p:cNvSpPr txBox="1"/>
          <p:nvPr/>
        </p:nvSpPr>
        <p:spPr>
          <a:xfrm>
            <a:off x="106136" y="4620986"/>
            <a:ext cx="8972550" cy="830997"/>
          </a:xfrm>
          <a:prstGeom prst="rect">
            <a:avLst/>
          </a:prstGeom>
          <a:noFill/>
        </p:spPr>
        <p:txBody>
          <a:bodyPr wrap="square" rtlCol="0">
            <a:spAutoFit/>
          </a:bodyPr>
          <a:lstStyle/>
          <a:p>
            <a:r>
              <a:rPr lang="en-US" sz="800" dirty="0" err="1"/>
              <a:t>Halushka</a:t>
            </a:r>
            <a:r>
              <a:rPr lang="en-US" sz="800" dirty="0"/>
              <a:t> MK, </a:t>
            </a:r>
            <a:r>
              <a:rPr lang="en-US" sz="800" dirty="0" err="1"/>
              <a:t>Angelini</a:t>
            </a:r>
            <a:r>
              <a:rPr lang="en-US" sz="800" dirty="0"/>
              <a:t> A, </a:t>
            </a:r>
            <a:r>
              <a:rPr lang="en-US" sz="800" dirty="0" err="1"/>
              <a:t>Bartoloni</a:t>
            </a:r>
            <a:r>
              <a:rPr lang="en-US" sz="800" dirty="0"/>
              <a:t> G, Basso C, </a:t>
            </a:r>
            <a:r>
              <a:rPr lang="en-US" sz="800" dirty="0" err="1"/>
              <a:t>Batoroeva</a:t>
            </a:r>
            <a:r>
              <a:rPr lang="en-US" sz="800" dirty="0"/>
              <a:t> L, </a:t>
            </a:r>
            <a:r>
              <a:rPr lang="en-US" sz="800" dirty="0" err="1"/>
              <a:t>Bruneval</a:t>
            </a:r>
            <a:r>
              <a:rPr lang="en-US" sz="800" dirty="0"/>
              <a:t> P, </a:t>
            </a:r>
            <a:r>
              <a:rPr lang="en-US" sz="800" i="1" dirty="0"/>
              <a:t>and al.</a:t>
            </a:r>
            <a:r>
              <a:rPr lang="en-US" sz="800" dirty="0"/>
              <a:t> Consensus statement on surgical pathology of the aorta from the Society for Cardiovascular Pathology and the Association For European Cardiovascular Pathology: II. </a:t>
            </a:r>
            <a:r>
              <a:rPr lang="en-US" sz="800" dirty="0" err="1"/>
              <a:t>Noninflammatory</a:t>
            </a:r>
            <a:r>
              <a:rPr lang="en-US" sz="800" dirty="0"/>
              <a:t> degenerative diseases - nomenclature and diagnostic criteria. </a:t>
            </a:r>
            <a:r>
              <a:rPr lang="en-US" sz="800" dirty="0" err="1"/>
              <a:t>Cardiovasc</a:t>
            </a:r>
            <a:r>
              <a:rPr lang="en-US" sz="800" dirty="0"/>
              <a:t> </a:t>
            </a:r>
            <a:r>
              <a:rPr lang="en-US" sz="800" dirty="0" err="1"/>
              <a:t>Pathol</a:t>
            </a:r>
            <a:r>
              <a:rPr lang="en-US" sz="800" dirty="0"/>
              <a:t> Off J </a:t>
            </a:r>
            <a:r>
              <a:rPr lang="en-US" sz="800" dirty="0" err="1"/>
              <a:t>Soc</a:t>
            </a:r>
            <a:r>
              <a:rPr lang="en-US" sz="800" dirty="0"/>
              <a:t> </a:t>
            </a:r>
            <a:r>
              <a:rPr lang="en-US" sz="800" dirty="0" err="1"/>
              <a:t>Cardiovasc</a:t>
            </a:r>
            <a:r>
              <a:rPr lang="en-US" sz="800" dirty="0"/>
              <a:t> </a:t>
            </a:r>
            <a:r>
              <a:rPr lang="en-US" sz="800" dirty="0" err="1"/>
              <a:t>Pathol</a:t>
            </a:r>
            <a:r>
              <a:rPr lang="en-US" sz="800" dirty="0"/>
              <a:t>. </a:t>
            </a:r>
            <a:r>
              <a:rPr lang="en-US" sz="800" dirty="0" err="1"/>
              <a:t>juin</a:t>
            </a:r>
            <a:r>
              <a:rPr lang="en-US" sz="800" dirty="0"/>
              <a:t> 2016;25(3):247‑57.</a:t>
            </a:r>
            <a:endParaRPr lang="fr-FR" sz="800" dirty="0"/>
          </a:p>
          <a:p>
            <a:endParaRPr lang="fr-FR" sz="800" dirty="0"/>
          </a:p>
          <a:p>
            <a:endParaRPr lang="fr-FR" sz="800" dirty="0"/>
          </a:p>
          <a:p>
            <a:endParaRPr lang="fr-FR" sz="800" dirty="0"/>
          </a:p>
        </p:txBody>
      </p:sp>
    </p:spTree>
    <p:extLst>
      <p:ext uri="{BB962C8B-B14F-4D97-AF65-F5344CB8AC3E}">
        <p14:creationId xmlns:p14="http://schemas.microsoft.com/office/powerpoint/2010/main" val="25805670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CYIMDOI" val="True"/>
</p:tagLst>
</file>

<file path=ppt/theme/theme1.xml><?xml version="1.0" encoding="utf-8"?>
<a:theme xmlns:a="http://schemas.openxmlformats.org/drawingml/2006/main" name="Minimalist Thesis Defense by Slidesgo">
  <a:themeElements>
    <a:clrScheme name="Personnalisé 1">
      <a:dk1>
        <a:srgbClr val="191919"/>
      </a:dk1>
      <a:lt1>
        <a:srgbClr val="FFFFFF"/>
      </a:lt1>
      <a:dk2>
        <a:srgbClr val="595959"/>
      </a:dk2>
      <a:lt2>
        <a:srgbClr val="EEEEEE"/>
      </a:lt2>
      <a:accent1>
        <a:srgbClr val="F9D4D0"/>
      </a:accent1>
      <a:accent2>
        <a:srgbClr val="8D1114"/>
      </a:accent2>
      <a:accent3>
        <a:srgbClr val="FEF2F0"/>
      </a:accent3>
      <a:accent4>
        <a:srgbClr val="FFFFFF"/>
      </a:accent4>
      <a:accent5>
        <a:srgbClr val="F9D4D0"/>
      </a:accent5>
      <a:accent6>
        <a:srgbClr val="EA5458"/>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4528</TotalTime>
  <Words>2545</Words>
  <Application>Microsoft Office PowerPoint</Application>
  <PresentationFormat>Affichage à l'écran (16:9)</PresentationFormat>
  <Paragraphs>261</Paragraphs>
  <Slides>28</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Bebas Neue</vt:lpstr>
      <vt:lpstr>Calibri</vt:lpstr>
      <vt:lpstr>Paytone One</vt:lpstr>
      <vt:lpstr>Questrial</vt:lpstr>
      <vt:lpstr>Symbol</vt:lpstr>
      <vt:lpstr>Times New Roman</vt:lpstr>
      <vt:lpstr>Wingdings</vt:lpstr>
      <vt:lpstr>Minimalist Thesis Defense by Slidesgo</vt:lpstr>
      <vt:lpstr>Une fragmentation / perte sévère des fibres élastiques est corrélée avec le diagnostic de maladie de Marfan chez les patients présentant un anévrisme de l’aorte ascendante</vt:lpstr>
      <vt:lpstr>Présentation PowerPoint</vt:lpstr>
      <vt:lpstr>Introduction</vt:lpstr>
      <vt:lpstr>Introduction</vt:lpstr>
      <vt:lpstr>Généralités</vt:lpstr>
      <vt:lpstr>Histopathologie</vt:lpstr>
      <vt:lpstr>Présentation PowerPoint</vt:lpstr>
      <vt:lpstr>Présentation PowerPoint</vt:lpstr>
      <vt:lpstr>Présentation PowerPoint</vt:lpstr>
      <vt:lpstr>Présentation PowerPoint</vt:lpstr>
      <vt:lpstr>Données de la littérature</vt:lpstr>
      <vt:lpstr>Objectifs</vt:lpstr>
      <vt:lpstr>Matériel et méthodes</vt:lpstr>
      <vt:lpstr>Matériel et méthodes</vt:lpstr>
      <vt:lpstr>Matériel et méthodes</vt:lpstr>
      <vt:lpstr>Résultats</vt:lpstr>
      <vt:lpstr>Présentation PowerPoint</vt:lpstr>
      <vt:lpstr>Corrélation avec le contexte clinique</vt:lpstr>
      <vt:lpstr>Présentation PowerPoint</vt:lpstr>
      <vt:lpstr>Présentation PowerPoint</vt:lpstr>
      <vt:lpstr>Corrélation avec les données radiologiques</vt:lpstr>
      <vt:lpstr>Présentation PowerPoint</vt:lpstr>
      <vt:lpstr>Reproductilibité</vt:lpstr>
      <vt:lpstr>Discussion</vt:lpstr>
      <vt:lpstr>Lésions histologiques dans le syndrome de Marfan</vt:lpstr>
      <vt:lpstr>Bicuspidie aortique</vt:lpstr>
      <vt:lpstr>Conclusion</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Anévrismes de l’aorte ascendante : corrélation entre les critères histologiques et les données cliniques.</dc:title>
  <dc:creator>BAKOUR Nour</dc:creator>
  <cp:lastModifiedBy>tcongres</cp:lastModifiedBy>
  <cp:revision>41</cp:revision>
  <dcterms:modified xsi:type="dcterms:W3CDTF">2022-11-16T10:20:48Z</dcterms:modified>
</cp:coreProperties>
</file>